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58" r:id="rId24"/>
  </p:sldIdLst>
  <p:sldSz cx="9144000" cy="6858000" type="screen4x3"/>
  <p:notesSz cx="6858000" cy="914400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696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noProof="0" smtClean="0"/>
              <a:t>Click to edit Master text styles</a:t>
            </a:r>
          </a:p>
          <a:p>
            <a:pPr lvl="1"/>
            <a:r>
              <a:rPr lang="bg-BG" noProof="0" smtClean="0"/>
              <a:t>Second level</a:t>
            </a:r>
          </a:p>
          <a:p>
            <a:pPr lvl="2"/>
            <a:r>
              <a:rPr lang="bg-BG" noProof="0" smtClean="0"/>
              <a:t>Third level</a:t>
            </a:r>
          </a:p>
          <a:p>
            <a:pPr lvl="3"/>
            <a:r>
              <a:rPr lang="bg-BG" noProof="0" smtClean="0"/>
              <a:t>Fourth level</a:t>
            </a:r>
          </a:p>
          <a:p>
            <a:pPr lvl="4"/>
            <a:r>
              <a:rPr lang="bg-BG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47721A2-A82C-4683-AE6F-C9A1B4E87B6F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bg-BG" smtClean="0"/>
              <a:t>Click to edit Master title style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bg-BG" smtClean="0"/>
              <a:t>Click to edit Master subtitle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CE684378-BB51-473F-8228-5E01194FDF06}" type="datetimeFigureOut">
              <a:rPr lang="bg-BG"/>
              <a:pPr/>
              <a:t>05.11.2012</a:t>
            </a:fld>
            <a:endParaRPr lang="bg-BG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bg-BG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 i="1"/>
            </a:lvl1pPr>
          </a:lstStyle>
          <a:p>
            <a:fld id="{F11FA8D1-EE0A-4FA8-8EDC-795CD632B051}" type="slidenum">
              <a:rPr lang="bg-BG"/>
              <a:pPr/>
              <a:t>‹#›</a:t>
            </a:fld>
            <a:endParaRPr lang="bg-BG"/>
          </a:p>
        </p:txBody>
      </p:sp>
      <p:pic>
        <p:nvPicPr>
          <p:cNvPr id="37895" name="Picture 7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426200"/>
            <a:ext cx="6477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6" name="Picture 8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11188" y="6426200"/>
            <a:ext cx="647700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5130" name="Rectangle 10"/>
          <p:cNvSpPr>
            <a:spLocks noChangeArrowheads="1"/>
          </p:cNvSpPr>
          <p:nvPr userDrawn="1"/>
        </p:nvSpPr>
        <p:spPr bwMode="auto">
          <a:xfrm flipV="1">
            <a:off x="0" y="1412875"/>
            <a:ext cx="9144000" cy="287338"/>
          </a:xfrm>
          <a:prstGeom prst="rect">
            <a:avLst/>
          </a:prstGeom>
          <a:gradFill rotWithShape="1">
            <a:gsLst>
              <a:gs pos="0">
                <a:srgbClr val="221A8E">
                  <a:gamma/>
                  <a:shade val="46275"/>
                  <a:invGamma/>
                </a:srgbClr>
              </a:gs>
              <a:gs pos="50000">
                <a:srgbClr val="221A8E"/>
              </a:gs>
              <a:gs pos="100000">
                <a:srgbClr val="221A8E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bg-BG"/>
          </a:p>
        </p:txBody>
      </p:sp>
      <p:pic>
        <p:nvPicPr>
          <p:cNvPr id="37898" name="Picture 10" descr="untitled1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6659563" cy="1409700"/>
          </a:xfrm>
          <a:prstGeom prst="rect">
            <a:avLst/>
          </a:prstGeom>
          <a:noFill/>
        </p:spPr>
      </p:pic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88913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М</a:t>
            </a:r>
            <a:r>
              <a:rPr lang="en-US" smtClean="0"/>
              <a:t>mmm</a:t>
            </a:r>
            <a:endParaRPr lang="bg-BG" smtClean="0"/>
          </a:p>
        </p:txBody>
      </p:sp>
      <p:sp>
        <p:nvSpPr>
          <p:cNvPr id="10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822960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Click to edit Master text styles</a:t>
            </a:r>
          </a:p>
          <a:p>
            <a:pPr lvl="1"/>
            <a:r>
              <a:rPr lang="bg-BG" smtClean="0"/>
              <a:t>Second level</a:t>
            </a:r>
          </a:p>
          <a:p>
            <a:pPr lvl="2"/>
            <a:r>
              <a:rPr lang="bg-BG" smtClean="0"/>
              <a:t>Third level</a:t>
            </a:r>
          </a:p>
          <a:p>
            <a:pPr lvl="3"/>
            <a:r>
              <a:rPr lang="bg-BG" smtClean="0"/>
              <a:t>Fourth level</a:t>
            </a:r>
          </a:p>
          <a:p>
            <a:pPr lvl="4"/>
            <a:r>
              <a:rPr lang="bg-BG" smtClean="0"/>
              <a:t>Fifth level</a:t>
            </a:r>
          </a:p>
        </p:txBody>
      </p:sp>
      <p:pic>
        <p:nvPicPr>
          <p:cNvPr id="1036" name="Picture 7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6354763"/>
            <a:ext cx="7556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Picture 8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755650" y="6329363"/>
            <a:ext cx="792163" cy="528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5130" name="Rectangle 10"/>
          <p:cNvSpPr>
            <a:spLocks noChangeArrowheads="1"/>
          </p:cNvSpPr>
          <p:nvPr userDrawn="1"/>
        </p:nvSpPr>
        <p:spPr bwMode="auto">
          <a:xfrm flipV="1">
            <a:off x="0" y="1268413"/>
            <a:ext cx="9144000" cy="287337"/>
          </a:xfrm>
          <a:prstGeom prst="rect">
            <a:avLst/>
          </a:prstGeom>
          <a:gradFill rotWithShape="1">
            <a:gsLst>
              <a:gs pos="0">
                <a:srgbClr val="100C42"/>
              </a:gs>
              <a:gs pos="50000">
                <a:srgbClr val="221A8E"/>
              </a:gs>
              <a:gs pos="100000">
                <a:srgbClr val="100C4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pPr>
              <a:defRPr/>
            </a:pPr>
            <a:endParaRPr lang="bg-BG"/>
          </a:p>
        </p:txBody>
      </p:sp>
      <p:pic>
        <p:nvPicPr>
          <p:cNvPr id="1039" name="Picture 4" descr="Logo NSRF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7380288" y="188913"/>
            <a:ext cx="161925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fld id="{15D7E560-8277-4D17-8864-8A2C0D61AA1D}" type="slidenum">
              <a:rPr lang="bg-BG" sz="1400"/>
              <a:pPr algn="r"/>
              <a:t>1</a:t>
            </a:fld>
            <a:endParaRPr lang="bg-BG" sz="140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918450" cy="1470025"/>
          </a:xfrm>
        </p:spPr>
        <p:txBody>
          <a:bodyPr/>
          <a:lstStyle/>
          <a:p>
            <a:pPr eaLnBrk="1" hangingPunct="1"/>
            <a:r>
              <a:rPr lang="ru-RU" sz="3200" b="1" smtClean="0"/>
              <a:t>Грешки при обществените поръчки и определяне на финансовия им ефект</a:t>
            </a:r>
            <a:r>
              <a:rPr lang="ru-RU" sz="4000" smtClean="0"/>
              <a:t> </a:t>
            </a:r>
            <a:endParaRPr lang="bg-BG" sz="400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4487863"/>
            <a:ext cx="6400800" cy="1630362"/>
          </a:xfrm>
        </p:spPr>
        <p:txBody>
          <a:bodyPr/>
          <a:lstStyle/>
          <a:p>
            <a:pPr eaLnBrk="1" hangingPunct="1"/>
            <a:r>
              <a:rPr lang="bg-BG" b="1" smtClean="0"/>
              <a:t>м. ноември 2012 г.</a:t>
            </a:r>
          </a:p>
        </p:txBody>
      </p:sp>
      <p:grpSp>
        <p:nvGrpSpPr>
          <p:cNvPr id="14342" name="Group 36"/>
          <p:cNvGrpSpPr>
            <a:grpSpLocks/>
          </p:cNvGrpSpPr>
          <p:nvPr/>
        </p:nvGrpSpPr>
        <p:grpSpPr bwMode="auto">
          <a:xfrm>
            <a:off x="6478588" y="4697413"/>
            <a:ext cx="2665412" cy="2160587"/>
            <a:chOff x="4150" y="2787"/>
            <a:chExt cx="1536" cy="1463"/>
          </a:xfrm>
        </p:grpSpPr>
        <p:sp>
          <p:nvSpPr>
            <p:cNvPr id="4133" name="AutoShape 37"/>
            <p:cNvSpPr>
              <a:spLocks noChangeArrowheads="1"/>
            </p:cNvSpPr>
            <p:nvPr/>
          </p:nvSpPr>
          <p:spPr bwMode="auto">
            <a:xfrm>
              <a:off x="4217" y="3838"/>
              <a:ext cx="252" cy="227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4" name="AutoShape 38"/>
            <p:cNvSpPr>
              <a:spLocks noChangeArrowheads="1"/>
            </p:cNvSpPr>
            <p:nvPr/>
          </p:nvSpPr>
          <p:spPr bwMode="auto">
            <a:xfrm>
              <a:off x="4428" y="4065"/>
              <a:ext cx="220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5" name="AutoShape 39"/>
            <p:cNvSpPr>
              <a:spLocks noChangeArrowheads="1"/>
            </p:cNvSpPr>
            <p:nvPr/>
          </p:nvSpPr>
          <p:spPr bwMode="auto">
            <a:xfrm>
              <a:off x="4195" y="3271"/>
              <a:ext cx="214" cy="204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6" name="AutoShape 40"/>
            <p:cNvSpPr>
              <a:spLocks noChangeArrowheads="1"/>
            </p:cNvSpPr>
            <p:nvPr/>
          </p:nvSpPr>
          <p:spPr bwMode="auto">
            <a:xfrm>
              <a:off x="4636" y="2840"/>
              <a:ext cx="194" cy="193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7" name="AutoShape 41"/>
            <p:cNvSpPr>
              <a:spLocks noChangeArrowheads="1"/>
            </p:cNvSpPr>
            <p:nvPr/>
          </p:nvSpPr>
          <p:spPr bwMode="auto">
            <a:xfrm>
              <a:off x="4967" y="2787"/>
              <a:ext cx="190" cy="23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8" name="AutoShape 42"/>
            <p:cNvSpPr>
              <a:spLocks noChangeArrowheads="1"/>
            </p:cNvSpPr>
            <p:nvPr/>
          </p:nvSpPr>
          <p:spPr bwMode="auto">
            <a:xfrm>
              <a:off x="5284" y="2886"/>
              <a:ext cx="220" cy="191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9" name="AutoShape 43"/>
            <p:cNvSpPr>
              <a:spLocks noChangeArrowheads="1"/>
            </p:cNvSpPr>
            <p:nvPr/>
          </p:nvSpPr>
          <p:spPr bwMode="auto">
            <a:xfrm>
              <a:off x="4150" y="3566"/>
              <a:ext cx="221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40" name="AutoShape 44"/>
            <p:cNvSpPr>
              <a:spLocks noChangeArrowheads="1"/>
            </p:cNvSpPr>
            <p:nvPr/>
          </p:nvSpPr>
          <p:spPr bwMode="auto">
            <a:xfrm>
              <a:off x="4377" y="3022"/>
              <a:ext cx="221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41" name="AutoShape 45"/>
            <p:cNvSpPr>
              <a:spLocks noChangeArrowheads="1"/>
            </p:cNvSpPr>
            <p:nvPr/>
          </p:nvSpPr>
          <p:spPr bwMode="auto">
            <a:xfrm>
              <a:off x="5465" y="3066"/>
              <a:ext cx="221" cy="186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</p:grpSp>
      <p:pic>
        <p:nvPicPr>
          <p:cNvPr id="14355" name="Picture 19" descr="untitled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156325" cy="12747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fld id="{371DB105-8CD9-4C48-B6BD-79B2087A4E74}" type="slidenum">
              <a:rPr lang="bg-BG" sz="1400"/>
              <a:pPr algn="r"/>
              <a:t>10</a:t>
            </a:fld>
            <a:endParaRPr lang="bg-BG" sz="1400"/>
          </a:p>
        </p:txBody>
      </p:sp>
      <p:grpSp>
        <p:nvGrpSpPr>
          <p:cNvPr id="23556" name="Group 36"/>
          <p:cNvGrpSpPr>
            <a:grpSpLocks/>
          </p:cNvGrpSpPr>
          <p:nvPr/>
        </p:nvGrpSpPr>
        <p:grpSpPr bwMode="auto">
          <a:xfrm>
            <a:off x="6478588" y="4697413"/>
            <a:ext cx="2665412" cy="2160587"/>
            <a:chOff x="4150" y="2787"/>
            <a:chExt cx="1536" cy="1463"/>
          </a:xfrm>
        </p:grpSpPr>
        <p:sp>
          <p:nvSpPr>
            <p:cNvPr id="4133" name="AutoShape 37"/>
            <p:cNvSpPr>
              <a:spLocks noChangeArrowheads="1"/>
            </p:cNvSpPr>
            <p:nvPr/>
          </p:nvSpPr>
          <p:spPr bwMode="auto">
            <a:xfrm>
              <a:off x="4217" y="3838"/>
              <a:ext cx="252" cy="227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4" name="AutoShape 38"/>
            <p:cNvSpPr>
              <a:spLocks noChangeArrowheads="1"/>
            </p:cNvSpPr>
            <p:nvPr/>
          </p:nvSpPr>
          <p:spPr bwMode="auto">
            <a:xfrm>
              <a:off x="4428" y="4065"/>
              <a:ext cx="220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5" name="AutoShape 39"/>
            <p:cNvSpPr>
              <a:spLocks noChangeArrowheads="1"/>
            </p:cNvSpPr>
            <p:nvPr/>
          </p:nvSpPr>
          <p:spPr bwMode="auto">
            <a:xfrm>
              <a:off x="4195" y="3271"/>
              <a:ext cx="214" cy="204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6" name="AutoShape 40"/>
            <p:cNvSpPr>
              <a:spLocks noChangeArrowheads="1"/>
            </p:cNvSpPr>
            <p:nvPr/>
          </p:nvSpPr>
          <p:spPr bwMode="auto">
            <a:xfrm>
              <a:off x="4636" y="2840"/>
              <a:ext cx="194" cy="193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7" name="AutoShape 41"/>
            <p:cNvSpPr>
              <a:spLocks noChangeArrowheads="1"/>
            </p:cNvSpPr>
            <p:nvPr/>
          </p:nvSpPr>
          <p:spPr bwMode="auto">
            <a:xfrm>
              <a:off x="4967" y="2787"/>
              <a:ext cx="190" cy="23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8" name="AutoShape 42"/>
            <p:cNvSpPr>
              <a:spLocks noChangeArrowheads="1"/>
            </p:cNvSpPr>
            <p:nvPr/>
          </p:nvSpPr>
          <p:spPr bwMode="auto">
            <a:xfrm>
              <a:off x="5284" y="2886"/>
              <a:ext cx="220" cy="191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9" name="AutoShape 43"/>
            <p:cNvSpPr>
              <a:spLocks noChangeArrowheads="1"/>
            </p:cNvSpPr>
            <p:nvPr/>
          </p:nvSpPr>
          <p:spPr bwMode="auto">
            <a:xfrm>
              <a:off x="4150" y="3566"/>
              <a:ext cx="221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40" name="AutoShape 44"/>
            <p:cNvSpPr>
              <a:spLocks noChangeArrowheads="1"/>
            </p:cNvSpPr>
            <p:nvPr/>
          </p:nvSpPr>
          <p:spPr bwMode="auto">
            <a:xfrm>
              <a:off x="4377" y="3022"/>
              <a:ext cx="221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41" name="AutoShape 45"/>
            <p:cNvSpPr>
              <a:spLocks noChangeArrowheads="1"/>
            </p:cNvSpPr>
            <p:nvPr/>
          </p:nvSpPr>
          <p:spPr bwMode="auto">
            <a:xfrm>
              <a:off x="5465" y="3066"/>
              <a:ext cx="221" cy="186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</p:grpSp>
      <p:sp>
        <p:nvSpPr>
          <p:cNvPr id="23558" name="Rectangle 3"/>
          <p:cNvSpPr>
            <a:spLocks noChangeArrowheads="1"/>
          </p:cNvSpPr>
          <p:nvPr/>
        </p:nvSpPr>
        <p:spPr bwMode="auto">
          <a:xfrm>
            <a:off x="250825" y="1773238"/>
            <a:ext cx="8640763" cy="488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bg-BG" sz="2000" b="1"/>
              <a:t>	 </a:t>
            </a:r>
            <a:r>
              <a:rPr lang="bg-BG" sz="2000" b="1" u="sng"/>
              <a:t>При методиката за оценка на офертите /1/:</a:t>
            </a:r>
          </a:p>
          <a:p>
            <a:pPr marL="609600" indent="-609600">
              <a:spcBef>
                <a:spcPct val="20000"/>
              </a:spcBef>
            </a:pPr>
            <a:endParaRPr lang="bg-BG" sz="1000" b="1"/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bg-BG" sz="2000"/>
              <a:t>при разграничаване на критериите за подбор и показателите за оценка на офертите – забраната по чл. 25, ал. 7 от ЗОП, изискванията по чл. 25, ал. 2, т. 6 от ЗОП и § 1, т. 8 от ДР на ЗОП;</a:t>
            </a:r>
            <a:endParaRPr lang="en-US" sz="2000"/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bg-BG" sz="1000"/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bg-BG" sz="2000"/>
              <a:t>при формулиране на показателите за оценка – неясни показатели за оценка като предпоставка за нарушаване на принципа за равнопоставеност и недопускане на дискриминация;</a:t>
            </a:r>
            <a:endParaRPr lang="en-US" sz="2000"/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bg-BG" sz="1000"/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bg-BG" sz="2000"/>
              <a:t>при формулиране реда за присъждане на оценките – липса на обвързаност на оценките от обективни обстоятелства, присъждане на оценки при несъответствия на офертите, посочване на диапазон от точки без ред за присъждане.</a:t>
            </a:r>
          </a:p>
        </p:txBody>
      </p:sp>
      <p:sp>
        <p:nvSpPr>
          <p:cNvPr id="175106" name="Rectangle 2"/>
          <p:cNvSpPr>
            <a:spLocks noChangeArrowheads="1"/>
          </p:cNvSpPr>
          <p:nvPr/>
        </p:nvSpPr>
        <p:spPr bwMode="auto">
          <a:xfrm>
            <a:off x="0" y="58738"/>
            <a:ext cx="7451725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marL="566738" indent="-457200" algn="ctr">
              <a:defRPr/>
            </a:pPr>
            <a:r>
              <a:rPr lang="bg-BG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Нарушения при подготовката на документацията за участие и техният финансов ефект/5/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fld id="{E44F4AE7-790C-4EB3-97A4-936414FDC805}" type="slidenum">
              <a:rPr lang="bg-BG" sz="1400"/>
              <a:pPr algn="r"/>
              <a:t>11</a:t>
            </a:fld>
            <a:endParaRPr lang="bg-BG" sz="1400"/>
          </a:p>
        </p:txBody>
      </p:sp>
      <p:grpSp>
        <p:nvGrpSpPr>
          <p:cNvPr id="24580" name="Group 36"/>
          <p:cNvGrpSpPr>
            <a:grpSpLocks/>
          </p:cNvGrpSpPr>
          <p:nvPr/>
        </p:nvGrpSpPr>
        <p:grpSpPr bwMode="auto">
          <a:xfrm>
            <a:off x="6478588" y="4697413"/>
            <a:ext cx="2665412" cy="2160587"/>
            <a:chOff x="4150" y="2787"/>
            <a:chExt cx="1536" cy="1463"/>
          </a:xfrm>
        </p:grpSpPr>
        <p:sp>
          <p:nvSpPr>
            <p:cNvPr id="4133" name="AutoShape 37"/>
            <p:cNvSpPr>
              <a:spLocks noChangeArrowheads="1"/>
            </p:cNvSpPr>
            <p:nvPr/>
          </p:nvSpPr>
          <p:spPr bwMode="auto">
            <a:xfrm>
              <a:off x="4217" y="3838"/>
              <a:ext cx="252" cy="227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4" name="AutoShape 38"/>
            <p:cNvSpPr>
              <a:spLocks noChangeArrowheads="1"/>
            </p:cNvSpPr>
            <p:nvPr/>
          </p:nvSpPr>
          <p:spPr bwMode="auto">
            <a:xfrm>
              <a:off x="4428" y="4065"/>
              <a:ext cx="220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5" name="AutoShape 39"/>
            <p:cNvSpPr>
              <a:spLocks noChangeArrowheads="1"/>
            </p:cNvSpPr>
            <p:nvPr/>
          </p:nvSpPr>
          <p:spPr bwMode="auto">
            <a:xfrm>
              <a:off x="4195" y="3271"/>
              <a:ext cx="214" cy="204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6" name="AutoShape 40"/>
            <p:cNvSpPr>
              <a:spLocks noChangeArrowheads="1"/>
            </p:cNvSpPr>
            <p:nvPr/>
          </p:nvSpPr>
          <p:spPr bwMode="auto">
            <a:xfrm>
              <a:off x="4636" y="2840"/>
              <a:ext cx="194" cy="193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7" name="AutoShape 41"/>
            <p:cNvSpPr>
              <a:spLocks noChangeArrowheads="1"/>
            </p:cNvSpPr>
            <p:nvPr/>
          </p:nvSpPr>
          <p:spPr bwMode="auto">
            <a:xfrm>
              <a:off x="4967" y="2787"/>
              <a:ext cx="190" cy="23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8" name="AutoShape 42"/>
            <p:cNvSpPr>
              <a:spLocks noChangeArrowheads="1"/>
            </p:cNvSpPr>
            <p:nvPr/>
          </p:nvSpPr>
          <p:spPr bwMode="auto">
            <a:xfrm>
              <a:off x="5284" y="2886"/>
              <a:ext cx="220" cy="191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9" name="AutoShape 43"/>
            <p:cNvSpPr>
              <a:spLocks noChangeArrowheads="1"/>
            </p:cNvSpPr>
            <p:nvPr/>
          </p:nvSpPr>
          <p:spPr bwMode="auto">
            <a:xfrm>
              <a:off x="4150" y="3566"/>
              <a:ext cx="221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40" name="AutoShape 44"/>
            <p:cNvSpPr>
              <a:spLocks noChangeArrowheads="1"/>
            </p:cNvSpPr>
            <p:nvPr/>
          </p:nvSpPr>
          <p:spPr bwMode="auto">
            <a:xfrm>
              <a:off x="4377" y="3022"/>
              <a:ext cx="221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41" name="AutoShape 45"/>
            <p:cNvSpPr>
              <a:spLocks noChangeArrowheads="1"/>
            </p:cNvSpPr>
            <p:nvPr/>
          </p:nvSpPr>
          <p:spPr bwMode="auto">
            <a:xfrm>
              <a:off x="5465" y="3066"/>
              <a:ext cx="221" cy="186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</p:grpSp>
      <p:sp>
        <p:nvSpPr>
          <p:cNvPr id="24582" name="Rectangle 3"/>
          <p:cNvSpPr>
            <a:spLocks noChangeArrowheads="1"/>
          </p:cNvSpPr>
          <p:nvPr/>
        </p:nvSpPr>
        <p:spPr bwMode="auto">
          <a:xfrm>
            <a:off x="503238" y="1557338"/>
            <a:ext cx="8640762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bg-BG" b="1"/>
              <a:t>	 </a:t>
            </a:r>
            <a:r>
              <a:rPr lang="bg-BG" b="1" u="sng"/>
              <a:t>При методиката за оценка на офертите /2/:</a:t>
            </a:r>
          </a:p>
          <a:p>
            <a:pPr marL="609600" indent="-609600">
              <a:spcBef>
                <a:spcPct val="20000"/>
              </a:spcBef>
            </a:pPr>
            <a:endParaRPr lang="en-US" sz="800" b="1" u="sng"/>
          </a:p>
          <a:p>
            <a:pPr marL="609600" indent="-609600">
              <a:spcBef>
                <a:spcPct val="20000"/>
              </a:spcBef>
            </a:pPr>
            <a:r>
              <a:rPr lang="bg-BG" b="1" u="sng"/>
              <a:t>Финансов ефект: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bg-BG" b="1"/>
              <a:t>І</a:t>
            </a:r>
            <a:r>
              <a:rPr lang="bg-BG"/>
              <a:t>. </a:t>
            </a:r>
            <a:r>
              <a:rPr lang="bg-BG" b="1"/>
              <a:t>При смесване на показатели с критерии за подбор, извършени преди 01.01.2009 г., не предлагаме финансова корекция.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bg-BG" b="1"/>
              <a:t>ІІ. За нарушения, свързани с методиката за оценка, включително смесване (след 01.01.2009 г.)</a:t>
            </a:r>
            <a:r>
              <a:rPr lang="en-US" b="1"/>
              <a:t>:</a:t>
            </a:r>
            <a:r>
              <a:rPr lang="bg-BG" b="1"/>
              <a:t> 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bg-BG" b="1"/>
              <a:t>1. Анализ дали е налице реален финансов ефект: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bg-BG" sz="1600" b="1"/>
              <a:t>изключват се незаконосъобразните показатели за оценка;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bg-BG" sz="1600" b="1"/>
              <a:t>преоценка по законосъобразните показатели;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bg-BG" sz="1600" b="1"/>
              <a:t>ново класиране на участниците.</a:t>
            </a:r>
          </a:p>
          <a:p>
            <a:pPr marL="609600" indent="-609600">
              <a:lnSpc>
                <a:spcPct val="110000"/>
              </a:lnSpc>
              <a:spcAft>
                <a:spcPts val="600"/>
              </a:spcAft>
            </a:pPr>
            <a:r>
              <a:rPr lang="bg-BG" b="1"/>
              <a:t>2. При реален финансов ефект – </a:t>
            </a:r>
            <a:r>
              <a:rPr lang="bg-BG"/>
              <a:t>или разликата, или</a:t>
            </a:r>
          </a:p>
          <a:p>
            <a:pPr marL="609600" indent="-609600">
              <a:lnSpc>
                <a:spcPct val="110000"/>
              </a:lnSpc>
              <a:spcAft>
                <a:spcPts val="600"/>
              </a:spcAft>
            </a:pPr>
            <a:r>
              <a:rPr lang="bg-BG" sz="1600" b="1"/>
              <a:t>2.1. за нарушения на чл. 25, ал. 7 от ЗОП/чл. 6, ал. 5 от НВМОП (отм.) – 25%/10%/5% (за европейските поръчки) или 5%/10% (за националните поръчки);</a:t>
            </a:r>
          </a:p>
          <a:p>
            <a:pPr marL="609600" indent="-609600">
              <a:lnSpc>
                <a:spcPct val="110000"/>
              </a:lnSpc>
              <a:spcAft>
                <a:spcPts val="600"/>
              </a:spcAft>
            </a:pPr>
            <a:r>
              <a:rPr lang="bg-BG" sz="1600" b="1"/>
              <a:t>2.2. за нарушения на чл. 28, ал. 2 от ЗОП/чл. 8, ал. 2 от НВМОП (отм.)– 2%/5%/10% (за европейските) или 5%/10% (за националните).</a:t>
            </a:r>
          </a:p>
        </p:txBody>
      </p:sp>
      <p:sp>
        <p:nvSpPr>
          <p:cNvPr id="175106" name="Rectangle 2"/>
          <p:cNvSpPr>
            <a:spLocks noChangeArrowheads="1"/>
          </p:cNvSpPr>
          <p:nvPr/>
        </p:nvSpPr>
        <p:spPr bwMode="auto">
          <a:xfrm>
            <a:off x="0" y="58738"/>
            <a:ext cx="7451725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marL="566738" indent="-457200" algn="ctr">
              <a:defRPr/>
            </a:pPr>
            <a:r>
              <a:rPr lang="bg-BG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Нарушения при подготовката на документацията за участие и техният финансов ефект/6/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fld id="{6E94325C-3AB2-4F4C-AAB2-1F8A5D7E1871}" type="slidenum">
              <a:rPr lang="bg-BG" sz="1400"/>
              <a:pPr algn="r"/>
              <a:t>12</a:t>
            </a:fld>
            <a:endParaRPr lang="bg-BG" sz="1400"/>
          </a:p>
        </p:txBody>
      </p:sp>
      <p:grpSp>
        <p:nvGrpSpPr>
          <p:cNvPr id="25604" name="Group 36"/>
          <p:cNvGrpSpPr>
            <a:grpSpLocks/>
          </p:cNvGrpSpPr>
          <p:nvPr/>
        </p:nvGrpSpPr>
        <p:grpSpPr bwMode="auto">
          <a:xfrm>
            <a:off x="6478588" y="4697413"/>
            <a:ext cx="2665412" cy="2160587"/>
            <a:chOff x="4150" y="2787"/>
            <a:chExt cx="1536" cy="1463"/>
          </a:xfrm>
        </p:grpSpPr>
        <p:sp>
          <p:nvSpPr>
            <p:cNvPr id="4133" name="AutoShape 37"/>
            <p:cNvSpPr>
              <a:spLocks noChangeArrowheads="1"/>
            </p:cNvSpPr>
            <p:nvPr/>
          </p:nvSpPr>
          <p:spPr bwMode="auto">
            <a:xfrm>
              <a:off x="4217" y="3838"/>
              <a:ext cx="252" cy="227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4" name="AutoShape 38"/>
            <p:cNvSpPr>
              <a:spLocks noChangeArrowheads="1"/>
            </p:cNvSpPr>
            <p:nvPr/>
          </p:nvSpPr>
          <p:spPr bwMode="auto">
            <a:xfrm>
              <a:off x="4428" y="4065"/>
              <a:ext cx="220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5" name="AutoShape 39"/>
            <p:cNvSpPr>
              <a:spLocks noChangeArrowheads="1"/>
            </p:cNvSpPr>
            <p:nvPr/>
          </p:nvSpPr>
          <p:spPr bwMode="auto">
            <a:xfrm>
              <a:off x="4195" y="3271"/>
              <a:ext cx="214" cy="204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6" name="AutoShape 40"/>
            <p:cNvSpPr>
              <a:spLocks noChangeArrowheads="1"/>
            </p:cNvSpPr>
            <p:nvPr/>
          </p:nvSpPr>
          <p:spPr bwMode="auto">
            <a:xfrm>
              <a:off x="4636" y="2840"/>
              <a:ext cx="194" cy="193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7" name="AutoShape 41"/>
            <p:cNvSpPr>
              <a:spLocks noChangeArrowheads="1"/>
            </p:cNvSpPr>
            <p:nvPr/>
          </p:nvSpPr>
          <p:spPr bwMode="auto">
            <a:xfrm>
              <a:off x="4967" y="2787"/>
              <a:ext cx="190" cy="23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8" name="AutoShape 42"/>
            <p:cNvSpPr>
              <a:spLocks noChangeArrowheads="1"/>
            </p:cNvSpPr>
            <p:nvPr/>
          </p:nvSpPr>
          <p:spPr bwMode="auto">
            <a:xfrm>
              <a:off x="5284" y="2886"/>
              <a:ext cx="220" cy="191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9" name="AutoShape 43"/>
            <p:cNvSpPr>
              <a:spLocks noChangeArrowheads="1"/>
            </p:cNvSpPr>
            <p:nvPr/>
          </p:nvSpPr>
          <p:spPr bwMode="auto">
            <a:xfrm>
              <a:off x="4150" y="3566"/>
              <a:ext cx="221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40" name="AutoShape 44"/>
            <p:cNvSpPr>
              <a:spLocks noChangeArrowheads="1"/>
            </p:cNvSpPr>
            <p:nvPr/>
          </p:nvSpPr>
          <p:spPr bwMode="auto">
            <a:xfrm>
              <a:off x="4377" y="3022"/>
              <a:ext cx="221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41" name="AutoShape 45"/>
            <p:cNvSpPr>
              <a:spLocks noChangeArrowheads="1"/>
            </p:cNvSpPr>
            <p:nvPr/>
          </p:nvSpPr>
          <p:spPr bwMode="auto">
            <a:xfrm>
              <a:off x="5465" y="3066"/>
              <a:ext cx="221" cy="186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</p:grpSp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107950" y="58738"/>
            <a:ext cx="728345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marL="566738" indent="-457200" algn="ctr">
              <a:defRPr/>
            </a:pPr>
            <a:r>
              <a:rPr lang="bg-BG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endParaRPr lang="bg-BG" sz="40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25606" name="Rectangle 3"/>
          <p:cNvSpPr>
            <a:spLocks noChangeArrowheads="1"/>
          </p:cNvSpPr>
          <p:nvPr/>
        </p:nvSpPr>
        <p:spPr bwMode="auto">
          <a:xfrm>
            <a:off x="250825" y="1700213"/>
            <a:ext cx="8640763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bg-BG" b="1"/>
              <a:t>	 </a:t>
            </a:r>
            <a:r>
              <a:rPr lang="bg-BG" sz="2000" b="1" u="sng"/>
              <a:t>При подготовката на техническите спецификации:</a:t>
            </a:r>
          </a:p>
          <a:p>
            <a:pPr marL="990600" lvl="1" indent="-533400">
              <a:spcBef>
                <a:spcPct val="20000"/>
              </a:spcBef>
              <a:buFontTx/>
              <a:buChar char="-"/>
            </a:pPr>
            <a:r>
              <a:rPr lang="bg-BG" sz="2000"/>
              <a:t>посочване на конкретни марки и модели без “или еквивалентно” и др.</a:t>
            </a:r>
          </a:p>
          <a:p>
            <a:pPr marL="609600" indent="-609600">
              <a:spcBef>
                <a:spcPct val="20000"/>
              </a:spcBef>
            </a:pPr>
            <a:endParaRPr lang="bg-BG" sz="2000"/>
          </a:p>
          <a:p>
            <a:pPr marL="609600" indent="-609600">
              <a:spcBef>
                <a:spcPct val="20000"/>
              </a:spcBef>
            </a:pPr>
            <a:r>
              <a:rPr lang="bg-BG" sz="2000" b="1"/>
              <a:t>	</a:t>
            </a:r>
            <a:r>
              <a:rPr lang="bg-BG" sz="2000" b="1" u="sng"/>
              <a:t>Финансов ефект:</a:t>
            </a:r>
            <a:endParaRPr lang="en-US" sz="2000" b="1" u="sng"/>
          </a:p>
          <a:p>
            <a:pPr marL="609600" indent="-609600">
              <a:spcBef>
                <a:spcPct val="20000"/>
              </a:spcBef>
            </a:pPr>
            <a:endParaRPr lang="bg-BG" sz="1000" b="1" u="sng"/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bg-BG" sz="2000"/>
              <a:t>	</a:t>
            </a:r>
            <a:r>
              <a:rPr lang="bg-BG" sz="2000" b="1"/>
              <a:t>Анализ дали е налице нарушаване на принципа за равнопоставеност и недопускане на дискриминация по чл. 2, ал. 1, т. 3 от ЗОП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bg-BG" sz="2000" b="1"/>
              <a:t>за европейски поръчки - 25% / 10%/ 5% от стойността на договора,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bg-BG" sz="2000" b="1"/>
              <a:t>за национални поръчки - 10% / 5% от стойността на договора</a:t>
            </a:r>
            <a:r>
              <a:rPr lang="bg-BG" sz="2000"/>
              <a:t>.</a:t>
            </a:r>
          </a:p>
        </p:txBody>
      </p:sp>
      <p:sp>
        <p:nvSpPr>
          <p:cNvPr id="175106" name="Rectangle 2"/>
          <p:cNvSpPr>
            <a:spLocks noChangeArrowheads="1"/>
          </p:cNvSpPr>
          <p:nvPr/>
        </p:nvSpPr>
        <p:spPr bwMode="auto">
          <a:xfrm>
            <a:off x="0" y="58738"/>
            <a:ext cx="7451725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marL="566738" indent="-457200" algn="ctr">
              <a:defRPr/>
            </a:pPr>
            <a:r>
              <a:rPr lang="bg-BG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Нарушения при подготовката на документацията за участие и техният финансов ефект/7/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fld id="{2FB73764-8410-46A9-9A0A-5868C3896A17}" type="slidenum">
              <a:rPr lang="bg-BG" sz="1400"/>
              <a:pPr algn="r"/>
              <a:t>13</a:t>
            </a:fld>
            <a:endParaRPr lang="bg-BG" sz="1400"/>
          </a:p>
        </p:txBody>
      </p:sp>
      <p:grpSp>
        <p:nvGrpSpPr>
          <p:cNvPr id="26628" name="Group 36"/>
          <p:cNvGrpSpPr>
            <a:grpSpLocks/>
          </p:cNvGrpSpPr>
          <p:nvPr/>
        </p:nvGrpSpPr>
        <p:grpSpPr bwMode="auto">
          <a:xfrm>
            <a:off x="6478588" y="4697413"/>
            <a:ext cx="2665412" cy="2160587"/>
            <a:chOff x="4150" y="2787"/>
            <a:chExt cx="1536" cy="1463"/>
          </a:xfrm>
        </p:grpSpPr>
        <p:sp>
          <p:nvSpPr>
            <p:cNvPr id="4133" name="AutoShape 37"/>
            <p:cNvSpPr>
              <a:spLocks noChangeArrowheads="1"/>
            </p:cNvSpPr>
            <p:nvPr/>
          </p:nvSpPr>
          <p:spPr bwMode="auto">
            <a:xfrm>
              <a:off x="4217" y="3838"/>
              <a:ext cx="252" cy="227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4" name="AutoShape 38"/>
            <p:cNvSpPr>
              <a:spLocks noChangeArrowheads="1"/>
            </p:cNvSpPr>
            <p:nvPr/>
          </p:nvSpPr>
          <p:spPr bwMode="auto">
            <a:xfrm>
              <a:off x="4428" y="4065"/>
              <a:ext cx="220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5" name="AutoShape 39"/>
            <p:cNvSpPr>
              <a:spLocks noChangeArrowheads="1"/>
            </p:cNvSpPr>
            <p:nvPr/>
          </p:nvSpPr>
          <p:spPr bwMode="auto">
            <a:xfrm>
              <a:off x="4195" y="3271"/>
              <a:ext cx="214" cy="204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6" name="AutoShape 40"/>
            <p:cNvSpPr>
              <a:spLocks noChangeArrowheads="1"/>
            </p:cNvSpPr>
            <p:nvPr/>
          </p:nvSpPr>
          <p:spPr bwMode="auto">
            <a:xfrm>
              <a:off x="4636" y="2840"/>
              <a:ext cx="194" cy="193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7" name="AutoShape 41"/>
            <p:cNvSpPr>
              <a:spLocks noChangeArrowheads="1"/>
            </p:cNvSpPr>
            <p:nvPr/>
          </p:nvSpPr>
          <p:spPr bwMode="auto">
            <a:xfrm>
              <a:off x="4967" y="2787"/>
              <a:ext cx="190" cy="23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8" name="AutoShape 42"/>
            <p:cNvSpPr>
              <a:spLocks noChangeArrowheads="1"/>
            </p:cNvSpPr>
            <p:nvPr/>
          </p:nvSpPr>
          <p:spPr bwMode="auto">
            <a:xfrm>
              <a:off x="5284" y="2886"/>
              <a:ext cx="220" cy="191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9" name="AutoShape 43"/>
            <p:cNvSpPr>
              <a:spLocks noChangeArrowheads="1"/>
            </p:cNvSpPr>
            <p:nvPr/>
          </p:nvSpPr>
          <p:spPr bwMode="auto">
            <a:xfrm>
              <a:off x="4150" y="3566"/>
              <a:ext cx="221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40" name="AutoShape 44"/>
            <p:cNvSpPr>
              <a:spLocks noChangeArrowheads="1"/>
            </p:cNvSpPr>
            <p:nvPr/>
          </p:nvSpPr>
          <p:spPr bwMode="auto">
            <a:xfrm>
              <a:off x="4377" y="3022"/>
              <a:ext cx="221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41" name="AutoShape 45"/>
            <p:cNvSpPr>
              <a:spLocks noChangeArrowheads="1"/>
            </p:cNvSpPr>
            <p:nvPr/>
          </p:nvSpPr>
          <p:spPr bwMode="auto">
            <a:xfrm>
              <a:off x="5465" y="3066"/>
              <a:ext cx="221" cy="186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</p:grpSp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107950" y="58738"/>
            <a:ext cx="728345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marL="566738" indent="-457200" algn="ctr">
              <a:defRPr/>
            </a:pPr>
            <a:r>
              <a:rPr lang="bg-BG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endParaRPr lang="bg-BG" sz="40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26630" name="Rectangle 3"/>
          <p:cNvSpPr>
            <a:spLocks noChangeArrowheads="1"/>
          </p:cNvSpPr>
          <p:nvPr/>
        </p:nvSpPr>
        <p:spPr bwMode="auto">
          <a:xfrm>
            <a:off x="250825" y="1773238"/>
            <a:ext cx="8640763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bg-BG" sz="2000" b="1"/>
              <a:t>	 </a:t>
            </a:r>
            <a:r>
              <a:rPr lang="bg-BG" sz="2000" b="1" u="sng"/>
              <a:t>При обявяване на процедурата:</a:t>
            </a:r>
          </a:p>
          <a:p>
            <a:pPr marL="609600" indent="-609600">
              <a:spcBef>
                <a:spcPct val="20000"/>
              </a:spcBef>
            </a:pPr>
            <a:endParaRPr lang="bg-BG" sz="1000" b="1"/>
          </a:p>
          <a:p>
            <a:pPr marL="609600" indent="-609600">
              <a:spcBef>
                <a:spcPct val="20000"/>
              </a:spcBef>
              <a:buFontTx/>
              <a:buChar char="-"/>
            </a:pPr>
            <a:r>
              <a:rPr lang="bg-BG" sz="2000" b="1"/>
              <a:t>липса на обявяване на поръчката в рамките на ЕС – предварителни обявления и/или обявления за обществени поръчки до ОВ на ЕС;</a:t>
            </a:r>
          </a:p>
          <a:p>
            <a:pPr marL="609600" indent="-609600">
              <a:spcBef>
                <a:spcPct val="20000"/>
              </a:spcBef>
              <a:buFontTx/>
              <a:buChar char="-"/>
            </a:pPr>
            <a:r>
              <a:rPr lang="bg-BG" sz="2000" b="1"/>
              <a:t>несъответствия във връзка с времето на изпращане на обявленията до ОВ на ЕС, до ДВ и АОП.</a:t>
            </a:r>
          </a:p>
          <a:p>
            <a:pPr marL="609600" indent="-609600">
              <a:spcBef>
                <a:spcPct val="20000"/>
              </a:spcBef>
              <a:buFontTx/>
              <a:buChar char="-"/>
            </a:pPr>
            <a:endParaRPr lang="bg-BG" sz="1000" b="1"/>
          </a:p>
          <a:p>
            <a:pPr marL="609600" indent="-609600">
              <a:spcBef>
                <a:spcPct val="20000"/>
              </a:spcBef>
            </a:pPr>
            <a:r>
              <a:rPr lang="bg-BG" sz="2000" b="1"/>
              <a:t>	</a:t>
            </a:r>
            <a:r>
              <a:rPr lang="bg-BG" sz="2000" b="1" u="sng"/>
              <a:t>Финансов ефект:</a:t>
            </a:r>
          </a:p>
          <a:p>
            <a:pPr marL="609600" indent="-609600">
              <a:spcBef>
                <a:spcPct val="20000"/>
              </a:spcBef>
            </a:pPr>
            <a:r>
              <a:rPr lang="bg-BG" sz="2000"/>
              <a:t>	</a:t>
            </a:r>
            <a:r>
              <a:rPr lang="bg-BG" sz="2000" b="1"/>
              <a:t>Анализ дали са нарушени принципите по чл. 2, ал. 1 от ЗОП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bg-BG" sz="2000" b="1"/>
              <a:t>за европейски поръчки - 25 % или 100 % от стойността на договора,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bg-BG" sz="2000" b="1"/>
              <a:t>за национални поръчки – 25 % от стойността на договора.</a:t>
            </a:r>
          </a:p>
        </p:txBody>
      </p:sp>
      <p:sp>
        <p:nvSpPr>
          <p:cNvPr id="26631" name="Rectangle 2"/>
          <p:cNvSpPr>
            <a:spLocks noChangeArrowheads="1"/>
          </p:cNvSpPr>
          <p:nvPr/>
        </p:nvSpPr>
        <p:spPr bwMode="auto">
          <a:xfrm>
            <a:off x="0" y="0"/>
            <a:ext cx="7019925" cy="149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566738" indent="-457200" algn="ctr"/>
            <a:r>
              <a:rPr lang="bg-BG" sz="2400">
                <a:solidFill>
                  <a:schemeClr val="tx2"/>
                </a:solidFill>
                <a:latin typeface="Georgia" pitchFamily="18" charset="0"/>
              </a:rPr>
              <a:t> Нарушения при провеждане на</a:t>
            </a:r>
            <a:br>
              <a:rPr lang="bg-BG" sz="2400">
                <a:solidFill>
                  <a:schemeClr val="tx2"/>
                </a:solidFill>
                <a:latin typeface="Georgia" pitchFamily="18" charset="0"/>
              </a:rPr>
            </a:br>
            <a:r>
              <a:rPr lang="bg-BG" sz="2400">
                <a:solidFill>
                  <a:schemeClr val="tx2"/>
                </a:solidFill>
                <a:latin typeface="Georgia" pitchFamily="18" charset="0"/>
              </a:rPr>
              <a:t>процедурата и техния финансов ефект/1/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fld id="{518C709B-0831-4FAC-A733-9626B0CC40D9}" type="slidenum">
              <a:rPr lang="bg-BG" sz="1400"/>
              <a:pPr algn="r"/>
              <a:t>14</a:t>
            </a:fld>
            <a:endParaRPr lang="bg-BG" sz="1400"/>
          </a:p>
        </p:txBody>
      </p:sp>
      <p:grpSp>
        <p:nvGrpSpPr>
          <p:cNvPr id="27652" name="Group 36"/>
          <p:cNvGrpSpPr>
            <a:grpSpLocks/>
          </p:cNvGrpSpPr>
          <p:nvPr/>
        </p:nvGrpSpPr>
        <p:grpSpPr bwMode="auto">
          <a:xfrm>
            <a:off x="6478588" y="4697413"/>
            <a:ext cx="2665412" cy="2160587"/>
            <a:chOff x="4150" y="2787"/>
            <a:chExt cx="1536" cy="1463"/>
          </a:xfrm>
        </p:grpSpPr>
        <p:sp>
          <p:nvSpPr>
            <p:cNvPr id="4133" name="AutoShape 37"/>
            <p:cNvSpPr>
              <a:spLocks noChangeArrowheads="1"/>
            </p:cNvSpPr>
            <p:nvPr/>
          </p:nvSpPr>
          <p:spPr bwMode="auto">
            <a:xfrm>
              <a:off x="4217" y="3838"/>
              <a:ext cx="252" cy="227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4" name="AutoShape 38"/>
            <p:cNvSpPr>
              <a:spLocks noChangeArrowheads="1"/>
            </p:cNvSpPr>
            <p:nvPr/>
          </p:nvSpPr>
          <p:spPr bwMode="auto">
            <a:xfrm>
              <a:off x="4428" y="4065"/>
              <a:ext cx="220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5" name="AutoShape 39"/>
            <p:cNvSpPr>
              <a:spLocks noChangeArrowheads="1"/>
            </p:cNvSpPr>
            <p:nvPr/>
          </p:nvSpPr>
          <p:spPr bwMode="auto">
            <a:xfrm>
              <a:off x="4195" y="3271"/>
              <a:ext cx="214" cy="204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6" name="AutoShape 40"/>
            <p:cNvSpPr>
              <a:spLocks noChangeArrowheads="1"/>
            </p:cNvSpPr>
            <p:nvPr/>
          </p:nvSpPr>
          <p:spPr bwMode="auto">
            <a:xfrm>
              <a:off x="4636" y="2840"/>
              <a:ext cx="194" cy="193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7" name="AutoShape 41"/>
            <p:cNvSpPr>
              <a:spLocks noChangeArrowheads="1"/>
            </p:cNvSpPr>
            <p:nvPr/>
          </p:nvSpPr>
          <p:spPr bwMode="auto">
            <a:xfrm>
              <a:off x="4967" y="2787"/>
              <a:ext cx="190" cy="23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8" name="AutoShape 42"/>
            <p:cNvSpPr>
              <a:spLocks noChangeArrowheads="1"/>
            </p:cNvSpPr>
            <p:nvPr/>
          </p:nvSpPr>
          <p:spPr bwMode="auto">
            <a:xfrm>
              <a:off x="5284" y="2886"/>
              <a:ext cx="220" cy="191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9" name="AutoShape 43"/>
            <p:cNvSpPr>
              <a:spLocks noChangeArrowheads="1"/>
            </p:cNvSpPr>
            <p:nvPr/>
          </p:nvSpPr>
          <p:spPr bwMode="auto">
            <a:xfrm>
              <a:off x="4150" y="3566"/>
              <a:ext cx="221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40" name="AutoShape 44"/>
            <p:cNvSpPr>
              <a:spLocks noChangeArrowheads="1"/>
            </p:cNvSpPr>
            <p:nvPr/>
          </p:nvSpPr>
          <p:spPr bwMode="auto">
            <a:xfrm>
              <a:off x="4377" y="3022"/>
              <a:ext cx="221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41" name="AutoShape 45"/>
            <p:cNvSpPr>
              <a:spLocks noChangeArrowheads="1"/>
            </p:cNvSpPr>
            <p:nvPr/>
          </p:nvSpPr>
          <p:spPr bwMode="auto">
            <a:xfrm>
              <a:off x="5465" y="3066"/>
              <a:ext cx="221" cy="186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</p:grpSp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107950" y="58738"/>
            <a:ext cx="728345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marL="566738" indent="-457200" algn="ctr">
              <a:defRPr/>
            </a:pPr>
            <a:r>
              <a:rPr lang="bg-BG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endParaRPr lang="bg-BG" sz="40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27654" name="Rectangle 3"/>
          <p:cNvSpPr>
            <a:spLocks noChangeArrowheads="1"/>
          </p:cNvSpPr>
          <p:nvPr/>
        </p:nvSpPr>
        <p:spPr bwMode="auto">
          <a:xfrm>
            <a:off x="250825" y="1773238"/>
            <a:ext cx="8640763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bg-BG" sz="2000" b="1"/>
              <a:t>	 </a:t>
            </a:r>
            <a:r>
              <a:rPr lang="bg-BG" sz="2000" b="1" u="sng"/>
              <a:t>При определяне срока за получаване на офертите:</a:t>
            </a:r>
          </a:p>
          <a:p>
            <a:pPr marL="609600" indent="-609600">
              <a:spcBef>
                <a:spcPct val="20000"/>
              </a:spcBef>
            </a:pPr>
            <a:endParaRPr lang="bg-BG" sz="2000" b="1"/>
          </a:p>
          <a:p>
            <a:pPr marL="609600" indent="-609600">
              <a:spcAft>
                <a:spcPts val="600"/>
              </a:spcAft>
              <a:buFontTx/>
              <a:buChar char="•"/>
            </a:pPr>
            <a:r>
              <a:rPr lang="bg-BG" sz="2000" b="1"/>
              <a:t>	по-кратък срок за получаване на офертите от законоустановения, </a:t>
            </a:r>
          </a:p>
          <a:p>
            <a:pPr marL="609600" indent="-609600">
              <a:spcAft>
                <a:spcPts val="600"/>
              </a:spcAft>
              <a:buFontTx/>
              <a:buChar char="•"/>
            </a:pPr>
            <a:r>
              <a:rPr lang="bg-BG" sz="2000" b="1"/>
              <a:t>	незаконосъобразно позоваване на основания за намаляване на срока.</a:t>
            </a:r>
          </a:p>
          <a:p>
            <a:pPr marL="609600" indent="-609600">
              <a:spcAft>
                <a:spcPts val="600"/>
              </a:spcAft>
            </a:pPr>
            <a:endParaRPr lang="bg-BG" sz="2000" b="1"/>
          </a:p>
          <a:p>
            <a:pPr marL="609600" indent="-609600">
              <a:spcAft>
                <a:spcPts val="600"/>
              </a:spcAft>
            </a:pPr>
            <a:r>
              <a:rPr lang="bg-BG" sz="2000" b="1"/>
              <a:t>	</a:t>
            </a:r>
            <a:r>
              <a:rPr lang="bg-BG" sz="2000" b="1" u="sng"/>
              <a:t>Финансов ефект:</a:t>
            </a:r>
          </a:p>
          <a:p>
            <a:pPr marL="609600" indent="-609600">
              <a:spcAft>
                <a:spcPts val="600"/>
              </a:spcAft>
            </a:pPr>
            <a:r>
              <a:rPr lang="bg-BG" sz="2000"/>
              <a:t>	</a:t>
            </a:r>
            <a:r>
              <a:rPr lang="bg-BG" sz="2000" b="1"/>
              <a:t>Анализ дали са нарушени принципите по чл. 2, ал. 1 от ЗОП.</a:t>
            </a:r>
          </a:p>
          <a:p>
            <a:pPr marL="609600" indent="-609600">
              <a:spcAft>
                <a:spcPts val="600"/>
              </a:spcAft>
              <a:buFontTx/>
              <a:buChar char="•"/>
            </a:pPr>
            <a:r>
              <a:rPr lang="bg-BG" sz="2000" b="1"/>
              <a:t>за европейски поръчки - 25 % от стойността на договора,</a:t>
            </a:r>
          </a:p>
          <a:p>
            <a:pPr marL="609600" indent="-609600">
              <a:spcAft>
                <a:spcPts val="600"/>
              </a:spcAft>
              <a:buFontTx/>
              <a:buChar char="•"/>
            </a:pPr>
            <a:r>
              <a:rPr lang="bg-BG" sz="2000" b="1"/>
              <a:t>за национални поръчки - 10 %/ 5 % от стойността на договора.</a:t>
            </a:r>
          </a:p>
        </p:txBody>
      </p:sp>
      <p:sp>
        <p:nvSpPr>
          <p:cNvPr id="27655" name="Rectangle 2"/>
          <p:cNvSpPr>
            <a:spLocks noChangeArrowheads="1"/>
          </p:cNvSpPr>
          <p:nvPr/>
        </p:nvSpPr>
        <p:spPr bwMode="auto">
          <a:xfrm>
            <a:off x="0" y="0"/>
            <a:ext cx="6948488" cy="149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566738" indent="-457200" algn="ctr"/>
            <a:r>
              <a:rPr lang="bg-BG" sz="2400">
                <a:solidFill>
                  <a:schemeClr val="tx2"/>
                </a:solidFill>
                <a:latin typeface="Georgia" pitchFamily="18" charset="0"/>
              </a:rPr>
              <a:t> Нарушения при провеждане на</a:t>
            </a:r>
            <a:br>
              <a:rPr lang="bg-BG" sz="2400">
                <a:solidFill>
                  <a:schemeClr val="tx2"/>
                </a:solidFill>
                <a:latin typeface="Georgia" pitchFamily="18" charset="0"/>
              </a:rPr>
            </a:br>
            <a:r>
              <a:rPr lang="bg-BG" sz="2400">
                <a:solidFill>
                  <a:schemeClr val="tx2"/>
                </a:solidFill>
                <a:latin typeface="Georgia" pitchFamily="18" charset="0"/>
              </a:rPr>
              <a:t>процедурата и техния финансов ефект/2/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fld id="{6AD9FEF7-DE16-41C1-A116-6A8C05A80BE6}" type="slidenum">
              <a:rPr lang="bg-BG" sz="1400"/>
              <a:pPr algn="r"/>
              <a:t>15</a:t>
            </a:fld>
            <a:endParaRPr lang="bg-BG" sz="1400"/>
          </a:p>
        </p:txBody>
      </p:sp>
      <p:grpSp>
        <p:nvGrpSpPr>
          <p:cNvPr id="28676" name="Group 36"/>
          <p:cNvGrpSpPr>
            <a:grpSpLocks/>
          </p:cNvGrpSpPr>
          <p:nvPr/>
        </p:nvGrpSpPr>
        <p:grpSpPr bwMode="auto">
          <a:xfrm>
            <a:off x="6478588" y="4697413"/>
            <a:ext cx="2665412" cy="2160587"/>
            <a:chOff x="4150" y="2787"/>
            <a:chExt cx="1536" cy="1463"/>
          </a:xfrm>
        </p:grpSpPr>
        <p:sp>
          <p:nvSpPr>
            <p:cNvPr id="4133" name="AutoShape 37"/>
            <p:cNvSpPr>
              <a:spLocks noChangeArrowheads="1"/>
            </p:cNvSpPr>
            <p:nvPr/>
          </p:nvSpPr>
          <p:spPr bwMode="auto">
            <a:xfrm>
              <a:off x="4217" y="3838"/>
              <a:ext cx="252" cy="227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4" name="AutoShape 38"/>
            <p:cNvSpPr>
              <a:spLocks noChangeArrowheads="1"/>
            </p:cNvSpPr>
            <p:nvPr/>
          </p:nvSpPr>
          <p:spPr bwMode="auto">
            <a:xfrm>
              <a:off x="4428" y="4065"/>
              <a:ext cx="220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5" name="AutoShape 39"/>
            <p:cNvSpPr>
              <a:spLocks noChangeArrowheads="1"/>
            </p:cNvSpPr>
            <p:nvPr/>
          </p:nvSpPr>
          <p:spPr bwMode="auto">
            <a:xfrm>
              <a:off x="4195" y="3271"/>
              <a:ext cx="214" cy="204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6" name="AutoShape 40"/>
            <p:cNvSpPr>
              <a:spLocks noChangeArrowheads="1"/>
            </p:cNvSpPr>
            <p:nvPr/>
          </p:nvSpPr>
          <p:spPr bwMode="auto">
            <a:xfrm>
              <a:off x="4636" y="2840"/>
              <a:ext cx="194" cy="193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7" name="AutoShape 41"/>
            <p:cNvSpPr>
              <a:spLocks noChangeArrowheads="1"/>
            </p:cNvSpPr>
            <p:nvPr/>
          </p:nvSpPr>
          <p:spPr bwMode="auto">
            <a:xfrm>
              <a:off x="4967" y="2787"/>
              <a:ext cx="190" cy="23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8" name="AutoShape 42"/>
            <p:cNvSpPr>
              <a:spLocks noChangeArrowheads="1"/>
            </p:cNvSpPr>
            <p:nvPr/>
          </p:nvSpPr>
          <p:spPr bwMode="auto">
            <a:xfrm>
              <a:off x="5284" y="2886"/>
              <a:ext cx="220" cy="191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9" name="AutoShape 43"/>
            <p:cNvSpPr>
              <a:spLocks noChangeArrowheads="1"/>
            </p:cNvSpPr>
            <p:nvPr/>
          </p:nvSpPr>
          <p:spPr bwMode="auto">
            <a:xfrm>
              <a:off x="4150" y="3566"/>
              <a:ext cx="221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40" name="AutoShape 44"/>
            <p:cNvSpPr>
              <a:spLocks noChangeArrowheads="1"/>
            </p:cNvSpPr>
            <p:nvPr/>
          </p:nvSpPr>
          <p:spPr bwMode="auto">
            <a:xfrm>
              <a:off x="4377" y="3022"/>
              <a:ext cx="221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41" name="AutoShape 45"/>
            <p:cNvSpPr>
              <a:spLocks noChangeArrowheads="1"/>
            </p:cNvSpPr>
            <p:nvPr/>
          </p:nvSpPr>
          <p:spPr bwMode="auto">
            <a:xfrm>
              <a:off x="5465" y="3066"/>
              <a:ext cx="221" cy="186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</p:grpSp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107950" y="58738"/>
            <a:ext cx="728345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marL="566738" indent="-457200" algn="ctr">
              <a:defRPr/>
            </a:pPr>
            <a:r>
              <a:rPr lang="bg-BG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endParaRPr lang="bg-BG" sz="40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28678" name="Rectangle 3"/>
          <p:cNvSpPr>
            <a:spLocks noChangeArrowheads="1"/>
          </p:cNvSpPr>
          <p:nvPr/>
        </p:nvSpPr>
        <p:spPr bwMode="auto">
          <a:xfrm>
            <a:off x="250825" y="1714500"/>
            <a:ext cx="8893175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bg-BG" sz="2000" b="1"/>
              <a:t>	</a:t>
            </a:r>
            <a:r>
              <a:rPr lang="bg-BG" sz="2000" b="1" u="sng"/>
              <a:t>При разясненията по документацията за участие:</a:t>
            </a:r>
            <a:r>
              <a:rPr lang="bg-BG" sz="2000" b="1"/>
              <a:t> 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bg-BG" sz="2000" b="1"/>
              <a:t>	</a:t>
            </a:r>
            <a:r>
              <a:rPr lang="bg-BG" sz="2000"/>
              <a:t>– отговор извън срока за предоставяне, 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bg-BG" sz="2000"/>
              <a:t>	– неедновременно изпращане на разяснението до заинтересованите лица, 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bg-BG" sz="2000"/>
              <a:t>	– неизпращане до всички лица, 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bg-BG" sz="2000"/>
              <a:t>	– посочване на лицето, поискало разяснението,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bg-BG" sz="2000"/>
              <a:t>	– допълване на документацията за участие.</a:t>
            </a:r>
          </a:p>
          <a:p>
            <a:pPr marL="609600" indent="-609600">
              <a:spcBef>
                <a:spcPct val="20000"/>
              </a:spcBef>
            </a:pPr>
            <a:endParaRPr lang="bg-BG" sz="1000" b="1" u="sng"/>
          </a:p>
          <a:p>
            <a:pPr marL="609600" indent="-609600">
              <a:spcBef>
                <a:spcPct val="20000"/>
              </a:spcBef>
            </a:pPr>
            <a:r>
              <a:rPr lang="bg-BG" sz="2000" b="1"/>
              <a:t>	</a:t>
            </a:r>
            <a:r>
              <a:rPr lang="bg-BG" sz="2000" b="1" u="sng"/>
              <a:t>Финансов ефект: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bg-BG" sz="2000"/>
              <a:t>	</a:t>
            </a:r>
            <a:r>
              <a:rPr lang="bg-BG" sz="2000" b="1"/>
              <a:t>Анализ дали са нарушени принципите за публичност и прозрачност, равнопоставеност и недопускане на дискриминация по чл. 2, ал. 1, т. 1 и т. 3 от ЗОП.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bg-BG" sz="2000"/>
              <a:t>за европейските поръчки - 10%/5%/2% от стойността на договора,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bg-BG" sz="2000"/>
              <a:t>за националните поръчки - 10%/5% от стойността на договора.</a:t>
            </a:r>
          </a:p>
        </p:txBody>
      </p:sp>
      <p:sp>
        <p:nvSpPr>
          <p:cNvPr id="28679" name="Rectangle 2"/>
          <p:cNvSpPr>
            <a:spLocks noChangeArrowheads="1"/>
          </p:cNvSpPr>
          <p:nvPr/>
        </p:nvSpPr>
        <p:spPr bwMode="auto">
          <a:xfrm>
            <a:off x="0" y="0"/>
            <a:ext cx="7019925" cy="149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566738" indent="-457200" algn="ctr"/>
            <a:r>
              <a:rPr lang="bg-BG" sz="2400">
                <a:solidFill>
                  <a:schemeClr val="tx2"/>
                </a:solidFill>
                <a:latin typeface="Georgia" pitchFamily="18" charset="0"/>
              </a:rPr>
              <a:t> Нарушения при провеждане на</a:t>
            </a:r>
            <a:br>
              <a:rPr lang="bg-BG" sz="2400">
                <a:solidFill>
                  <a:schemeClr val="tx2"/>
                </a:solidFill>
                <a:latin typeface="Georgia" pitchFamily="18" charset="0"/>
              </a:rPr>
            </a:br>
            <a:r>
              <a:rPr lang="bg-BG" sz="2400">
                <a:solidFill>
                  <a:schemeClr val="tx2"/>
                </a:solidFill>
                <a:latin typeface="Georgia" pitchFamily="18" charset="0"/>
              </a:rPr>
              <a:t>процедурата и техния финансов ефект/3/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fld id="{76589DFA-7394-49DA-88A5-8EC14F7BD40E}" type="slidenum">
              <a:rPr lang="bg-BG" sz="1400"/>
              <a:pPr algn="r"/>
              <a:t>16</a:t>
            </a:fld>
            <a:endParaRPr lang="bg-BG" sz="1400"/>
          </a:p>
        </p:txBody>
      </p:sp>
      <p:grpSp>
        <p:nvGrpSpPr>
          <p:cNvPr id="29700" name="Group 36"/>
          <p:cNvGrpSpPr>
            <a:grpSpLocks/>
          </p:cNvGrpSpPr>
          <p:nvPr/>
        </p:nvGrpSpPr>
        <p:grpSpPr bwMode="auto">
          <a:xfrm>
            <a:off x="6478588" y="4697413"/>
            <a:ext cx="2665412" cy="2160587"/>
            <a:chOff x="4150" y="2787"/>
            <a:chExt cx="1536" cy="1463"/>
          </a:xfrm>
        </p:grpSpPr>
        <p:sp>
          <p:nvSpPr>
            <p:cNvPr id="4133" name="AutoShape 37"/>
            <p:cNvSpPr>
              <a:spLocks noChangeArrowheads="1"/>
            </p:cNvSpPr>
            <p:nvPr/>
          </p:nvSpPr>
          <p:spPr bwMode="auto">
            <a:xfrm>
              <a:off x="4217" y="3838"/>
              <a:ext cx="252" cy="227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4" name="AutoShape 38"/>
            <p:cNvSpPr>
              <a:spLocks noChangeArrowheads="1"/>
            </p:cNvSpPr>
            <p:nvPr/>
          </p:nvSpPr>
          <p:spPr bwMode="auto">
            <a:xfrm>
              <a:off x="4428" y="4065"/>
              <a:ext cx="220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5" name="AutoShape 39"/>
            <p:cNvSpPr>
              <a:spLocks noChangeArrowheads="1"/>
            </p:cNvSpPr>
            <p:nvPr/>
          </p:nvSpPr>
          <p:spPr bwMode="auto">
            <a:xfrm>
              <a:off x="4195" y="3271"/>
              <a:ext cx="214" cy="204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6" name="AutoShape 40"/>
            <p:cNvSpPr>
              <a:spLocks noChangeArrowheads="1"/>
            </p:cNvSpPr>
            <p:nvPr/>
          </p:nvSpPr>
          <p:spPr bwMode="auto">
            <a:xfrm>
              <a:off x="4636" y="2840"/>
              <a:ext cx="194" cy="193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7" name="AutoShape 41"/>
            <p:cNvSpPr>
              <a:spLocks noChangeArrowheads="1"/>
            </p:cNvSpPr>
            <p:nvPr/>
          </p:nvSpPr>
          <p:spPr bwMode="auto">
            <a:xfrm>
              <a:off x="4967" y="2787"/>
              <a:ext cx="190" cy="23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8" name="AutoShape 42"/>
            <p:cNvSpPr>
              <a:spLocks noChangeArrowheads="1"/>
            </p:cNvSpPr>
            <p:nvPr/>
          </p:nvSpPr>
          <p:spPr bwMode="auto">
            <a:xfrm>
              <a:off x="5284" y="2886"/>
              <a:ext cx="220" cy="191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9" name="AutoShape 43"/>
            <p:cNvSpPr>
              <a:spLocks noChangeArrowheads="1"/>
            </p:cNvSpPr>
            <p:nvPr/>
          </p:nvSpPr>
          <p:spPr bwMode="auto">
            <a:xfrm>
              <a:off x="4150" y="3566"/>
              <a:ext cx="221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40" name="AutoShape 44"/>
            <p:cNvSpPr>
              <a:spLocks noChangeArrowheads="1"/>
            </p:cNvSpPr>
            <p:nvPr/>
          </p:nvSpPr>
          <p:spPr bwMode="auto">
            <a:xfrm>
              <a:off x="4377" y="3022"/>
              <a:ext cx="221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41" name="AutoShape 45"/>
            <p:cNvSpPr>
              <a:spLocks noChangeArrowheads="1"/>
            </p:cNvSpPr>
            <p:nvPr/>
          </p:nvSpPr>
          <p:spPr bwMode="auto">
            <a:xfrm>
              <a:off x="5465" y="3066"/>
              <a:ext cx="221" cy="186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</p:grpSp>
      <p:sp>
        <p:nvSpPr>
          <p:cNvPr id="29702" name="Rectangle 3"/>
          <p:cNvSpPr>
            <a:spLocks noChangeArrowheads="1"/>
          </p:cNvSpPr>
          <p:nvPr/>
        </p:nvSpPr>
        <p:spPr bwMode="auto">
          <a:xfrm>
            <a:off x="250825" y="1484313"/>
            <a:ext cx="8640763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bg-BG" sz="2000" b="1"/>
              <a:t>    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bg-BG" sz="2000" b="1"/>
              <a:t>    </a:t>
            </a:r>
            <a:r>
              <a:rPr lang="bg-BG" sz="2000" b="1" u="sng"/>
              <a:t>При работата на комисията за провеждане на процедурата /1/:</a:t>
            </a:r>
          </a:p>
          <a:p>
            <a:pPr marL="609600" indent="-609600">
              <a:spcBef>
                <a:spcPct val="20000"/>
              </a:spcBef>
            </a:pPr>
            <a:endParaRPr lang="bg-BG" sz="1000"/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bg-BG" sz="2000" b="1"/>
              <a:t>неправилно прилагане на критериите за подбор и изисканите за доказването им документи,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bg-BG" sz="2000" b="1"/>
              <a:t>ограничаване правото на участниците по чл. 51а, ал. 1 от ЗОП,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bg-BG" sz="2000" b="1"/>
              <a:t>неправилно прилагане на методиката за оценка на офертите,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bg-BG" sz="2000" b="1"/>
              <a:t>неправилно прилагане на чл. 70, ал. 1 от ЗОП,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bg-BG" sz="2000" b="1"/>
              <a:t>неизпълнението на несъществени изисквания на възложителя като основания за отстраняване – брой екземпляри от представената оферта, номерация на страниците на офертата, липса на печат на участника на всяка страница от офертата, “неправилно” обозначени пликове, “неправилно” опаковани оферти.</a:t>
            </a:r>
          </a:p>
        </p:txBody>
      </p:sp>
      <p:sp>
        <p:nvSpPr>
          <p:cNvPr id="29703" name="Rectangle 2"/>
          <p:cNvSpPr>
            <a:spLocks noChangeArrowheads="1"/>
          </p:cNvSpPr>
          <p:nvPr/>
        </p:nvSpPr>
        <p:spPr bwMode="auto">
          <a:xfrm>
            <a:off x="0" y="0"/>
            <a:ext cx="6948488" cy="149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566738" indent="-457200" algn="ctr"/>
            <a:r>
              <a:rPr lang="bg-BG" sz="2400">
                <a:solidFill>
                  <a:schemeClr val="tx2"/>
                </a:solidFill>
                <a:latin typeface="Georgia" pitchFamily="18" charset="0"/>
              </a:rPr>
              <a:t> Нарушения при провеждане на</a:t>
            </a:r>
            <a:br>
              <a:rPr lang="bg-BG" sz="2400">
                <a:solidFill>
                  <a:schemeClr val="tx2"/>
                </a:solidFill>
                <a:latin typeface="Georgia" pitchFamily="18" charset="0"/>
              </a:rPr>
            </a:br>
            <a:r>
              <a:rPr lang="bg-BG" sz="2400">
                <a:solidFill>
                  <a:schemeClr val="tx2"/>
                </a:solidFill>
                <a:latin typeface="Georgia" pitchFamily="18" charset="0"/>
              </a:rPr>
              <a:t>процедурата и техния финансов ефект/4/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fld id="{EF068E7E-A5F8-4261-A96E-72F3D536988C}" type="slidenum">
              <a:rPr lang="bg-BG" sz="1400"/>
              <a:pPr algn="r"/>
              <a:t>17</a:t>
            </a:fld>
            <a:endParaRPr lang="bg-BG" sz="1400"/>
          </a:p>
        </p:txBody>
      </p:sp>
      <p:grpSp>
        <p:nvGrpSpPr>
          <p:cNvPr id="30724" name="Group 36"/>
          <p:cNvGrpSpPr>
            <a:grpSpLocks/>
          </p:cNvGrpSpPr>
          <p:nvPr/>
        </p:nvGrpSpPr>
        <p:grpSpPr bwMode="auto">
          <a:xfrm>
            <a:off x="6478588" y="4697413"/>
            <a:ext cx="2665412" cy="2160587"/>
            <a:chOff x="4150" y="2787"/>
            <a:chExt cx="1536" cy="1463"/>
          </a:xfrm>
        </p:grpSpPr>
        <p:sp>
          <p:nvSpPr>
            <p:cNvPr id="4133" name="AutoShape 37"/>
            <p:cNvSpPr>
              <a:spLocks noChangeArrowheads="1"/>
            </p:cNvSpPr>
            <p:nvPr/>
          </p:nvSpPr>
          <p:spPr bwMode="auto">
            <a:xfrm>
              <a:off x="4217" y="3838"/>
              <a:ext cx="252" cy="227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4" name="AutoShape 38"/>
            <p:cNvSpPr>
              <a:spLocks noChangeArrowheads="1"/>
            </p:cNvSpPr>
            <p:nvPr/>
          </p:nvSpPr>
          <p:spPr bwMode="auto">
            <a:xfrm>
              <a:off x="4428" y="4065"/>
              <a:ext cx="220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5" name="AutoShape 39"/>
            <p:cNvSpPr>
              <a:spLocks noChangeArrowheads="1"/>
            </p:cNvSpPr>
            <p:nvPr/>
          </p:nvSpPr>
          <p:spPr bwMode="auto">
            <a:xfrm>
              <a:off x="4195" y="3271"/>
              <a:ext cx="214" cy="204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6" name="AutoShape 40"/>
            <p:cNvSpPr>
              <a:spLocks noChangeArrowheads="1"/>
            </p:cNvSpPr>
            <p:nvPr/>
          </p:nvSpPr>
          <p:spPr bwMode="auto">
            <a:xfrm>
              <a:off x="4636" y="2840"/>
              <a:ext cx="194" cy="193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7" name="AutoShape 41"/>
            <p:cNvSpPr>
              <a:spLocks noChangeArrowheads="1"/>
            </p:cNvSpPr>
            <p:nvPr/>
          </p:nvSpPr>
          <p:spPr bwMode="auto">
            <a:xfrm>
              <a:off x="4967" y="2787"/>
              <a:ext cx="190" cy="23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8" name="AutoShape 42"/>
            <p:cNvSpPr>
              <a:spLocks noChangeArrowheads="1"/>
            </p:cNvSpPr>
            <p:nvPr/>
          </p:nvSpPr>
          <p:spPr bwMode="auto">
            <a:xfrm>
              <a:off x="5284" y="2886"/>
              <a:ext cx="220" cy="191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9" name="AutoShape 43"/>
            <p:cNvSpPr>
              <a:spLocks noChangeArrowheads="1"/>
            </p:cNvSpPr>
            <p:nvPr/>
          </p:nvSpPr>
          <p:spPr bwMode="auto">
            <a:xfrm>
              <a:off x="4150" y="3566"/>
              <a:ext cx="221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40" name="AutoShape 44"/>
            <p:cNvSpPr>
              <a:spLocks noChangeArrowheads="1"/>
            </p:cNvSpPr>
            <p:nvPr/>
          </p:nvSpPr>
          <p:spPr bwMode="auto">
            <a:xfrm>
              <a:off x="4377" y="3022"/>
              <a:ext cx="221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41" name="AutoShape 45"/>
            <p:cNvSpPr>
              <a:spLocks noChangeArrowheads="1"/>
            </p:cNvSpPr>
            <p:nvPr/>
          </p:nvSpPr>
          <p:spPr bwMode="auto">
            <a:xfrm>
              <a:off x="5465" y="3066"/>
              <a:ext cx="221" cy="186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</p:grpSp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107950" y="58738"/>
            <a:ext cx="728345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marL="566738" indent="-457200" algn="ctr">
              <a:defRPr/>
            </a:pPr>
            <a:r>
              <a:rPr lang="bg-BG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endParaRPr lang="bg-BG" sz="40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30726" name="Rectangle 3"/>
          <p:cNvSpPr>
            <a:spLocks noChangeArrowheads="1"/>
          </p:cNvSpPr>
          <p:nvPr/>
        </p:nvSpPr>
        <p:spPr bwMode="auto">
          <a:xfrm>
            <a:off x="250825" y="1557338"/>
            <a:ext cx="8640763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bg-BG" sz="2000" b="1"/>
              <a:t>    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bg-BG" sz="2000" b="1"/>
              <a:t>    </a:t>
            </a:r>
            <a:r>
              <a:rPr lang="bg-BG" sz="2000" b="1" u="sng"/>
              <a:t>При работата на комисията за провеждане на процедурата /2/:</a:t>
            </a:r>
          </a:p>
          <a:p>
            <a:pPr marL="609600" indent="-609600">
              <a:spcBef>
                <a:spcPct val="20000"/>
              </a:spcBef>
            </a:pPr>
            <a:endParaRPr lang="bg-BG" sz="2800" b="1"/>
          </a:p>
          <a:p>
            <a:pPr marL="609600" indent="-609600">
              <a:spcBef>
                <a:spcPct val="20000"/>
              </a:spcBef>
            </a:pPr>
            <a:r>
              <a:rPr lang="bg-BG" sz="2000" b="1"/>
              <a:t>	Изброените нарушения водят до:</a:t>
            </a:r>
          </a:p>
          <a:p>
            <a:pPr marL="609600" indent="-609600">
              <a:spcBef>
                <a:spcPct val="20000"/>
              </a:spcBef>
            </a:pPr>
            <a:endParaRPr lang="bg-BG" sz="2000" b="1"/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bg-BG" sz="2000" b="1"/>
              <a:t>неоснователно </a:t>
            </a:r>
            <a:r>
              <a:rPr lang="bg-BG" sz="2000" b="1" u="sng"/>
              <a:t>отстраняване</a:t>
            </a:r>
            <a:r>
              <a:rPr lang="bg-BG" sz="2000" b="1"/>
              <a:t> на участници/оферти или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bg-BG" sz="2000" b="1"/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bg-BG" sz="2000" b="1"/>
              <a:t>неоснователно </a:t>
            </a:r>
            <a:r>
              <a:rPr lang="bg-BG" sz="2000" b="1" u="sng"/>
              <a:t>допускане</a:t>
            </a:r>
            <a:r>
              <a:rPr lang="bg-BG" sz="2000" b="1"/>
              <a:t> на участници/оферти или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bg-BG" sz="2000" b="1"/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bg-BG" sz="2000" b="1"/>
              <a:t>неправилно класиране на участниците.</a:t>
            </a:r>
          </a:p>
        </p:txBody>
      </p:sp>
      <p:sp>
        <p:nvSpPr>
          <p:cNvPr id="30727" name="Rectangle 2"/>
          <p:cNvSpPr>
            <a:spLocks noChangeArrowheads="1"/>
          </p:cNvSpPr>
          <p:nvPr/>
        </p:nvSpPr>
        <p:spPr bwMode="auto">
          <a:xfrm>
            <a:off x="0" y="0"/>
            <a:ext cx="6948488" cy="149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566738" indent="-457200" algn="ctr"/>
            <a:r>
              <a:rPr lang="bg-BG" sz="2400">
                <a:solidFill>
                  <a:schemeClr val="tx2"/>
                </a:solidFill>
                <a:latin typeface="Georgia" pitchFamily="18" charset="0"/>
              </a:rPr>
              <a:t> Нарушения при провеждане на</a:t>
            </a:r>
            <a:br>
              <a:rPr lang="bg-BG" sz="2400">
                <a:solidFill>
                  <a:schemeClr val="tx2"/>
                </a:solidFill>
                <a:latin typeface="Georgia" pitchFamily="18" charset="0"/>
              </a:rPr>
            </a:br>
            <a:r>
              <a:rPr lang="bg-BG" sz="2400">
                <a:solidFill>
                  <a:schemeClr val="tx2"/>
                </a:solidFill>
                <a:latin typeface="Georgia" pitchFamily="18" charset="0"/>
              </a:rPr>
              <a:t>процедурата и техния финансов ефект/5/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fld id="{1B465440-07A1-4910-8693-7C18C87CA14E}" type="slidenum">
              <a:rPr lang="bg-BG" sz="1400"/>
              <a:pPr algn="r"/>
              <a:t>18</a:t>
            </a:fld>
            <a:endParaRPr lang="bg-BG" sz="1400"/>
          </a:p>
        </p:txBody>
      </p:sp>
      <p:grpSp>
        <p:nvGrpSpPr>
          <p:cNvPr id="31748" name="Group 36"/>
          <p:cNvGrpSpPr>
            <a:grpSpLocks/>
          </p:cNvGrpSpPr>
          <p:nvPr/>
        </p:nvGrpSpPr>
        <p:grpSpPr bwMode="auto">
          <a:xfrm>
            <a:off x="6478588" y="4697413"/>
            <a:ext cx="2665412" cy="2160587"/>
            <a:chOff x="4150" y="2787"/>
            <a:chExt cx="1536" cy="1463"/>
          </a:xfrm>
        </p:grpSpPr>
        <p:sp>
          <p:nvSpPr>
            <p:cNvPr id="4133" name="AutoShape 37"/>
            <p:cNvSpPr>
              <a:spLocks noChangeArrowheads="1"/>
            </p:cNvSpPr>
            <p:nvPr/>
          </p:nvSpPr>
          <p:spPr bwMode="auto">
            <a:xfrm>
              <a:off x="4217" y="3838"/>
              <a:ext cx="252" cy="227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4" name="AutoShape 38"/>
            <p:cNvSpPr>
              <a:spLocks noChangeArrowheads="1"/>
            </p:cNvSpPr>
            <p:nvPr/>
          </p:nvSpPr>
          <p:spPr bwMode="auto">
            <a:xfrm>
              <a:off x="4428" y="4065"/>
              <a:ext cx="220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5" name="AutoShape 39"/>
            <p:cNvSpPr>
              <a:spLocks noChangeArrowheads="1"/>
            </p:cNvSpPr>
            <p:nvPr/>
          </p:nvSpPr>
          <p:spPr bwMode="auto">
            <a:xfrm>
              <a:off x="4195" y="3271"/>
              <a:ext cx="214" cy="204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6" name="AutoShape 40"/>
            <p:cNvSpPr>
              <a:spLocks noChangeArrowheads="1"/>
            </p:cNvSpPr>
            <p:nvPr/>
          </p:nvSpPr>
          <p:spPr bwMode="auto">
            <a:xfrm>
              <a:off x="4636" y="2840"/>
              <a:ext cx="194" cy="193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7" name="AutoShape 41"/>
            <p:cNvSpPr>
              <a:spLocks noChangeArrowheads="1"/>
            </p:cNvSpPr>
            <p:nvPr/>
          </p:nvSpPr>
          <p:spPr bwMode="auto">
            <a:xfrm>
              <a:off x="4967" y="2787"/>
              <a:ext cx="190" cy="23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8" name="AutoShape 42"/>
            <p:cNvSpPr>
              <a:spLocks noChangeArrowheads="1"/>
            </p:cNvSpPr>
            <p:nvPr/>
          </p:nvSpPr>
          <p:spPr bwMode="auto">
            <a:xfrm>
              <a:off x="5284" y="2886"/>
              <a:ext cx="220" cy="191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9" name="AutoShape 43"/>
            <p:cNvSpPr>
              <a:spLocks noChangeArrowheads="1"/>
            </p:cNvSpPr>
            <p:nvPr/>
          </p:nvSpPr>
          <p:spPr bwMode="auto">
            <a:xfrm>
              <a:off x="4150" y="3566"/>
              <a:ext cx="221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40" name="AutoShape 44"/>
            <p:cNvSpPr>
              <a:spLocks noChangeArrowheads="1"/>
            </p:cNvSpPr>
            <p:nvPr/>
          </p:nvSpPr>
          <p:spPr bwMode="auto">
            <a:xfrm>
              <a:off x="4377" y="3022"/>
              <a:ext cx="221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41" name="AutoShape 45"/>
            <p:cNvSpPr>
              <a:spLocks noChangeArrowheads="1"/>
            </p:cNvSpPr>
            <p:nvPr/>
          </p:nvSpPr>
          <p:spPr bwMode="auto">
            <a:xfrm>
              <a:off x="5465" y="3066"/>
              <a:ext cx="221" cy="186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</p:grpSp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107950" y="58738"/>
            <a:ext cx="728345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marL="566738" indent="-457200" algn="ctr">
              <a:defRPr/>
            </a:pPr>
            <a:r>
              <a:rPr lang="bg-BG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endParaRPr lang="bg-BG" sz="40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31750" name="Rectangle 3"/>
          <p:cNvSpPr>
            <a:spLocks noChangeArrowheads="1"/>
          </p:cNvSpPr>
          <p:nvPr/>
        </p:nvSpPr>
        <p:spPr bwMode="auto">
          <a:xfrm>
            <a:off x="250825" y="1557338"/>
            <a:ext cx="8640763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bg-BG" sz="2000" b="1"/>
              <a:t>    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bg-BG" sz="2000" b="1"/>
              <a:t>    </a:t>
            </a:r>
            <a:r>
              <a:rPr lang="bg-BG" sz="2000" b="1" u="sng"/>
              <a:t>При работата на комисията за провеждане на процедурата /3/:</a:t>
            </a:r>
          </a:p>
          <a:p>
            <a:pPr marL="609600" indent="-609600">
              <a:spcBef>
                <a:spcPct val="20000"/>
              </a:spcBef>
            </a:pPr>
            <a:endParaRPr lang="bg-BG" sz="1200" b="1"/>
          </a:p>
          <a:p>
            <a:pPr marL="609600" indent="-609600">
              <a:spcBef>
                <a:spcPct val="20000"/>
              </a:spcBef>
            </a:pPr>
            <a:r>
              <a:rPr lang="bg-BG" sz="2000" b="1"/>
              <a:t>	 </a:t>
            </a:r>
            <a:r>
              <a:rPr lang="bg-BG" sz="2000" b="1" u="sng"/>
              <a:t>Финансов ефект:</a:t>
            </a:r>
          </a:p>
          <a:p>
            <a:pPr marL="609600" indent="-609600">
              <a:spcBef>
                <a:spcPct val="20000"/>
              </a:spcBef>
            </a:pPr>
            <a:r>
              <a:rPr lang="en-US" sz="2000"/>
              <a:t>	</a:t>
            </a:r>
            <a:r>
              <a:rPr lang="bg-BG" sz="2000" b="1"/>
              <a:t>При този тип нарушения се засяга принципа за равнопоставеност и недопускане на дискриминация по чл. 2, ал. 1, т. 3 от ЗОП.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sz="2000" b="1"/>
              <a:t>	</a:t>
            </a:r>
            <a:r>
              <a:rPr lang="bg-BG" sz="2000" b="1"/>
              <a:t>Анализ дали е възможно установяването на реалния финансов ефект от установеното нарушение. Ако не,  финансова корекция: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bg-BG" sz="2000" b="1"/>
              <a:t>за европейски поръчки - 25 %/ 10 %/ 5 % от стойността на договора,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bg-BG" sz="2000" b="1"/>
              <a:t>за национални поръчки - 10 %/ 5 % от стойността на договора.</a:t>
            </a:r>
          </a:p>
        </p:txBody>
      </p:sp>
      <p:sp>
        <p:nvSpPr>
          <p:cNvPr id="31751" name="Rectangle 2"/>
          <p:cNvSpPr>
            <a:spLocks noChangeArrowheads="1"/>
          </p:cNvSpPr>
          <p:nvPr/>
        </p:nvSpPr>
        <p:spPr bwMode="auto">
          <a:xfrm>
            <a:off x="0" y="0"/>
            <a:ext cx="6948488" cy="149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566738" indent="-457200" algn="ctr"/>
            <a:r>
              <a:rPr lang="bg-BG" sz="2400">
                <a:solidFill>
                  <a:schemeClr val="tx2"/>
                </a:solidFill>
                <a:latin typeface="Georgia" pitchFamily="18" charset="0"/>
              </a:rPr>
              <a:t> Нарушения при провеждане на</a:t>
            </a:r>
            <a:br>
              <a:rPr lang="bg-BG" sz="2400">
                <a:solidFill>
                  <a:schemeClr val="tx2"/>
                </a:solidFill>
                <a:latin typeface="Georgia" pitchFamily="18" charset="0"/>
              </a:rPr>
            </a:br>
            <a:r>
              <a:rPr lang="bg-BG" sz="2400">
                <a:solidFill>
                  <a:schemeClr val="tx2"/>
                </a:solidFill>
                <a:latin typeface="Georgia" pitchFamily="18" charset="0"/>
              </a:rPr>
              <a:t>процедурата и техния финансов ефект/6/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fld id="{3F323223-7639-42C8-9BCC-24658F01EB9F}" type="slidenum">
              <a:rPr lang="bg-BG" sz="1400"/>
              <a:pPr algn="r"/>
              <a:t>19</a:t>
            </a:fld>
            <a:endParaRPr lang="bg-BG" sz="1400"/>
          </a:p>
        </p:txBody>
      </p:sp>
      <p:grpSp>
        <p:nvGrpSpPr>
          <p:cNvPr id="32772" name="Group 36"/>
          <p:cNvGrpSpPr>
            <a:grpSpLocks/>
          </p:cNvGrpSpPr>
          <p:nvPr/>
        </p:nvGrpSpPr>
        <p:grpSpPr bwMode="auto">
          <a:xfrm>
            <a:off x="6478588" y="4697413"/>
            <a:ext cx="2665412" cy="2160587"/>
            <a:chOff x="4150" y="2787"/>
            <a:chExt cx="1536" cy="1463"/>
          </a:xfrm>
        </p:grpSpPr>
        <p:sp>
          <p:nvSpPr>
            <p:cNvPr id="4133" name="AutoShape 37"/>
            <p:cNvSpPr>
              <a:spLocks noChangeArrowheads="1"/>
            </p:cNvSpPr>
            <p:nvPr/>
          </p:nvSpPr>
          <p:spPr bwMode="auto">
            <a:xfrm>
              <a:off x="4217" y="3838"/>
              <a:ext cx="252" cy="227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4" name="AutoShape 38"/>
            <p:cNvSpPr>
              <a:spLocks noChangeArrowheads="1"/>
            </p:cNvSpPr>
            <p:nvPr/>
          </p:nvSpPr>
          <p:spPr bwMode="auto">
            <a:xfrm>
              <a:off x="4428" y="4065"/>
              <a:ext cx="220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5" name="AutoShape 39"/>
            <p:cNvSpPr>
              <a:spLocks noChangeArrowheads="1"/>
            </p:cNvSpPr>
            <p:nvPr/>
          </p:nvSpPr>
          <p:spPr bwMode="auto">
            <a:xfrm>
              <a:off x="4195" y="3271"/>
              <a:ext cx="214" cy="204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6" name="AutoShape 40"/>
            <p:cNvSpPr>
              <a:spLocks noChangeArrowheads="1"/>
            </p:cNvSpPr>
            <p:nvPr/>
          </p:nvSpPr>
          <p:spPr bwMode="auto">
            <a:xfrm>
              <a:off x="4636" y="2840"/>
              <a:ext cx="194" cy="193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7" name="AutoShape 41"/>
            <p:cNvSpPr>
              <a:spLocks noChangeArrowheads="1"/>
            </p:cNvSpPr>
            <p:nvPr/>
          </p:nvSpPr>
          <p:spPr bwMode="auto">
            <a:xfrm>
              <a:off x="4967" y="2787"/>
              <a:ext cx="190" cy="23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8" name="AutoShape 42"/>
            <p:cNvSpPr>
              <a:spLocks noChangeArrowheads="1"/>
            </p:cNvSpPr>
            <p:nvPr/>
          </p:nvSpPr>
          <p:spPr bwMode="auto">
            <a:xfrm>
              <a:off x="5284" y="2886"/>
              <a:ext cx="220" cy="191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9" name="AutoShape 43"/>
            <p:cNvSpPr>
              <a:spLocks noChangeArrowheads="1"/>
            </p:cNvSpPr>
            <p:nvPr/>
          </p:nvSpPr>
          <p:spPr bwMode="auto">
            <a:xfrm>
              <a:off x="4150" y="3566"/>
              <a:ext cx="221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40" name="AutoShape 44"/>
            <p:cNvSpPr>
              <a:spLocks noChangeArrowheads="1"/>
            </p:cNvSpPr>
            <p:nvPr/>
          </p:nvSpPr>
          <p:spPr bwMode="auto">
            <a:xfrm>
              <a:off x="4377" y="3022"/>
              <a:ext cx="221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41" name="AutoShape 45"/>
            <p:cNvSpPr>
              <a:spLocks noChangeArrowheads="1"/>
            </p:cNvSpPr>
            <p:nvPr/>
          </p:nvSpPr>
          <p:spPr bwMode="auto">
            <a:xfrm>
              <a:off x="5465" y="3066"/>
              <a:ext cx="221" cy="186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</p:grpSp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107950" y="58738"/>
            <a:ext cx="728345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marL="566738" indent="-457200" algn="ctr">
              <a:defRPr/>
            </a:pPr>
            <a:r>
              <a:rPr lang="bg-BG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endParaRPr lang="bg-BG" sz="40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32774" name="Rectangle 3"/>
          <p:cNvSpPr>
            <a:spLocks noChangeArrowheads="1"/>
          </p:cNvSpPr>
          <p:nvPr/>
        </p:nvSpPr>
        <p:spPr bwMode="auto">
          <a:xfrm>
            <a:off x="250825" y="1557338"/>
            <a:ext cx="8640763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bg-BG" sz="2000" b="1"/>
              <a:t>    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bg-BG" sz="2000" b="1"/>
              <a:t> </a:t>
            </a:r>
            <a:r>
              <a:rPr lang="bg-BG" sz="2200" b="1" u="sng"/>
              <a:t>При сключването на договорите за обществени поръчки: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endParaRPr lang="bg-BG" sz="2200" b="1"/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bg-BG" sz="2200" b="1"/>
              <a:t>преди изтичане на срока за обжалване на решението за определяне на изпълнител;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bg-BG" sz="1200" b="1"/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bg-BG" sz="2200" b="1"/>
              <a:t>договори, които не отговарят на условията на поръчката и предложенията от офертата на участника, определен за изпълнител;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bg-BG" sz="1200" b="1"/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bg-BG" sz="2200" b="1"/>
              <a:t>без изискуемите документи.</a:t>
            </a:r>
          </a:p>
        </p:txBody>
      </p:sp>
      <p:sp>
        <p:nvSpPr>
          <p:cNvPr id="32775" name="Rectangle 2"/>
          <p:cNvSpPr>
            <a:spLocks noChangeArrowheads="1"/>
          </p:cNvSpPr>
          <p:nvPr/>
        </p:nvSpPr>
        <p:spPr bwMode="auto">
          <a:xfrm>
            <a:off x="0" y="0"/>
            <a:ext cx="7164388" cy="149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566738" indent="-457200" algn="ctr"/>
            <a:r>
              <a:rPr lang="bg-BG" sz="2400">
                <a:solidFill>
                  <a:schemeClr val="tx2"/>
                </a:solidFill>
                <a:latin typeface="Georgia" pitchFamily="18" charset="0"/>
              </a:rPr>
              <a:t> Нарушения при приключване на</a:t>
            </a:r>
            <a:br>
              <a:rPr lang="bg-BG" sz="2400">
                <a:solidFill>
                  <a:schemeClr val="tx2"/>
                </a:solidFill>
                <a:latin typeface="Georgia" pitchFamily="18" charset="0"/>
              </a:rPr>
            </a:br>
            <a:r>
              <a:rPr lang="bg-BG" sz="2400">
                <a:solidFill>
                  <a:schemeClr val="tx2"/>
                </a:solidFill>
                <a:latin typeface="Georgia" pitchFamily="18" charset="0"/>
              </a:rPr>
              <a:t>процедурата и техният финансов ефект/1/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fld id="{F3D5EC20-C996-42D3-AD38-CA7BFA9E5C91}" type="slidenum">
              <a:rPr lang="bg-BG" sz="1400"/>
              <a:pPr algn="r"/>
              <a:t>2</a:t>
            </a:fld>
            <a:endParaRPr lang="bg-BG" sz="1400"/>
          </a:p>
        </p:txBody>
      </p:sp>
      <p:grpSp>
        <p:nvGrpSpPr>
          <p:cNvPr id="15364" name="Group 36"/>
          <p:cNvGrpSpPr>
            <a:grpSpLocks/>
          </p:cNvGrpSpPr>
          <p:nvPr/>
        </p:nvGrpSpPr>
        <p:grpSpPr bwMode="auto">
          <a:xfrm>
            <a:off x="6478588" y="4697413"/>
            <a:ext cx="2665412" cy="2160587"/>
            <a:chOff x="4150" y="2787"/>
            <a:chExt cx="1536" cy="1463"/>
          </a:xfrm>
        </p:grpSpPr>
        <p:sp>
          <p:nvSpPr>
            <p:cNvPr id="4133" name="AutoShape 37"/>
            <p:cNvSpPr>
              <a:spLocks noChangeArrowheads="1"/>
            </p:cNvSpPr>
            <p:nvPr/>
          </p:nvSpPr>
          <p:spPr bwMode="auto">
            <a:xfrm>
              <a:off x="4217" y="3838"/>
              <a:ext cx="252" cy="227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4" name="AutoShape 38"/>
            <p:cNvSpPr>
              <a:spLocks noChangeArrowheads="1"/>
            </p:cNvSpPr>
            <p:nvPr/>
          </p:nvSpPr>
          <p:spPr bwMode="auto">
            <a:xfrm>
              <a:off x="4428" y="4065"/>
              <a:ext cx="220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5" name="AutoShape 39"/>
            <p:cNvSpPr>
              <a:spLocks noChangeArrowheads="1"/>
            </p:cNvSpPr>
            <p:nvPr/>
          </p:nvSpPr>
          <p:spPr bwMode="auto">
            <a:xfrm>
              <a:off x="4195" y="3271"/>
              <a:ext cx="214" cy="204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6" name="AutoShape 40"/>
            <p:cNvSpPr>
              <a:spLocks noChangeArrowheads="1"/>
            </p:cNvSpPr>
            <p:nvPr/>
          </p:nvSpPr>
          <p:spPr bwMode="auto">
            <a:xfrm>
              <a:off x="4636" y="2840"/>
              <a:ext cx="194" cy="193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7" name="AutoShape 41"/>
            <p:cNvSpPr>
              <a:spLocks noChangeArrowheads="1"/>
            </p:cNvSpPr>
            <p:nvPr/>
          </p:nvSpPr>
          <p:spPr bwMode="auto">
            <a:xfrm>
              <a:off x="4967" y="2787"/>
              <a:ext cx="190" cy="23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8" name="AutoShape 42"/>
            <p:cNvSpPr>
              <a:spLocks noChangeArrowheads="1"/>
            </p:cNvSpPr>
            <p:nvPr/>
          </p:nvSpPr>
          <p:spPr bwMode="auto">
            <a:xfrm>
              <a:off x="5284" y="2886"/>
              <a:ext cx="220" cy="191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9" name="AutoShape 43"/>
            <p:cNvSpPr>
              <a:spLocks noChangeArrowheads="1"/>
            </p:cNvSpPr>
            <p:nvPr/>
          </p:nvSpPr>
          <p:spPr bwMode="auto">
            <a:xfrm>
              <a:off x="4150" y="3566"/>
              <a:ext cx="221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40" name="AutoShape 44"/>
            <p:cNvSpPr>
              <a:spLocks noChangeArrowheads="1"/>
            </p:cNvSpPr>
            <p:nvPr/>
          </p:nvSpPr>
          <p:spPr bwMode="auto">
            <a:xfrm>
              <a:off x="4377" y="3022"/>
              <a:ext cx="221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41" name="AutoShape 45"/>
            <p:cNvSpPr>
              <a:spLocks noChangeArrowheads="1"/>
            </p:cNvSpPr>
            <p:nvPr/>
          </p:nvSpPr>
          <p:spPr bwMode="auto">
            <a:xfrm>
              <a:off x="5465" y="3066"/>
              <a:ext cx="221" cy="186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</p:grpSp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684213" y="188913"/>
            <a:ext cx="4968875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marL="566738" indent="-457200" algn="ctr">
              <a:defRPr/>
            </a:pPr>
            <a:r>
              <a:rPr lang="bg-BG" sz="4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bg-BG" sz="4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Съдържание</a:t>
            </a:r>
          </a:p>
        </p:txBody>
      </p:sp>
      <p:sp>
        <p:nvSpPr>
          <p:cNvPr id="15366" name="Rectangle 3"/>
          <p:cNvSpPr>
            <a:spLocks noChangeArrowheads="1"/>
          </p:cNvSpPr>
          <p:nvPr/>
        </p:nvSpPr>
        <p:spPr bwMode="auto">
          <a:xfrm>
            <a:off x="468313" y="1196975"/>
            <a:ext cx="8215312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endParaRPr lang="bg-BG" sz="3200" b="1"/>
          </a:p>
          <a:p>
            <a:pPr marL="609600" indent="-609600"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bg-BG" sz="2000"/>
              <a:t>ИА ОСЕС – подход при проверките на обществени поръчки</a:t>
            </a:r>
            <a:endParaRPr lang="en-US" sz="2000"/>
          </a:p>
          <a:p>
            <a:pPr marL="609600" indent="-609600">
              <a:spcBef>
                <a:spcPct val="20000"/>
              </a:spcBef>
              <a:buFont typeface="Wingdings" pitchFamily="2" charset="2"/>
              <a:buAutoNum type="arabicPeriod"/>
            </a:pPr>
            <a:endParaRPr lang="bg-BG" sz="2000"/>
          </a:p>
          <a:p>
            <a:pPr marL="609600" indent="-609600"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bg-BG" sz="2000"/>
              <a:t>Нарушения при подготовката на документацията за участие и техния финансов ефект</a:t>
            </a:r>
            <a:endParaRPr lang="en-US" sz="2000"/>
          </a:p>
          <a:p>
            <a:pPr marL="609600" indent="-609600">
              <a:spcBef>
                <a:spcPct val="20000"/>
              </a:spcBef>
              <a:buFontTx/>
              <a:buAutoNum type="arabicPeriod"/>
            </a:pPr>
            <a:endParaRPr lang="bg-BG" sz="2000"/>
          </a:p>
          <a:p>
            <a:pPr marL="609600" indent="-609600"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bg-BG" sz="2000"/>
              <a:t>Нарушения при провеждане на процедурата и техния финансов ефект</a:t>
            </a:r>
          </a:p>
          <a:p>
            <a:pPr marL="609600" indent="-609600">
              <a:spcBef>
                <a:spcPct val="20000"/>
              </a:spcBef>
              <a:buFont typeface="Wingdings" pitchFamily="2" charset="2"/>
              <a:buAutoNum type="arabicPeriod"/>
            </a:pPr>
            <a:endParaRPr lang="en-US" sz="2000"/>
          </a:p>
          <a:p>
            <a:pPr marL="609600" indent="-609600"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bg-BG" sz="2000"/>
              <a:t>Нарушения при приключване на процедурата и техния финансов ефект</a:t>
            </a:r>
            <a:endParaRPr lang="en-US" sz="2000"/>
          </a:p>
          <a:p>
            <a:pPr marL="609600" indent="-609600">
              <a:spcBef>
                <a:spcPct val="20000"/>
              </a:spcBef>
              <a:buFontTx/>
              <a:buAutoNum type="arabicPeriod"/>
            </a:pPr>
            <a:endParaRPr lang="bg-BG" sz="2000"/>
          </a:p>
          <a:p>
            <a:pPr marL="609600" indent="-609600"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bg-BG" sz="2000"/>
              <a:t>Нарушения при изпълнение на договорите за обществени поръчки и техния финансов ефект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fld id="{820FCCAA-B44F-47B5-8225-AF755082DCF2}" type="slidenum">
              <a:rPr lang="bg-BG" sz="1400"/>
              <a:pPr algn="r"/>
              <a:t>20</a:t>
            </a:fld>
            <a:endParaRPr lang="bg-BG" sz="1400"/>
          </a:p>
        </p:txBody>
      </p:sp>
      <p:grpSp>
        <p:nvGrpSpPr>
          <p:cNvPr id="33796" name="Group 36"/>
          <p:cNvGrpSpPr>
            <a:grpSpLocks/>
          </p:cNvGrpSpPr>
          <p:nvPr/>
        </p:nvGrpSpPr>
        <p:grpSpPr bwMode="auto">
          <a:xfrm>
            <a:off x="6478588" y="4697413"/>
            <a:ext cx="2665412" cy="2160587"/>
            <a:chOff x="4150" y="2787"/>
            <a:chExt cx="1536" cy="1463"/>
          </a:xfrm>
        </p:grpSpPr>
        <p:sp>
          <p:nvSpPr>
            <p:cNvPr id="4133" name="AutoShape 37"/>
            <p:cNvSpPr>
              <a:spLocks noChangeArrowheads="1"/>
            </p:cNvSpPr>
            <p:nvPr/>
          </p:nvSpPr>
          <p:spPr bwMode="auto">
            <a:xfrm>
              <a:off x="4217" y="3838"/>
              <a:ext cx="252" cy="227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4" name="AutoShape 38"/>
            <p:cNvSpPr>
              <a:spLocks noChangeArrowheads="1"/>
            </p:cNvSpPr>
            <p:nvPr/>
          </p:nvSpPr>
          <p:spPr bwMode="auto">
            <a:xfrm>
              <a:off x="4428" y="4065"/>
              <a:ext cx="220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5" name="AutoShape 39"/>
            <p:cNvSpPr>
              <a:spLocks noChangeArrowheads="1"/>
            </p:cNvSpPr>
            <p:nvPr/>
          </p:nvSpPr>
          <p:spPr bwMode="auto">
            <a:xfrm>
              <a:off x="4195" y="3271"/>
              <a:ext cx="214" cy="204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6" name="AutoShape 40"/>
            <p:cNvSpPr>
              <a:spLocks noChangeArrowheads="1"/>
            </p:cNvSpPr>
            <p:nvPr/>
          </p:nvSpPr>
          <p:spPr bwMode="auto">
            <a:xfrm>
              <a:off x="4636" y="2840"/>
              <a:ext cx="194" cy="193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7" name="AutoShape 41"/>
            <p:cNvSpPr>
              <a:spLocks noChangeArrowheads="1"/>
            </p:cNvSpPr>
            <p:nvPr/>
          </p:nvSpPr>
          <p:spPr bwMode="auto">
            <a:xfrm>
              <a:off x="4967" y="2787"/>
              <a:ext cx="190" cy="23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8" name="AutoShape 42"/>
            <p:cNvSpPr>
              <a:spLocks noChangeArrowheads="1"/>
            </p:cNvSpPr>
            <p:nvPr/>
          </p:nvSpPr>
          <p:spPr bwMode="auto">
            <a:xfrm>
              <a:off x="5284" y="2886"/>
              <a:ext cx="220" cy="191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9" name="AutoShape 43"/>
            <p:cNvSpPr>
              <a:spLocks noChangeArrowheads="1"/>
            </p:cNvSpPr>
            <p:nvPr/>
          </p:nvSpPr>
          <p:spPr bwMode="auto">
            <a:xfrm>
              <a:off x="4150" y="3566"/>
              <a:ext cx="221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40" name="AutoShape 44"/>
            <p:cNvSpPr>
              <a:spLocks noChangeArrowheads="1"/>
            </p:cNvSpPr>
            <p:nvPr/>
          </p:nvSpPr>
          <p:spPr bwMode="auto">
            <a:xfrm>
              <a:off x="4377" y="3022"/>
              <a:ext cx="221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41" name="AutoShape 45"/>
            <p:cNvSpPr>
              <a:spLocks noChangeArrowheads="1"/>
            </p:cNvSpPr>
            <p:nvPr/>
          </p:nvSpPr>
          <p:spPr bwMode="auto">
            <a:xfrm>
              <a:off x="5465" y="3066"/>
              <a:ext cx="221" cy="186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</p:grpSp>
      <p:sp>
        <p:nvSpPr>
          <p:cNvPr id="33798" name="Rectangle 3"/>
          <p:cNvSpPr>
            <a:spLocks noChangeArrowheads="1"/>
          </p:cNvSpPr>
          <p:nvPr/>
        </p:nvSpPr>
        <p:spPr bwMode="auto">
          <a:xfrm>
            <a:off x="250825" y="1557338"/>
            <a:ext cx="8640763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bg-BG" sz="2000" b="1"/>
              <a:t>    </a:t>
            </a:r>
          </a:p>
          <a:p>
            <a:pPr marL="609600" indent="-609600">
              <a:spcBef>
                <a:spcPct val="20000"/>
              </a:spcBef>
            </a:pPr>
            <a:r>
              <a:rPr lang="bg-BG" sz="2200" b="1"/>
              <a:t>		</a:t>
            </a:r>
            <a:r>
              <a:rPr lang="bg-BG" sz="2200" b="1" u="sng"/>
              <a:t>Финансов ефект:</a:t>
            </a:r>
          </a:p>
          <a:p>
            <a:pPr marL="609600" indent="-609600">
              <a:spcBef>
                <a:spcPct val="20000"/>
              </a:spcBef>
            </a:pPr>
            <a:endParaRPr lang="bg-BG" sz="2200" b="1" u="sng"/>
          </a:p>
          <a:p>
            <a:pPr marL="609600" indent="-609600">
              <a:spcBef>
                <a:spcPct val="20000"/>
              </a:spcBef>
            </a:pPr>
            <a:r>
              <a:rPr lang="bg-BG" sz="2200"/>
              <a:t>	</a:t>
            </a:r>
            <a:r>
              <a:rPr lang="bg-BG" sz="2200" b="1"/>
              <a:t>Анализ дали са нарушени принципите за публичност и прозрачност , равнопоставеност и недопускане на дискриминация по чл. 2, ал. 1, т. 1 и т. 3 от ЗОП.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bg-BG" sz="2200" b="1"/>
              <a:t>за европейски поръчки - 10 %/5 %/ 2% от стойността на договора,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bg-BG" sz="2200" b="1"/>
              <a:t>за национални поръчки - 10 %/ 5 % от стойността на договора</a:t>
            </a:r>
            <a:r>
              <a:rPr lang="bg-BG" sz="2200"/>
              <a:t>.</a:t>
            </a:r>
          </a:p>
        </p:txBody>
      </p:sp>
      <p:sp>
        <p:nvSpPr>
          <p:cNvPr id="33799" name="Rectangle 2"/>
          <p:cNvSpPr>
            <a:spLocks noChangeArrowheads="1"/>
          </p:cNvSpPr>
          <p:nvPr/>
        </p:nvSpPr>
        <p:spPr bwMode="auto">
          <a:xfrm>
            <a:off x="0" y="0"/>
            <a:ext cx="7019925" cy="149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566738" indent="-457200" algn="ctr"/>
            <a:r>
              <a:rPr lang="bg-BG" sz="2400">
                <a:solidFill>
                  <a:schemeClr val="tx2"/>
                </a:solidFill>
                <a:latin typeface="Georgia" pitchFamily="18" charset="0"/>
              </a:rPr>
              <a:t> Нарушения при приключване на</a:t>
            </a:r>
            <a:br>
              <a:rPr lang="bg-BG" sz="2400">
                <a:solidFill>
                  <a:schemeClr val="tx2"/>
                </a:solidFill>
                <a:latin typeface="Georgia" pitchFamily="18" charset="0"/>
              </a:rPr>
            </a:br>
            <a:r>
              <a:rPr lang="bg-BG" sz="2400">
                <a:solidFill>
                  <a:schemeClr val="tx2"/>
                </a:solidFill>
                <a:latin typeface="Georgia" pitchFamily="18" charset="0"/>
              </a:rPr>
              <a:t>процедурата и техният финансов ефект/2/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fld id="{C84768BC-296A-468B-828F-55E140602D16}" type="slidenum">
              <a:rPr lang="bg-BG" sz="1400"/>
              <a:pPr algn="r"/>
              <a:t>21</a:t>
            </a:fld>
            <a:endParaRPr lang="bg-BG" sz="1400"/>
          </a:p>
        </p:txBody>
      </p:sp>
      <p:grpSp>
        <p:nvGrpSpPr>
          <p:cNvPr id="34820" name="Group 36"/>
          <p:cNvGrpSpPr>
            <a:grpSpLocks/>
          </p:cNvGrpSpPr>
          <p:nvPr/>
        </p:nvGrpSpPr>
        <p:grpSpPr bwMode="auto">
          <a:xfrm>
            <a:off x="6478588" y="4697413"/>
            <a:ext cx="2665412" cy="2160587"/>
            <a:chOff x="4150" y="2787"/>
            <a:chExt cx="1536" cy="1463"/>
          </a:xfrm>
        </p:grpSpPr>
        <p:sp>
          <p:nvSpPr>
            <p:cNvPr id="4133" name="AutoShape 37"/>
            <p:cNvSpPr>
              <a:spLocks noChangeArrowheads="1"/>
            </p:cNvSpPr>
            <p:nvPr/>
          </p:nvSpPr>
          <p:spPr bwMode="auto">
            <a:xfrm>
              <a:off x="4217" y="3838"/>
              <a:ext cx="252" cy="227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4" name="AutoShape 38"/>
            <p:cNvSpPr>
              <a:spLocks noChangeArrowheads="1"/>
            </p:cNvSpPr>
            <p:nvPr/>
          </p:nvSpPr>
          <p:spPr bwMode="auto">
            <a:xfrm>
              <a:off x="4428" y="4065"/>
              <a:ext cx="220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5" name="AutoShape 39"/>
            <p:cNvSpPr>
              <a:spLocks noChangeArrowheads="1"/>
            </p:cNvSpPr>
            <p:nvPr/>
          </p:nvSpPr>
          <p:spPr bwMode="auto">
            <a:xfrm>
              <a:off x="4195" y="3271"/>
              <a:ext cx="214" cy="204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6" name="AutoShape 40"/>
            <p:cNvSpPr>
              <a:spLocks noChangeArrowheads="1"/>
            </p:cNvSpPr>
            <p:nvPr/>
          </p:nvSpPr>
          <p:spPr bwMode="auto">
            <a:xfrm>
              <a:off x="4636" y="2840"/>
              <a:ext cx="194" cy="193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7" name="AutoShape 41"/>
            <p:cNvSpPr>
              <a:spLocks noChangeArrowheads="1"/>
            </p:cNvSpPr>
            <p:nvPr/>
          </p:nvSpPr>
          <p:spPr bwMode="auto">
            <a:xfrm>
              <a:off x="4967" y="2787"/>
              <a:ext cx="190" cy="23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8" name="AutoShape 42"/>
            <p:cNvSpPr>
              <a:spLocks noChangeArrowheads="1"/>
            </p:cNvSpPr>
            <p:nvPr/>
          </p:nvSpPr>
          <p:spPr bwMode="auto">
            <a:xfrm>
              <a:off x="5284" y="2886"/>
              <a:ext cx="220" cy="191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9" name="AutoShape 43"/>
            <p:cNvSpPr>
              <a:spLocks noChangeArrowheads="1"/>
            </p:cNvSpPr>
            <p:nvPr/>
          </p:nvSpPr>
          <p:spPr bwMode="auto">
            <a:xfrm>
              <a:off x="4150" y="3566"/>
              <a:ext cx="221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40" name="AutoShape 44"/>
            <p:cNvSpPr>
              <a:spLocks noChangeArrowheads="1"/>
            </p:cNvSpPr>
            <p:nvPr/>
          </p:nvSpPr>
          <p:spPr bwMode="auto">
            <a:xfrm>
              <a:off x="4377" y="3022"/>
              <a:ext cx="221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41" name="AutoShape 45"/>
            <p:cNvSpPr>
              <a:spLocks noChangeArrowheads="1"/>
            </p:cNvSpPr>
            <p:nvPr/>
          </p:nvSpPr>
          <p:spPr bwMode="auto">
            <a:xfrm>
              <a:off x="5465" y="3066"/>
              <a:ext cx="221" cy="186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</p:grpSp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107950" y="58738"/>
            <a:ext cx="728345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marL="566738" indent="-457200" algn="ctr">
              <a:defRPr/>
            </a:pPr>
            <a:r>
              <a:rPr lang="bg-BG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endParaRPr lang="bg-BG" sz="40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34822" name="Rectangle 3"/>
          <p:cNvSpPr>
            <a:spLocks noChangeArrowheads="1"/>
          </p:cNvSpPr>
          <p:nvPr/>
        </p:nvSpPr>
        <p:spPr bwMode="auto">
          <a:xfrm>
            <a:off x="250825" y="1557338"/>
            <a:ext cx="8640763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bg-BG" sz="2000" b="1"/>
              <a:t>    </a:t>
            </a:r>
          </a:p>
          <a:p>
            <a:pPr marL="609600" indent="-609600">
              <a:spcBef>
                <a:spcPct val="20000"/>
              </a:spcBef>
            </a:pPr>
            <a:r>
              <a:rPr lang="bg-BG" sz="2200" b="1"/>
              <a:t>		</a:t>
            </a:r>
            <a:r>
              <a:rPr lang="bg-BG" sz="2000" b="1" u="sng"/>
              <a:t>Изменение на договорите за обществени поръчки /1/</a:t>
            </a:r>
          </a:p>
          <a:p>
            <a:pPr marL="609600" indent="-609600">
              <a:spcAft>
                <a:spcPts val="600"/>
              </a:spcAft>
            </a:pPr>
            <a:endParaRPr lang="bg-BG" sz="2000" b="1"/>
          </a:p>
          <a:p>
            <a:pPr marL="609600" indent="-609600">
              <a:spcAft>
                <a:spcPts val="600"/>
              </a:spcAft>
              <a:buFont typeface="Wingdings" pitchFamily="2" charset="2"/>
              <a:buChar char="Ø"/>
            </a:pPr>
            <a:r>
              <a:rPr lang="bg-BG" sz="2000" b="1"/>
              <a:t>в предмета;</a:t>
            </a:r>
          </a:p>
          <a:p>
            <a:pPr marL="609600" indent="-609600">
              <a:spcAft>
                <a:spcPts val="600"/>
              </a:spcAft>
              <a:buFont typeface="Wingdings" pitchFamily="2" charset="2"/>
              <a:buChar char="Ø"/>
            </a:pPr>
            <a:r>
              <a:rPr lang="bg-BG" sz="2000" b="1"/>
              <a:t>в количествата на възложените дейности – намаляване обема на дейностите без/с намаляване цената на договора/ увеличаване на обема от дейности;</a:t>
            </a:r>
          </a:p>
          <a:p>
            <a:pPr marL="609600" indent="-609600">
              <a:spcAft>
                <a:spcPts val="600"/>
              </a:spcAft>
              <a:buFont typeface="Wingdings" pitchFamily="2" charset="2"/>
              <a:buChar char="Ø"/>
            </a:pPr>
            <a:r>
              <a:rPr lang="bg-BG" sz="2000" b="1"/>
              <a:t>в цените;</a:t>
            </a:r>
          </a:p>
          <a:p>
            <a:pPr marL="609600" indent="-609600">
              <a:spcAft>
                <a:spcPts val="600"/>
              </a:spcAft>
              <a:buFont typeface="Wingdings" pitchFamily="2" charset="2"/>
              <a:buChar char="Ø"/>
            </a:pPr>
            <a:r>
              <a:rPr lang="bg-BG" sz="2000" b="1"/>
              <a:t>в срока за изпълнение.</a:t>
            </a:r>
          </a:p>
        </p:txBody>
      </p:sp>
      <p:sp>
        <p:nvSpPr>
          <p:cNvPr id="34823" name="Rectangle 2"/>
          <p:cNvSpPr>
            <a:spLocks noChangeArrowheads="1"/>
          </p:cNvSpPr>
          <p:nvPr/>
        </p:nvSpPr>
        <p:spPr bwMode="auto">
          <a:xfrm>
            <a:off x="0" y="0"/>
            <a:ext cx="6948488" cy="149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566738" indent="-457200" algn="ctr"/>
            <a:r>
              <a:rPr lang="bg-BG" sz="2400">
                <a:solidFill>
                  <a:schemeClr val="tx2"/>
                </a:solidFill>
                <a:latin typeface="Georgia" pitchFamily="18" charset="0"/>
              </a:rPr>
              <a:t>      Нарушения при изпълнение на договорите за поръчки и техния финансов ефект /1/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fld id="{8AB0A15A-A006-4468-B2B1-A96AC07C2E6C}" type="slidenum">
              <a:rPr lang="bg-BG" sz="1400"/>
              <a:pPr algn="r"/>
              <a:t>22</a:t>
            </a:fld>
            <a:endParaRPr lang="bg-BG" sz="1400"/>
          </a:p>
        </p:txBody>
      </p:sp>
      <p:grpSp>
        <p:nvGrpSpPr>
          <p:cNvPr id="35844" name="Group 36"/>
          <p:cNvGrpSpPr>
            <a:grpSpLocks/>
          </p:cNvGrpSpPr>
          <p:nvPr/>
        </p:nvGrpSpPr>
        <p:grpSpPr bwMode="auto">
          <a:xfrm>
            <a:off x="6478588" y="4697413"/>
            <a:ext cx="2665412" cy="2160587"/>
            <a:chOff x="4150" y="2787"/>
            <a:chExt cx="1536" cy="1463"/>
          </a:xfrm>
        </p:grpSpPr>
        <p:sp>
          <p:nvSpPr>
            <p:cNvPr id="4133" name="AutoShape 37"/>
            <p:cNvSpPr>
              <a:spLocks noChangeArrowheads="1"/>
            </p:cNvSpPr>
            <p:nvPr/>
          </p:nvSpPr>
          <p:spPr bwMode="auto">
            <a:xfrm>
              <a:off x="4217" y="3838"/>
              <a:ext cx="252" cy="227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4" name="AutoShape 38"/>
            <p:cNvSpPr>
              <a:spLocks noChangeArrowheads="1"/>
            </p:cNvSpPr>
            <p:nvPr/>
          </p:nvSpPr>
          <p:spPr bwMode="auto">
            <a:xfrm>
              <a:off x="4428" y="4065"/>
              <a:ext cx="220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5" name="AutoShape 39"/>
            <p:cNvSpPr>
              <a:spLocks noChangeArrowheads="1"/>
            </p:cNvSpPr>
            <p:nvPr/>
          </p:nvSpPr>
          <p:spPr bwMode="auto">
            <a:xfrm>
              <a:off x="4195" y="3271"/>
              <a:ext cx="214" cy="204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6" name="AutoShape 40"/>
            <p:cNvSpPr>
              <a:spLocks noChangeArrowheads="1"/>
            </p:cNvSpPr>
            <p:nvPr/>
          </p:nvSpPr>
          <p:spPr bwMode="auto">
            <a:xfrm>
              <a:off x="4636" y="2840"/>
              <a:ext cx="194" cy="193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7" name="AutoShape 41"/>
            <p:cNvSpPr>
              <a:spLocks noChangeArrowheads="1"/>
            </p:cNvSpPr>
            <p:nvPr/>
          </p:nvSpPr>
          <p:spPr bwMode="auto">
            <a:xfrm>
              <a:off x="4967" y="2787"/>
              <a:ext cx="190" cy="23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8" name="AutoShape 42"/>
            <p:cNvSpPr>
              <a:spLocks noChangeArrowheads="1"/>
            </p:cNvSpPr>
            <p:nvPr/>
          </p:nvSpPr>
          <p:spPr bwMode="auto">
            <a:xfrm>
              <a:off x="5284" y="2886"/>
              <a:ext cx="220" cy="191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9" name="AutoShape 43"/>
            <p:cNvSpPr>
              <a:spLocks noChangeArrowheads="1"/>
            </p:cNvSpPr>
            <p:nvPr/>
          </p:nvSpPr>
          <p:spPr bwMode="auto">
            <a:xfrm>
              <a:off x="4150" y="3566"/>
              <a:ext cx="221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40" name="AutoShape 44"/>
            <p:cNvSpPr>
              <a:spLocks noChangeArrowheads="1"/>
            </p:cNvSpPr>
            <p:nvPr/>
          </p:nvSpPr>
          <p:spPr bwMode="auto">
            <a:xfrm>
              <a:off x="4377" y="3022"/>
              <a:ext cx="221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41" name="AutoShape 45"/>
            <p:cNvSpPr>
              <a:spLocks noChangeArrowheads="1"/>
            </p:cNvSpPr>
            <p:nvPr/>
          </p:nvSpPr>
          <p:spPr bwMode="auto">
            <a:xfrm>
              <a:off x="5465" y="3066"/>
              <a:ext cx="221" cy="186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</p:grpSp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107950" y="58738"/>
            <a:ext cx="728345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marL="566738" indent="-457200" algn="ctr">
              <a:defRPr/>
            </a:pPr>
            <a:r>
              <a:rPr lang="bg-BG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endParaRPr lang="bg-BG" sz="40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35846" name="Rectangle 3"/>
          <p:cNvSpPr>
            <a:spLocks noChangeArrowheads="1"/>
          </p:cNvSpPr>
          <p:nvPr/>
        </p:nvSpPr>
        <p:spPr bwMode="auto">
          <a:xfrm>
            <a:off x="250825" y="1557338"/>
            <a:ext cx="8640763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bg-BG" sz="2000" b="1"/>
              <a:t>    </a:t>
            </a:r>
          </a:p>
          <a:p>
            <a:pPr marL="609600" indent="-609600">
              <a:spcBef>
                <a:spcPct val="20000"/>
              </a:spcBef>
            </a:pPr>
            <a:r>
              <a:rPr lang="bg-BG" sz="2200" b="1"/>
              <a:t>		 </a:t>
            </a:r>
            <a:r>
              <a:rPr lang="bg-BG" sz="2000" b="1" u="sng"/>
              <a:t>Изменение на договорите за обществени поръчки /2/</a:t>
            </a:r>
          </a:p>
          <a:p>
            <a:pPr marL="609600" indent="-609600">
              <a:spcAft>
                <a:spcPts val="600"/>
              </a:spcAft>
            </a:pPr>
            <a:endParaRPr lang="bg-BG" sz="2000" b="1" u="sng"/>
          </a:p>
          <a:p>
            <a:pPr marL="609600" indent="-609600">
              <a:spcAft>
                <a:spcPts val="600"/>
              </a:spcAft>
            </a:pPr>
            <a:r>
              <a:rPr lang="bg-BG" sz="2000" b="1"/>
              <a:t>	</a:t>
            </a:r>
            <a:r>
              <a:rPr lang="bg-BG" sz="2000" b="1" u="sng"/>
              <a:t>Финансов ефект:</a:t>
            </a:r>
          </a:p>
          <a:p>
            <a:pPr marL="609600" indent="-609600">
              <a:spcAft>
                <a:spcPts val="600"/>
              </a:spcAft>
            </a:pPr>
            <a:r>
              <a:rPr lang="bg-BG" sz="2000"/>
              <a:t>	</a:t>
            </a:r>
            <a:r>
              <a:rPr lang="bg-BG" sz="2000" b="1"/>
              <a:t>Анализ дали са нарушени принципите за публичност и прозрачност , равнопоставеност и недопускане на дискриминация по чл. 2, ал. 1, т. 1 и т. 3 от ЗОП.</a:t>
            </a:r>
          </a:p>
          <a:p>
            <a:pPr marL="609600" indent="-609600">
              <a:spcAft>
                <a:spcPts val="600"/>
              </a:spcAft>
              <a:buFontTx/>
              <a:buChar char="•"/>
            </a:pPr>
            <a:r>
              <a:rPr lang="bg-BG" sz="2000" b="1"/>
              <a:t>за европейските поръчки - 10% / 5% / 2% от стойността на договора,</a:t>
            </a:r>
          </a:p>
          <a:p>
            <a:pPr marL="609600" indent="-609600">
              <a:spcAft>
                <a:spcPts val="600"/>
              </a:spcAft>
              <a:buFontTx/>
              <a:buChar char="•"/>
            </a:pPr>
            <a:r>
              <a:rPr lang="bg-BG" sz="2000" b="1"/>
              <a:t>за националните поръчки - 10% / 5% от стойността на договора.</a:t>
            </a:r>
          </a:p>
        </p:txBody>
      </p:sp>
      <p:sp>
        <p:nvSpPr>
          <p:cNvPr id="35847" name="Rectangle 2"/>
          <p:cNvSpPr>
            <a:spLocks noChangeArrowheads="1"/>
          </p:cNvSpPr>
          <p:nvPr/>
        </p:nvSpPr>
        <p:spPr bwMode="auto">
          <a:xfrm>
            <a:off x="0" y="0"/>
            <a:ext cx="7092950" cy="149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566738" indent="-457200" algn="ctr"/>
            <a:r>
              <a:rPr lang="bg-BG" sz="2400">
                <a:solidFill>
                  <a:schemeClr val="tx2"/>
                </a:solidFill>
                <a:latin typeface="Georgia" pitchFamily="18" charset="0"/>
              </a:rPr>
              <a:t>      Нарушения при изпълнение на договорите за поръчки и техния финансов ефект /2/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fld id="{8AEE60C6-5E8A-4110-87C0-4999452566C5}" type="slidenum">
              <a:rPr lang="bg-BG" sz="1400"/>
              <a:pPr algn="r"/>
              <a:t>23</a:t>
            </a:fld>
            <a:endParaRPr lang="bg-BG" sz="1400"/>
          </a:p>
        </p:txBody>
      </p:sp>
      <p:grpSp>
        <p:nvGrpSpPr>
          <p:cNvPr id="36868" name="Group 36"/>
          <p:cNvGrpSpPr>
            <a:grpSpLocks/>
          </p:cNvGrpSpPr>
          <p:nvPr/>
        </p:nvGrpSpPr>
        <p:grpSpPr bwMode="auto">
          <a:xfrm>
            <a:off x="6478588" y="4697413"/>
            <a:ext cx="2665412" cy="2160587"/>
            <a:chOff x="4150" y="2787"/>
            <a:chExt cx="1536" cy="1463"/>
          </a:xfrm>
        </p:grpSpPr>
        <p:sp>
          <p:nvSpPr>
            <p:cNvPr id="4133" name="AutoShape 37"/>
            <p:cNvSpPr>
              <a:spLocks noChangeArrowheads="1"/>
            </p:cNvSpPr>
            <p:nvPr/>
          </p:nvSpPr>
          <p:spPr bwMode="auto">
            <a:xfrm>
              <a:off x="4217" y="3838"/>
              <a:ext cx="252" cy="227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4" name="AutoShape 38"/>
            <p:cNvSpPr>
              <a:spLocks noChangeArrowheads="1"/>
            </p:cNvSpPr>
            <p:nvPr/>
          </p:nvSpPr>
          <p:spPr bwMode="auto">
            <a:xfrm>
              <a:off x="4428" y="4065"/>
              <a:ext cx="220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5" name="AutoShape 39"/>
            <p:cNvSpPr>
              <a:spLocks noChangeArrowheads="1"/>
            </p:cNvSpPr>
            <p:nvPr/>
          </p:nvSpPr>
          <p:spPr bwMode="auto">
            <a:xfrm>
              <a:off x="4195" y="3271"/>
              <a:ext cx="214" cy="204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6" name="AutoShape 40"/>
            <p:cNvSpPr>
              <a:spLocks noChangeArrowheads="1"/>
            </p:cNvSpPr>
            <p:nvPr/>
          </p:nvSpPr>
          <p:spPr bwMode="auto">
            <a:xfrm>
              <a:off x="4636" y="2840"/>
              <a:ext cx="194" cy="193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7" name="AutoShape 41"/>
            <p:cNvSpPr>
              <a:spLocks noChangeArrowheads="1"/>
            </p:cNvSpPr>
            <p:nvPr/>
          </p:nvSpPr>
          <p:spPr bwMode="auto">
            <a:xfrm>
              <a:off x="4967" y="2787"/>
              <a:ext cx="190" cy="23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8" name="AutoShape 42"/>
            <p:cNvSpPr>
              <a:spLocks noChangeArrowheads="1"/>
            </p:cNvSpPr>
            <p:nvPr/>
          </p:nvSpPr>
          <p:spPr bwMode="auto">
            <a:xfrm>
              <a:off x="5284" y="2886"/>
              <a:ext cx="220" cy="191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9" name="AutoShape 43"/>
            <p:cNvSpPr>
              <a:spLocks noChangeArrowheads="1"/>
            </p:cNvSpPr>
            <p:nvPr/>
          </p:nvSpPr>
          <p:spPr bwMode="auto">
            <a:xfrm>
              <a:off x="4150" y="3566"/>
              <a:ext cx="221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40" name="AutoShape 44"/>
            <p:cNvSpPr>
              <a:spLocks noChangeArrowheads="1"/>
            </p:cNvSpPr>
            <p:nvPr/>
          </p:nvSpPr>
          <p:spPr bwMode="auto">
            <a:xfrm>
              <a:off x="4377" y="3022"/>
              <a:ext cx="221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41" name="AutoShape 45"/>
            <p:cNvSpPr>
              <a:spLocks noChangeArrowheads="1"/>
            </p:cNvSpPr>
            <p:nvPr/>
          </p:nvSpPr>
          <p:spPr bwMode="auto">
            <a:xfrm>
              <a:off x="5465" y="3066"/>
              <a:ext cx="221" cy="186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</p:grpSp>
      <p:pic>
        <p:nvPicPr>
          <p:cNvPr id="36869" name="Picture 7" descr="bow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00338" y="3860800"/>
            <a:ext cx="2486025" cy="264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70" name="Rectangle 6"/>
          <p:cNvSpPr>
            <a:spLocks/>
          </p:cNvSpPr>
          <p:nvPr/>
        </p:nvSpPr>
        <p:spPr bwMode="auto">
          <a:xfrm>
            <a:off x="971550" y="2492375"/>
            <a:ext cx="7786688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2800" b="1"/>
          </a:p>
          <a:p>
            <a:pPr marL="342900" indent="-342900" algn="ctr">
              <a:spcBef>
                <a:spcPct val="20000"/>
              </a:spcBef>
            </a:pPr>
            <a:r>
              <a:rPr lang="bg-BG" sz="2800" b="1"/>
              <a:t>БЛАГОДАРЯ ЗА ВНИМАНИЕТО!</a:t>
            </a:r>
            <a:endParaRPr lang="bg-BG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/>
          </a:p>
        </p:txBody>
      </p:sp>
      <p:sp>
        <p:nvSpPr>
          <p:cNvPr id="36871" name="Text Box 22"/>
          <p:cNvSpPr txBox="1">
            <a:spLocks noChangeArrowheads="1"/>
          </p:cNvSpPr>
          <p:nvPr/>
        </p:nvSpPr>
        <p:spPr bwMode="auto">
          <a:xfrm>
            <a:off x="323850" y="1916113"/>
            <a:ext cx="82089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bg-BG" sz="4000" b="1">
                <a:cs typeface="Arial" charset="0"/>
              </a:rPr>
              <a:t>    </a:t>
            </a:r>
            <a:r>
              <a:rPr lang="bg-BG" sz="3200" b="1">
                <a:solidFill>
                  <a:srgbClr val="000020"/>
                </a:solidFill>
                <a:cs typeface="Arial" charset="0"/>
              </a:rPr>
              <a:t>В Ъ П Р О С И ?    К О М Е Н Т А Р И ?</a:t>
            </a:r>
            <a:endParaRPr lang="en-US" sz="3200" b="1">
              <a:solidFill>
                <a:srgbClr val="000020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fld id="{B0918DBA-5DAD-41D9-BEF5-F16C69539F2E}" type="slidenum">
              <a:rPr lang="bg-BG" sz="1400"/>
              <a:pPr algn="r"/>
              <a:t>3</a:t>
            </a:fld>
            <a:endParaRPr lang="bg-BG" sz="1400"/>
          </a:p>
        </p:txBody>
      </p:sp>
      <p:grpSp>
        <p:nvGrpSpPr>
          <p:cNvPr id="16388" name="Group 36"/>
          <p:cNvGrpSpPr>
            <a:grpSpLocks/>
          </p:cNvGrpSpPr>
          <p:nvPr/>
        </p:nvGrpSpPr>
        <p:grpSpPr bwMode="auto">
          <a:xfrm>
            <a:off x="6478588" y="4697413"/>
            <a:ext cx="2665412" cy="2160587"/>
            <a:chOff x="4150" y="2787"/>
            <a:chExt cx="1536" cy="1463"/>
          </a:xfrm>
        </p:grpSpPr>
        <p:sp>
          <p:nvSpPr>
            <p:cNvPr id="4133" name="AutoShape 37"/>
            <p:cNvSpPr>
              <a:spLocks noChangeArrowheads="1"/>
            </p:cNvSpPr>
            <p:nvPr/>
          </p:nvSpPr>
          <p:spPr bwMode="auto">
            <a:xfrm>
              <a:off x="4217" y="3838"/>
              <a:ext cx="252" cy="227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4" name="AutoShape 38"/>
            <p:cNvSpPr>
              <a:spLocks noChangeArrowheads="1"/>
            </p:cNvSpPr>
            <p:nvPr/>
          </p:nvSpPr>
          <p:spPr bwMode="auto">
            <a:xfrm>
              <a:off x="4428" y="4065"/>
              <a:ext cx="220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5" name="AutoShape 39"/>
            <p:cNvSpPr>
              <a:spLocks noChangeArrowheads="1"/>
            </p:cNvSpPr>
            <p:nvPr/>
          </p:nvSpPr>
          <p:spPr bwMode="auto">
            <a:xfrm>
              <a:off x="4195" y="3271"/>
              <a:ext cx="214" cy="204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6" name="AutoShape 40"/>
            <p:cNvSpPr>
              <a:spLocks noChangeArrowheads="1"/>
            </p:cNvSpPr>
            <p:nvPr/>
          </p:nvSpPr>
          <p:spPr bwMode="auto">
            <a:xfrm>
              <a:off x="4636" y="2840"/>
              <a:ext cx="194" cy="193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7" name="AutoShape 41"/>
            <p:cNvSpPr>
              <a:spLocks noChangeArrowheads="1"/>
            </p:cNvSpPr>
            <p:nvPr/>
          </p:nvSpPr>
          <p:spPr bwMode="auto">
            <a:xfrm>
              <a:off x="4967" y="2787"/>
              <a:ext cx="190" cy="23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8" name="AutoShape 42"/>
            <p:cNvSpPr>
              <a:spLocks noChangeArrowheads="1"/>
            </p:cNvSpPr>
            <p:nvPr/>
          </p:nvSpPr>
          <p:spPr bwMode="auto">
            <a:xfrm>
              <a:off x="5284" y="2886"/>
              <a:ext cx="220" cy="191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9" name="AutoShape 43"/>
            <p:cNvSpPr>
              <a:spLocks noChangeArrowheads="1"/>
            </p:cNvSpPr>
            <p:nvPr/>
          </p:nvSpPr>
          <p:spPr bwMode="auto">
            <a:xfrm>
              <a:off x="4150" y="3566"/>
              <a:ext cx="221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40" name="AutoShape 44"/>
            <p:cNvSpPr>
              <a:spLocks noChangeArrowheads="1"/>
            </p:cNvSpPr>
            <p:nvPr/>
          </p:nvSpPr>
          <p:spPr bwMode="auto">
            <a:xfrm>
              <a:off x="4377" y="3022"/>
              <a:ext cx="221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41" name="AutoShape 45"/>
            <p:cNvSpPr>
              <a:spLocks noChangeArrowheads="1"/>
            </p:cNvSpPr>
            <p:nvPr/>
          </p:nvSpPr>
          <p:spPr bwMode="auto">
            <a:xfrm>
              <a:off x="5465" y="3066"/>
              <a:ext cx="221" cy="186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</p:grpSp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107950" y="58738"/>
            <a:ext cx="728345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marL="566738" indent="-457200" algn="ctr">
              <a:defRPr/>
            </a:pPr>
            <a:r>
              <a:rPr lang="bg-BG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endParaRPr lang="bg-BG" sz="40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16390" name="Rectangle 3"/>
          <p:cNvSpPr>
            <a:spLocks noChangeArrowheads="1"/>
          </p:cNvSpPr>
          <p:nvPr/>
        </p:nvSpPr>
        <p:spPr bwMode="auto">
          <a:xfrm>
            <a:off x="323850" y="1557338"/>
            <a:ext cx="8640763" cy="478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endParaRPr lang="bg-BG" b="1"/>
          </a:p>
          <a:p>
            <a:pPr marL="609600" indent="-609600">
              <a:spcBef>
                <a:spcPct val="20000"/>
              </a:spcBef>
            </a:pPr>
            <a:r>
              <a:rPr lang="bg-BG" sz="2000" b="1"/>
              <a:t>	</a:t>
            </a:r>
            <a:r>
              <a:rPr lang="bg-BG" sz="2000" b="1" u="sng"/>
              <a:t>Какво проверяваме в областта на обществените поръчки?</a:t>
            </a:r>
          </a:p>
          <a:p>
            <a:pPr marL="609600" indent="-609600">
              <a:spcBef>
                <a:spcPct val="20000"/>
              </a:spcBef>
            </a:pPr>
            <a:endParaRPr lang="bg-BG" b="1" u="sng"/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bg-BG"/>
              <a:t>прилагането на националното законодателство в областта на обществените поръчки</a:t>
            </a:r>
          </a:p>
          <a:p>
            <a:pPr marL="609600" indent="-609600">
              <a:spcBef>
                <a:spcPct val="20000"/>
              </a:spcBef>
            </a:pPr>
            <a:endParaRPr lang="bg-BG"/>
          </a:p>
          <a:p>
            <a:pPr marL="609600" indent="-609600">
              <a:spcBef>
                <a:spcPct val="20000"/>
              </a:spcBef>
            </a:pPr>
            <a:r>
              <a:rPr lang="bg-BG"/>
              <a:t>	Как определяме финансовия ефект от установените нарушения?</a:t>
            </a:r>
            <a:endParaRPr lang="en-US"/>
          </a:p>
          <a:p>
            <a:pPr marL="609600" indent="-609600">
              <a:spcBef>
                <a:spcPct val="20000"/>
              </a:spcBef>
            </a:pPr>
            <a:endParaRPr lang="bg-BG"/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bg-BG"/>
              <a:t>Насоки за определянето на финансови корекции, които трябва да се прилагат спрямо разходите, съфинансирани от Структурните фондове и Кохезионния фонд при неспазване на правилата относно обществените поръчки (</a:t>
            </a:r>
            <a:r>
              <a:rPr lang="en-US"/>
              <a:t>COCOF </a:t>
            </a:r>
            <a:r>
              <a:rPr lang="bg-BG"/>
              <a:t>07/0037/03), издадени от ЕК </a:t>
            </a:r>
            <a:endParaRPr lang="en-US"/>
          </a:p>
          <a:p>
            <a:pPr marL="609600" indent="-609600">
              <a:spcBef>
                <a:spcPct val="20000"/>
              </a:spcBef>
            </a:pPr>
            <a:endParaRPr lang="bg-BG"/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bg-BG"/>
              <a:t>Методология за определяне на финансовите корекции, приета с ПМС №134/2010 г.</a:t>
            </a:r>
          </a:p>
        </p:txBody>
      </p:sp>
      <p:sp>
        <p:nvSpPr>
          <p:cNvPr id="175106" name="Rectangle 2"/>
          <p:cNvSpPr>
            <a:spLocks noChangeArrowheads="1"/>
          </p:cNvSpPr>
          <p:nvPr/>
        </p:nvSpPr>
        <p:spPr bwMode="auto">
          <a:xfrm>
            <a:off x="250825" y="0"/>
            <a:ext cx="6624638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marL="566738" indent="-457200" algn="ctr">
              <a:defRPr/>
            </a:pPr>
            <a:r>
              <a:rPr lang="bg-BG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Подход при проверките на обществени поръчки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fld id="{262A959B-91E1-4B24-9176-CA48B7DC9010}" type="slidenum">
              <a:rPr lang="bg-BG" sz="1400"/>
              <a:pPr algn="r"/>
              <a:t>4</a:t>
            </a:fld>
            <a:endParaRPr lang="bg-BG" sz="1400"/>
          </a:p>
        </p:txBody>
      </p:sp>
      <p:grpSp>
        <p:nvGrpSpPr>
          <p:cNvPr id="17412" name="Group 36"/>
          <p:cNvGrpSpPr>
            <a:grpSpLocks/>
          </p:cNvGrpSpPr>
          <p:nvPr/>
        </p:nvGrpSpPr>
        <p:grpSpPr bwMode="auto">
          <a:xfrm>
            <a:off x="6478588" y="4697413"/>
            <a:ext cx="2665412" cy="2160587"/>
            <a:chOff x="4150" y="2787"/>
            <a:chExt cx="1536" cy="1463"/>
          </a:xfrm>
        </p:grpSpPr>
        <p:sp>
          <p:nvSpPr>
            <p:cNvPr id="4133" name="AutoShape 37"/>
            <p:cNvSpPr>
              <a:spLocks noChangeArrowheads="1"/>
            </p:cNvSpPr>
            <p:nvPr/>
          </p:nvSpPr>
          <p:spPr bwMode="auto">
            <a:xfrm>
              <a:off x="4217" y="3838"/>
              <a:ext cx="252" cy="227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4" name="AutoShape 38"/>
            <p:cNvSpPr>
              <a:spLocks noChangeArrowheads="1"/>
            </p:cNvSpPr>
            <p:nvPr/>
          </p:nvSpPr>
          <p:spPr bwMode="auto">
            <a:xfrm>
              <a:off x="4428" y="4065"/>
              <a:ext cx="220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5" name="AutoShape 39"/>
            <p:cNvSpPr>
              <a:spLocks noChangeArrowheads="1"/>
            </p:cNvSpPr>
            <p:nvPr/>
          </p:nvSpPr>
          <p:spPr bwMode="auto">
            <a:xfrm>
              <a:off x="4195" y="3271"/>
              <a:ext cx="214" cy="204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6" name="AutoShape 40"/>
            <p:cNvSpPr>
              <a:spLocks noChangeArrowheads="1"/>
            </p:cNvSpPr>
            <p:nvPr/>
          </p:nvSpPr>
          <p:spPr bwMode="auto">
            <a:xfrm>
              <a:off x="4636" y="2840"/>
              <a:ext cx="194" cy="193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7" name="AutoShape 41"/>
            <p:cNvSpPr>
              <a:spLocks noChangeArrowheads="1"/>
            </p:cNvSpPr>
            <p:nvPr/>
          </p:nvSpPr>
          <p:spPr bwMode="auto">
            <a:xfrm>
              <a:off x="4967" y="2787"/>
              <a:ext cx="190" cy="23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8" name="AutoShape 42"/>
            <p:cNvSpPr>
              <a:spLocks noChangeArrowheads="1"/>
            </p:cNvSpPr>
            <p:nvPr/>
          </p:nvSpPr>
          <p:spPr bwMode="auto">
            <a:xfrm>
              <a:off x="5284" y="2886"/>
              <a:ext cx="220" cy="191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9" name="AutoShape 43"/>
            <p:cNvSpPr>
              <a:spLocks noChangeArrowheads="1"/>
            </p:cNvSpPr>
            <p:nvPr/>
          </p:nvSpPr>
          <p:spPr bwMode="auto">
            <a:xfrm>
              <a:off x="4150" y="3566"/>
              <a:ext cx="221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40" name="AutoShape 44"/>
            <p:cNvSpPr>
              <a:spLocks noChangeArrowheads="1"/>
            </p:cNvSpPr>
            <p:nvPr/>
          </p:nvSpPr>
          <p:spPr bwMode="auto">
            <a:xfrm>
              <a:off x="4377" y="3022"/>
              <a:ext cx="221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41" name="AutoShape 45"/>
            <p:cNvSpPr>
              <a:spLocks noChangeArrowheads="1"/>
            </p:cNvSpPr>
            <p:nvPr/>
          </p:nvSpPr>
          <p:spPr bwMode="auto">
            <a:xfrm>
              <a:off x="5465" y="3066"/>
              <a:ext cx="221" cy="186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</p:grpSp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107950" y="58738"/>
            <a:ext cx="728345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marL="566738" indent="-457200" algn="ctr">
              <a:defRPr/>
            </a:pPr>
            <a:r>
              <a:rPr lang="bg-BG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endParaRPr lang="bg-BG" sz="40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17414" name="Rectangle 3"/>
          <p:cNvSpPr>
            <a:spLocks noChangeArrowheads="1"/>
          </p:cNvSpPr>
          <p:nvPr/>
        </p:nvSpPr>
        <p:spPr bwMode="auto">
          <a:xfrm>
            <a:off x="250825" y="1557338"/>
            <a:ext cx="8640763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endParaRPr lang="bg-BG" b="1"/>
          </a:p>
          <a:p>
            <a:pPr marL="609600" indent="-609600">
              <a:spcBef>
                <a:spcPct val="20000"/>
              </a:spcBef>
            </a:pPr>
            <a:endParaRPr lang="bg-BG" b="1"/>
          </a:p>
          <a:p>
            <a:pPr marL="609600" indent="-609600">
              <a:spcBef>
                <a:spcPct val="20000"/>
              </a:spcBef>
            </a:pPr>
            <a:endParaRPr lang="bg-BG" b="1"/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bg-BG" sz="2400" b="1" i="1" u="sng"/>
              <a:t>при одити на операциите</a:t>
            </a:r>
            <a:r>
              <a:rPr lang="bg-BG" sz="2400" b="1"/>
              <a:t> – в рамките на проверки на проекти (при бен</a:t>
            </a:r>
            <a:r>
              <a:rPr lang="en-US" sz="2400" b="1"/>
              <a:t>e</a:t>
            </a:r>
            <a:r>
              <a:rPr lang="bg-BG" sz="2400" b="1"/>
              <a:t>фициентите);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bg-BG" sz="2400" b="1"/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bg-BG" sz="2400" b="1" i="1" u="sng"/>
              <a:t>при одити на системите</a:t>
            </a:r>
            <a:r>
              <a:rPr lang="bg-BG" sz="2400" b="1" i="1"/>
              <a:t> </a:t>
            </a:r>
            <a:r>
              <a:rPr lang="bg-BG" sz="2400" b="1"/>
              <a:t>– при анализ на ефективността на ключово изискване 4 “Управленска верификация” </a:t>
            </a:r>
          </a:p>
          <a:p>
            <a:pPr marL="609600" indent="-609600">
              <a:spcBef>
                <a:spcPct val="20000"/>
              </a:spcBef>
            </a:pPr>
            <a:r>
              <a:rPr lang="bg-BG" sz="2400" b="1"/>
              <a:t>	(при Управляващия орган/Междинното звено).</a:t>
            </a:r>
          </a:p>
        </p:txBody>
      </p:sp>
      <p:sp>
        <p:nvSpPr>
          <p:cNvPr id="175106" name="Rectangle 2"/>
          <p:cNvSpPr>
            <a:spLocks noChangeArrowheads="1"/>
          </p:cNvSpPr>
          <p:nvPr/>
        </p:nvSpPr>
        <p:spPr bwMode="auto">
          <a:xfrm>
            <a:off x="0" y="0"/>
            <a:ext cx="6624638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marL="566738" indent="-457200" algn="ctr">
              <a:defRPr/>
            </a:pPr>
            <a:r>
              <a:rPr lang="bg-BG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Подход при проверките на обществени поръчки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fld id="{D6A5D7E5-8D5B-4F58-8455-792A815A85CD}" type="slidenum">
              <a:rPr lang="bg-BG" sz="1400"/>
              <a:pPr algn="r"/>
              <a:t>5</a:t>
            </a:fld>
            <a:endParaRPr lang="bg-BG" sz="1400"/>
          </a:p>
        </p:txBody>
      </p:sp>
      <p:grpSp>
        <p:nvGrpSpPr>
          <p:cNvPr id="18436" name="Group 36"/>
          <p:cNvGrpSpPr>
            <a:grpSpLocks/>
          </p:cNvGrpSpPr>
          <p:nvPr/>
        </p:nvGrpSpPr>
        <p:grpSpPr bwMode="auto">
          <a:xfrm>
            <a:off x="6478588" y="4697413"/>
            <a:ext cx="2665412" cy="2160587"/>
            <a:chOff x="4150" y="2787"/>
            <a:chExt cx="1536" cy="1463"/>
          </a:xfrm>
        </p:grpSpPr>
        <p:sp>
          <p:nvSpPr>
            <p:cNvPr id="4133" name="AutoShape 37"/>
            <p:cNvSpPr>
              <a:spLocks noChangeArrowheads="1"/>
            </p:cNvSpPr>
            <p:nvPr/>
          </p:nvSpPr>
          <p:spPr bwMode="auto">
            <a:xfrm>
              <a:off x="4217" y="3838"/>
              <a:ext cx="252" cy="227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4" name="AutoShape 38"/>
            <p:cNvSpPr>
              <a:spLocks noChangeArrowheads="1"/>
            </p:cNvSpPr>
            <p:nvPr/>
          </p:nvSpPr>
          <p:spPr bwMode="auto">
            <a:xfrm>
              <a:off x="4428" y="4065"/>
              <a:ext cx="220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5" name="AutoShape 39"/>
            <p:cNvSpPr>
              <a:spLocks noChangeArrowheads="1"/>
            </p:cNvSpPr>
            <p:nvPr/>
          </p:nvSpPr>
          <p:spPr bwMode="auto">
            <a:xfrm>
              <a:off x="4195" y="3271"/>
              <a:ext cx="214" cy="204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6" name="AutoShape 40"/>
            <p:cNvSpPr>
              <a:spLocks noChangeArrowheads="1"/>
            </p:cNvSpPr>
            <p:nvPr/>
          </p:nvSpPr>
          <p:spPr bwMode="auto">
            <a:xfrm>
              <a:off x="4636" y="2840"/>
              <a:ext cx="194" cy="193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7" name="AutoShape 41"/>
            <p:cNvSpPr>
              <a:spLocks noChangeArrowheads="1"/>
            </p:cNvSpPr>
            <p:nvPr/>
          </p:nvSpPr>
          <p:spPr bwMode="auto">
            <a:xfrm>
              <a:off x="4967" y="2787"/>
              <a:ext cx="190" cy="23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8" name="AutoShape 42"/>
            <p:cNvSpPr>
              <a:spLocks noChangeArrowheads="1"/>
            </p:cNvSpPr>
            <p:nvPr/>
          </p:nvSpPr>
          <p:spPr bwMode="auto">
            <a:xfrm>
              <a:off x="5284" y="2886"/>
              <a:ext cx="220" cy="191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9" name="AutoShape 43"/>
            <p:cNvSpPr>
              <a:spLocks noChangeArrowheads="1"/>
            </p:cNvSpPr>
            <p:nvPr/>
          </p:nvSpPr>
          <p:spPr bwMode="auto">
            <a:xfrm>
              <a:off x="4150" y="3566"/>
              <a:ext cx="221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40" name="AutoShape 44"/>
            <p:cNvSpPr>
              <a:spLocks noChangeArrowheads="1"/>
            </p:cNvSpPr>
            <p:nvPr/>
          </p:nvSpPr>
          <p:spPr bwMode="auto">
            <a:xfrm>
              <a:off x="4377" y="3022"/>
              <a:ext cx="221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41" name="AutoShape 45"/>
            <p:cNvSpPr>
              <a:spLocks noChangeArrowheads="1"/>
            </p:cNvSpPr>
            <p:nvPr/>
          </p:nvSpPr>
          <p:spPr bwMode="auto">
            <a:xfrm>
              <a:off x="5465" y="3066"/>
              <a:ext cx="221" cy="186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</p:grpSp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107950" y="58738"/>
            <a:ext cx="728345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marL="566738" indent="-457200" algn="ctr">
              <a:defRPr/>
            </a:pPr>
            <a:r>
              <a:rPr lang="bg-BG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endParaRPr lang="bg-BG" sz="40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18438" name="Rectangle 3"/>
          <p:cNvSpPr>
            <a:spLocks noChangeArrowheads="1"/>
          </p:cNvSpPr>
          <p:nvPr/>
        </p:nvSpPr>
        <p:spPr bwMode="auto">
          <a:xfrm>
            <a:off x="250825" y="1773238"/>
            <a:ext cx="8640763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bg-BG" sz="2000" b="1"/>
              <a:t>	</a:t>
            </a:r>
            <a:r>
              <a:rPr lang="bg-BG" sz="2000" b="1" u="sng"/>
              <a:t>Как извършваме проверките?</a:t>
            </a:r>
          </a:p>
          <a:p>
            <a:pPr marL="609600" indent="-609600">
              <a:spcBef>
                <a:spcPct val="20000"/>
              </a:spcBef>
            </a:pPr>
            <a:endParaRPr lang="bg-BG" sz="1000"/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bg-BG" sz="2000" b="1" i="1"/>
              <a:t>проверка на документи – досие на обществената поръчка </a:t>
            </a:r>
            <a:r>
              <a:rPr lang="bg-BG" sz="2000" b="1"/>
              <a:t>(решения на възложителя, обявление за ОП, заповеди за назначаване на комисията за провеждане на процедурата и протоколите за работата й, постъпилите оферти, сключените договори, приемо-предавателни протоколи, издадени фактури и др.).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bg-BG" sz="1000" b="1"/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bg-BG" sz="2000" b="1" i="1"/>
              <a:t>проверка на място </a:t>
            </a:r>
            <a:r>
              <a:rPr lang="bg-BG" sz="2000" b="1"/>
              <a:t>относно физическото изпълнение на договора за обществена поръчка</a:t>
            </a:r>
            <a:r>
              <a:rPr lang="bg-BG" sz="2000"/>
              <a:t>.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bg-BG" sz="1000"/>
          </a:p>
          <a:p>
            <a:pPr marL="609600" indent="-609600">
              <a:spcBef>
                <a:spcPct val="20000"/>
              </a:spcBef>
            </a:pPr>
            <a:r>
              <a:rPr lang="bg-BG" sz="2000" b="1" i="1"/>
              <a:t>	Документираме резултатите от проверката в стандартни контролни листове.</a:t>
            </a:r>
          </a:p>
        </p:txBody>
      </p:sp>
      <p:sp>
        <p:nvSpPr>
          <p:cNvPr id="175106" name="Rectangle 2"/>
          <p:cNvSpPr>
            <a:spLocks noChangeArrowheads="1"/>
          </p:cNvSpPr>
          <p:nvPr/>
        </p:nvSpPr>
        <p:spPr bwMode="auto">
          <a:xfrm>
            <a:off x="0" y="0"/>
            <a:ext cx="6624638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marL="566738" indent="-457200" algn="ctr">
              <a:defRPr/>
            </a:pPr>
            <a:r>
              <a:rPr lang="bg-BG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Подход при проверките на обществени поръчки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fld id="{84EA8635-31F1-4BE9-AB49-CE5930CA49C8}" type="slidenum">
              <a:rPr lang="bg-BG" sz="1400"/>
              <a:pPr algn="r"/>
              <a:t>6</a:t>
            </a:fld>
            <a:endParaRPr lang="bg-BG" sz="1400"/>
          </a:p>
        </p:txBody>
      </p:sp>
      <p:grpSp>
        <p:nvGrpSpPr>
          <p:cNvPr id="19460" name="Group 36"/>
          <p:cNvGrpSpPr>
            <a:grpSpLocks/>
          </p:cNvGrpSpPr>
          <p:nvPr/>
        </p:nvGrpSpPr>
        <p:grpSpPr bwMode="auto">
          <a:xfrm>
            <a:off x="6478588" y="4697413"/>
            <a:ext cx="2665412" cy="2160587"/>
            <a:chOff x="4150" y="2787"/>
            <a:chExt cx="1536" cy="1463"/>
          </a:xfrm>
        </p:grpSpPr>
        <p:sp>
          <p:nvSpPr>
            <p:cNvPr id="4133" name="AutoShape 37"/>
            <p:cNvSpPr>
              <a:spLocks noChangeArrowheads="1"/>
            </p:cNvSpPr>
            <p:nvPr/>
          </p:nvSpPr>
          <p:spPr bwMode="auto">
            <a:xfrm>
              <a:off x="4217" y="3838"/>
              <a:ext cx="252" cy="227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4" name="AutoShape 38"/>
            <p:cNvSpPr>
              <a:spLocks noChangeArrowheads="1"/>
            </p:cNvSpPr>
            <p:nvPr/>
          </p:nvSpPr>
          <p:spPr bwMode="auto">
            <a:xfrm>
              <a:off x="4428" y="4065"/>
              <a:ext cx="220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5" name="AutoShape 39"/>
            <p:cNvSpPr>
              <a:spLocks noChangeArrowheads="1"/>
            </p:cNvSpPr>
            <p:nvPr/>
          </p:nvSpPr>
          <p:spPr bwMode="auto">
            <a:xfrm>
              <a:off x="4195" y="3271"/>
              <a:ext cx="214" cy="204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6" name="AutoShape 40"/>
            <p:cNvSpPr>
              <a:spLocks noChangeArrowheads="1"/>
            </p:cNvSpPr>
            <p:nvPr/>
          </p:nvSpPr>
          <p:spPr bwMode="auto">
            <a:xfrm>
              <a:off x="4636" y="2840"/>
              <a:ext cx="194" cy="193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7" name="AutoShape 41"/>
            <p:cNvSpPr>
              <a:spLocks noChangeArrowheads="1"/>
            </p:cNvSpPr>
            <p:nvPr/>
          </p:nvSpPr>
          <p:spPr bwMode="auto">
            <a:xfrm>
              <a:off x="4967" y="2787"/>
              <a:ext cx="190" cy="23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8" name="AutoShape 42"/>
            <p:cNvSpPr>
              <a:spLocks noChangeArrowheads="1"/>
            </p:cNvSpPr>
            <p:nvPr/>
          </p:nvSpPr>
          <p:spPr bwMode="auto">
            <a:xfrm>
              <a:off x="5284" y="2886"/>
              <a:ext cx="220" cy="191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9" name="AutoShape 43"/>
            <p:cNvSpPr>
              <a:spLocks noChangeArrowheads="1"/>
            </p:cNvSpPr>
            <p:nvPr/>
          </p:nvSpPr>
          <p:spPr bwMode="auto">
            <a:xfrm>
              <a:off x="4150" y="3566"/>
              <a:ext cx="221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40" name="AutoShape 44"/>
            <p:cNvSpPr>
              <a:spLocks noChangeArrowheads="1"/>
            </p:cNvSpPr>
            <p:nvPr/>
          </p:nvSpPr>
          <p:spPr bwMode="auto">
            <a:xfrm>
              <a:off x="4377" y="3022"/>
              <a:ext cx="221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41" name="AutoShape 45"/>
            <p:cNvSpPr>
              <a:spLocks noChangeArrowheads="1"/>
            </p:cNvSpPr>
            <p:nvPr/>
          </p:nvSpPr>
          <p:spPr bwMode="auto">
            <a:xfrm>
              <a:off x="5465" y="3066"/>
              <a:ext cx="221" cy="186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</p:grpSp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107950" y="58738"/>
            <a:ext cx="728345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marL="566738" indent="-457200" algn="ctr">
              <a:defRPr/>
            </a:pPr>
            <a:r>
              <a:rPr lang="bg-BG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endParaRPr lang="bg-BG" sz="40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19462" name="Rectangle 3"/>
          <p:cNvSpPr>
            <a:spLocks noChangeArrowheads="1"/>
          </p:cNvSpPr>
          <p:nvPr/>
        </p:nvSpPr>
        <p:spPr bwMode="auto">
          <a:xfrm>
            <a:off x="250825" y="1628775"/>
            <a:ext cx="8640763" cy="507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bg-BG" sz="2000" b="1"/>
              <a:t>	 </a:t>
            </a:r>
            <a:r>
              <a:rPr lang="bg-BG" sz="2000" b="1" u="sng"/>
              <a:t>При определяне предмета на обществената поръчка</a:t>
            </a:r>
          </a:p>
          <a:p>
            <a:pPr marL="609600" indent="-609600">
              <a:spcBef>
                <a:spcPct val="20000"/>
              </a:spcBef>
              <a:buFontTx/>
              <a:buChar char="-"/>
            </a:pPr>
            <a:r>
              <a:rPr lang="bg-BG" sz="2000"/>
              <a:t>незаконосъобразно разделяне на предмета на поръчката – систематична връзка между подлежащите на възлагане дейности;</a:t>
            </a:r>
          </a:p>
          <a:p>
            <a:pPr marL="609600" indent="-609600">
              <a:spcBef>
                <a:spcPct val="20000"/>
              </a:spcBef>
              <a:buFontTx/>
              <a:buChar char="-"/>
            </a:pPr>
            <a:r>
              <a:rPr lang="bg-BG" sz="2000"/>
              <a:t>възлагане на доставки и услуги при поръчки за строителство.</a:t>
            </a:r>
            <a:endParaRPr lang="en-US" sz="2000"/>
          </a:p>
          <a:p>
            <a:pPr marL="609600" indent="-609600">
              <a:spcBef>
                <a:spcPct val="20000"/>
              </a:spcBef>
              <a:buFontTx/>
              <a:buChar char="-"/>
            </a:pPr>
            <a:endParaRPr lang="bg-BG" sz="1000" b="1"/>
          </a:p>
          <a:p>
            <a:pPr marL="609600" indent="-609600">
              <a:spcBef>
                <a:spcPct val="20000"/>
              </a:spcBef>
            </a:pPr>
            <a:r>
              <a:rPr lang="bg-BG" sz="2000" b="1"/>
              <a:t>			</a:t>
            </a:r>
            <a:r>
              <a:rPr lang="bg-BG" sz="2000" b="1" u="sng"/>
              <a:t>Финансов ефект</a:t>
            </a:r>
            <a:r>
              <a:rPr lang="bg-BG" sz="2000"/>
              <a:t>:</a:t>
            </a:r>
          </a:p>
          <a:p>
            <a:pPr marL="609600" indent="-609600">
              <a:spcBef>
                <a:spcPct val="20000"/>
              </a:spcBef>
            </a:pPr>
            <a:r>
              <a:rPr lang="bg-BG" sz="2000" b="1"/>
              <a:t>      Анализ дали е налице нарушаване на принципа за публичност и прозрачност , равнопоставеност и недопускане на дискриминация по чл. 2, ал. 1, т. 1 и т. 3 от ЗОП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bg-BG" sz="2000"/>
              <a:t>за европейските поръчки – 25 % до 100 % от стойността на договора,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bg-BG" sz="2000"/>
              <a:t>за националните поръчки – 25 % от стойността на договора или 2%/5%/10% от стойността на договора при три оферти.</a:t>
            </a:r>
          </a:p>
        </p:txBody>
      </p:sp>
      <p:sp>
        <p:nvSpPr>
          <p:cNvPr id="175106" name="Rectangle 2"/>
          <p:cNvSpPr>
            <a:spLocks noChangeArrowheads="1"/>
          </p:cNvSpPr>
          <p:nvPr/>
        </p:nvSpPr>
        <p:spPr bwMode="auto">
          <a:xfrm>
            <a:off x="0" y="58738"/>
            <a:ext cx="7451725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marL="566738" indent="-457200" algn="ctr">
              <a:defRPr/>
            </a:pPr>
            <a:r>
              <a:rPr lang="bg-BG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Нарушения при подготовката на документацията за участие и техният финансов ефект/1/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fld id="{C915C2D0-F7C4-43CB-8690-263970F29ADA}" type="slidenum">
              <a:rPr lang="bg-BG" sz="1400"/>
              <a:pPr algn="r"/>
              <a:t>7</a:t>
            </a:fld>
            <a:endParaRPr lang="bg-BG" sz="1400"/>
          </a:p>
        </p:txBody>
      </p:sp>
      <p:grpSp>
        <p:nvGrpSpPr>
          <p:cNvPr id="20484" name="Group 36"/>
          <p:cNvGrpSpPr>
            <a:grpSpLocks/>
          </p:cNvGrpSpPr>
          <p:nvPr/>
        </p:nvGrpSpPr>
        <p:grpSpPr bwMode="auto">
          <a:xfrm>
            <a:off x="6478588" y="4697413"/>
            <a:ext cx="2665412" cy="2160587"/>
            <a:chOff x="4150" y="2787"/>
            <a:chExt cx="1536" cy="1463"/>
          </a:xfrm>
        </p:grpSpPr>
        <p:sp>
          <p:nvSpPr>
            <p:cNvPr id="4133" name="AutoShape 37"/>
            <p:cNvSpPr>
              <a:spLocks noChangeArrowheads="1"/>
            </p:cNvSpPr>
            <p:nvPr/>
          </p:nvSpPr>
          <p:spPr bwMode="auto">
            <a:xfrm>
              <a:off x="4217" y="3838"/>
              <a:ext cx="252" cy="227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4" name="AutoShape 38"/>
            <p:cNvSpPr>
              <a:spLocks noChangeArrowheads="1"/>
            </p:cNvSpPr>
            <p:nvPr/>
          </p:nvSpPr>
          <p:spPr bwMode="auto">
            <a:xfrm>
              <a:off x="4428" y="4065"/>
              <a:ext cx="220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5" name="AutoShape 39"/>
            <p:cNvSpPr>
              <a:spLocks noChangeArrowheads="1"/>
            </p:cNvSpPr>
            <p:nvPr/>
          </p:nvSpPr>
          <p:spPr bwMode="auto">
            <a:xfrm>
              <a:off x="4195" y="3271"/>
              <a:ext cx="214" cy="204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6" name="AutoShape 40"/>
            <p:cNvSpPr>
              <a:spLocks noChangeArrowheads="1"/>
            </p:cNvSpPr>
            <p:nvPr/>
          </p:nvSpPr>
          <p:spPr bwMode="auto">
            <a:xfrm>
              <a:off x="4636" y="2840"/>
              <a:ext cx="194" cy="193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7" name="AutoShape 41"/>
            <p:cNvSpPr>
              <a:spLocks noChangeArrowheads="1"/>
            </p:cNvSpPr>
            <p:nvPr/>
          </p:nvSpPr>
          <p:spPr bwMode="auto">
            <a:xfrm>
              <a:off x="4967" y="2787"/>
              <a:ext cx="190" cy="23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8" name="AutoShape 42"/>
            <p:cNvSpPr>
              <a:spLocks noChangeArrowheads="1"/>
            </p:cNvSpPr>
            <p:nvPr/>
          </p:nvSpPr>
          <p:spPr bwMode="auto">
            <a:xfrm>
              <a:off x="5284" y="2886"/>
              <a:ext cx="220" cy="191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9" name="AutoShape 43"/>
            <p:cNvSpPr>
              <a:spLocks noChangeArrowheads="1"/>
            </p:cNvSpPr>
            <p:nvPr/>
          </p:nvSpPr>
          <p:spPr bwMode="auto">
            <a:xfrm>
              <a:off x="4150" y="3566"/>
              <a:ext cx="221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40" name="AutoShape 44"/>
            <p:cNvSpPr>
              <a:spLocks noChangeArrowheads="1"/>
            </p:cNvSpPr>
            <p:nvPr/>
          </p:nvSpPr>
          <p:spPr bwMode="auto">
            <a:xfrm>
              <a:off x="4377" y="3022"/>
              <a:ext cx="221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41" name="AutoShape 45"/>
            <p:cNvSpPr>
              <a:spLocks noChangeArrowheads="1"/>
            </p:cNvSpPr>
            <p:nvPr/>
          </p:nvSpPr>
          <p:spPr bwMode="auto">
            <a:xfrm>
              <a:off x="5465" y="3066"/>
              <a:ext cx="221" cy="186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</p:grpSp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107950" y="58738"/>
            <a:ext cx="728345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marL="566738" indent="-457200" algn="ctr">
              <a:defRPr/>
            </a:pPr>
            <a:r>
              <a:rPr lang="bg-BG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endParaRPr lang="bg-BG" sz="40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20486" name="Rectangle 3"/>
          <p:cNvSpPr>
            <a:spLocks noChangeArrowheads="1"/>
          </p:cNvSpPr>
          <p:nvPr/>
        </p:nvSpPr>
        <p:spPr bwMode="auto">
          <a:xfrm>
            <a:off x="250825" y="1557338"/>
            <a:ext cx="8640763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bg-BG" sz="2000" b="1"/>
              <a:t>	 </a:t>
            </a:r>
          </a:p>
          <a:p>
            <a:pPr marL="609600" indent="-609600">
              <a:spcBef>
                <a:spcPct val="20000"/>
              </a:spcBef>
            </a:pPr>
            <a:r>
              <a:rPr lang="bg-BG" sz="2000" b="1"/>
              <a:t>	</a:t>
            </a:r>
            <a:r>
              <a:rPr lang="bg-BG" sz="2000" b="1" u="sng"/>
              <a:t>Обявяване на критериите за подбор и документите за доказването им: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bg-BG" sz="2000" b="1"/>
              <a:t>препращане към документацията за участие,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bg-BG" sz="2000" b="1"/>
              <a:t>несъответствия в частите на документацията за участие и др.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bg-BG" sz="2000" b="1"/>
          </a:p>
          <a:p>
            <a:pPr marL="609600" indent="-609600">
              <a:spcBef>
                <a:spcPct val="20000"/>
              </a:spcBef>
            </a:pPr>
            <a:r>
              <a:rPr lang="bg-BG" sz="2000" b="1"/>
              <a:t>	</a:t>
            </a:r>
            <a:r>
              <a:rPr lang="bg-BG" sz="2000" b="1" u="sng"/>
              <a:t>Финансов ефект</a:t>
            </a:r>
            <a:r>
              <a:rPr lang="bg-BG" sz="2000"/>
              <a:t>:</a:t>
            </a:r>
          </a:p>
          <a:p>
            <a:pPr marL="609600" indent="-609600">
              <a:spcBef>
                <a:spcPct val="20000"/>
              </a:spcBef>
            </a:pPr>
            <a:r>
              <a:rPr lang="bg-BG" sz="2000"/>
              <a:t>	</a:t>
            </a:r>
            <a:r>
              <a:rPr lang="bg-BG" sz="2000" b="1"/>
              <a:t>Анализ дали е налице нарушаване на принципа за публичност и прозрачност по чл. 2, ал. 1, т. 1 от ЗОП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bg-BG" sz="2000" b="1"/>
              <a:t>за обявените в ЕС поръчки - 25 % от стойността на договора,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bg-BG" sz="2000" b="1"/>
              <a:t>за обявените на национално ниво поръчки - 10 %/ 5 % от стойността на договора.</a:t>
            </a:r>
          </a:p>
        </p:txBody>
      </p:sp>
      <p:sp>
        <p:nvSpPr>
          <p:cNvPr id="175106" name="Rectangle 2"/>
          <p:cNvSpPr>
            <a:spLocks noChangeArrowheads="1"/>
          </p:cNvSpPr>
          <p:nvPr/>
        </p:nvSpPr>
        <p:spPr bwMode="auto">
          <a:xfrm>
            <a:off x="0" y="58738"/>
            <a:ext cx="7451725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marL="566738" indent="-457200" algn="ctr">
              <a:defRPr/>
            </a:pPr>
            <a:r>
              <a:rPr lang="bg-BG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Нарушения при подготовката на документацията за участие и техният финансов ефект/2/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fld id="{AABF2FF7-F625-4925-9EE0-575C48C3B2CE}" type="slidenum">
              <a:rPr lang="bg-BG" sz="1400"/>
              <a:pPr algn="r"/>
              <a:t>8</a:t>
            </a:fld>
            <a:endParaRPr lang="bg-BG" sz="1400"/>
          </a:p>
        </p:txBody>
      </p:sp>
      <p:grpSp>
        <p:nvGrpSpPr>
          <p:cNvPr id="21508" name="Group 36"/>
          <p:cNvGrpSpPr>
            <a:grpSpLocks/>
          </p:cNvGrpSpPr>
          <p:nvPr/>
        </p:nvGrpSpPr>
        <p:grpSpPr bwMode="auto">
          <a:xfrm>
            <a:off x="6478588" y="4697413"/>
            <a:ext cx="2665412" cy="2160587"/>
            <a:chOff x="4150" y="2787"/>
            <a:chExt cx="1536" cy="1463"/>
          </a:xfrm>
        </p:grpSpPr>
        <p:sp>
          <p:nvSpPr>
            <p:cNvPr id="4133" name="AutoShape 37"/>
            <p:cNvSpPr>
              <a:spLocks noChangeArrowheads="1"/>
            </p:cNvSpPr>
            <p:nvPr/>
          </p:nvSpPr>
          <p:spPr bwMode="auto">
            <a:xfrm>
              <a:off x="4217" y="3838"/>
              <a:ext cx="252" cy="227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4" name="AutoShape 38"/>
            <p:cNvSpPr>
              <a:spLocks noChangeArrowheads="1"/>
            </p:cNvSpPr>
            <p:nvPr/>
          </p:nvSpPr>
          <p:spPr bwMode="auto">
            <a:xfrm>
              <a:off x="4428" y="4065"/>
              <a:ext cx="220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5" name="AutoShape 39"/>
            <p:cNvSpPr>
              <a:spLocks noChangeArrowheads="1"/>
            </p:cNvSpPr>
            <p:nvPr/>
          </p:nvSpPr>
          <p:spPr bwMode="auto">
            <a:xfrm>
              <a:off x="4195" y="3271"/>
              <a:ext cx="214" cy="204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6" name="AutoShape 40"/>
            <p:cNvSpPr>
              <a:spLocks noChangeArrowheads="1"/>
            </p:cNvSpPr>
            <p:nvPr/>
          </p:nvSpPr>
          <p:spPr bwMode="auto">
            <a:xfrm>
              <a:off x="4636" y="2840"/>
              <a:ext cx="194" cy="193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7" name="AutoShape 41"/>
            <p:cNvSpPr>
              <a:spLocks noChangeArrowheads="1"/>
            </p:cNvSpPr>
            <p:nvPr/>
          </p:nvSpPr>
          <p:spPr bwMode="auto">
            <a:xfrm>
              <a:off x="4967" y="2787"/>
              <a:ext cx="190" cy="23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8" name="AutoShape 42"/>
            <p:cNvSpPr>
              <a:spLocks noChangeArrowheads="1"/>
            </p:cNvSpPr>
            <p:nvPr/>
          </p:nvSpPr>
          <p:spPr bwMode="auto">
            <a:xfrm>
              <a:off x="5284" y="2886"/>
              <a:ext cx="220" cy="191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9" name="AutoShape 43"/>
            <p:cNvSpPr>
              <a:spLocks noChangeArrowheads="1"/>
            </p:cNvSpPr>
            <p:nvPr/>
          </p:nvSpPr>
          <p:spPr bwMode="auto">
            <a:xfrm>
              <a:off x="4150" y="3566"/>
              <a:ext cx="221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40" name="AutoShape 44"/>
            <p:cNvSpPr>
              <a:spLocks noChangeArrowheads="1"/>
            </p:cNvSpPr>
            <p:nvPr/>
          </p:nvSpPr>
          <p:spPr bwMode="auto">
            <a:xfrm>
              <a:off x="4377" y="3022"/>
              <a:ext cx="221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41" name="AutoShape 45"/>
            <p:cNvSpPr>
              <a:spLocks noChangeArrowheads="1"/>
            </p:cNvSpPr>
            <p:nvPr/>
          </p:nvSpPr>
          <p:spPr bwMode="auto">
            <a:xfrm>
              <a:off x="5465" y="3066"/>
              <a:ext cx="221" cy="186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</p:grpSp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107950" y="58738"/>
            <a:ext cx="728345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marL="566738" indent="-457200" algn="ctr">
              <a:defRPr/>
            </a:pPr>
            <a:r>
              <a:rPr lang="bg-BG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endParaRPr lang="bg-BG" sz="40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21510" name="Rectangle 3"/>
          <p:cNvSpPr>
            <a:spLocks noChangeArrowheads="1"/>
          </p:cNvSpPr>
          <p:nvPr/>
        </p:nvSpPr>
        <p:spPr bwMode="auto">
          <a:xfrm>
            <a:off x="179388" y="1714500"/>
            <a:ext cx="8785225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bg-BG" sz="2000" b="1"/>
              <a:t>	</a:t>
            </a:r>
            <a:r>
              <a:rPr lang="bg-BG" sz="2000" b="1" u="sng"/>
              <a:t>Въвеждане на дискриминационни критерии за подбор или други условия /1/:</a:t>
            </a:r>
          </a:p>
          <a:p>
            <a:pPr marL="609600" indent="-609600">
              <a:spcBef>
                <a:spcPct val="20000"/>
              </a:spcBef>
            </a:pPr>
            <a:endParaRPr lang="bg-BG" sz="1000" b="1"/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bg-BG" sz="2000" b="1"/>
              <a:t>несъответствия с принципите за равнопоставеност и недопускане на дискриминация по чл. 2, ал. 1, т. 3 от ЗОП– различни изисквания към различните видове участници, неясни изисквания и т.н.;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bg-BG" sz="2000" b="1"/>
              <a:t>несъответствие  с предмета, количеството, обема и характера на обществената поръчка – размер на оборота, източник на свободни бързоликвидни средства, положителен финансов резултат, вид на опита, време на придобиване на опита, брой на изпълнените договори, вид и брой на техническото оборудване, брой на разполагаемите служители, неотносими изисквания към личността на участниците и тяхната правоспособност и т.н.</a:t>
            </a:r>
          </a:p>
        </p:txBody>
      </p:sp>
      <p:sp>
        <p:nvSpPr>
          <p:cNvPr id="175106" name="Rectangle 2"/>
          <p:cNvSpPr>
            <a:spLocks noChangeArrowheads="1"/>
          </p:cNvSpPr>
          <p:nvPr/>
        </p:nvSpPr>
        <p:spPr bwMode="auto">
          <a:xfrm>
            <a:off x="0" y="58738"/>
            <a:ext cx="7451725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marL="566738" indent="-457200" algn="ctr">
              <a:defRPr/>
            </a:pPr>
            <a:r>
              <a:rPr lang="bg-BG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Нарушения при подготовката на документацията за участие и техният финансов ефект/3/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fld id="{F6572536-4ABF-43E6-9237-18DEB9D259C8}" type="slidenum">
              <a:rPr lang="bg-BG" sz="1400"/>
              <a:pPr algn="r"/>
              <a:t>9</a:t>
            </a:fld>
            <a:endParaRPr lang="bg-BG" sz="1400"/>
          </a:p>
        </p:txBody>
      </p:sp>
      <p:grpSp>
        <p:nvGrpSpPr>
          <p:cNvPr id="22532" name="Group 36"/>
          <p:cNvGrpSpPr>
            <a:grpSpLocks/>
          </p:cNvGrpSpPr>
          <p:nvPr/>
        </p:nvGrpSpPr>
        <p:grpSpPr bwMode="auto">
          <a:xfrm>
            <a:off x="6478588" y="4697413"/>
            <a:ext cx="2665412" cy="2160587"/>
            <a:chOff x="4150" y="2787"/>
            <a:chExt cx="1536" cy="1463"/>
          </a:xfrm>
        </p:grpSpPr>
        <p:sp>
          <p:nvSpPr>
            <p:cNvPr id="4133" name="AutoShape 37"/>
            <p:cNvSpPr>
              <a:spLocks noChangeArrowheads="1"/>
            </p:cNvSpPr>
            <p:nvPr/>
          </p:nvSpPr>
          <p:spPr bwMode="auto">
            <a:xfrm>
              <a:off x="4217" y="3838"/>
              <a:ext cx="252" cy="227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4" name="AutoShape 38"/>
            <p:cNvSpPr>
              <a:spLocks noChangeArrowheads="1"/>
            </p:cNvSpPr>
            <p:nvPr/>
          </p:nvSpPr>
          <p:spPr bwMode="auto">
            <a:xfrm>
              <a:off x="4428" y="4065"/>
              <a:ext cx="220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5" name="AutoShape 39"/>
            <p:cNvSpPr>
              <a:spLocks noChangeArrowheads="1"/>
            </p:cNvSpPr>
            <p:nvPr/>
          </p:nvSpPr>
          <p:spPr bwMode="auto">
            <a:xfrm>
              <a:off x="4195" y="3271"/>
              <a:ext cx="214" cy="204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6" name="AutoShape 40"/>
            <p:cNvSpPr>
              <a:spLocks noChangeArrowheads="1"/>
            </p:cNvSpPr>
            <p:nvPr/>
          </p:nvSpPr>
          <p:spPr bwMode="auto">
            <a:xfrm>
              <a:off x="4636" y="2840"/>
              <a:ext cx="194" cy="193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7" name="AutoShape 41"/>
            <p:cNvSpPr>
              <a:spLocks noChangeArrowheads="1"/>
            </p:cNvSpPr>
            <p:nvPr/>
          </p:nvSpPr>
          <p:spPr bwMode="auto">
            <a:xfrm>
              <a:off x="4967" y="2787"/>
              <a:ext cx="190" cy="23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8" name="AutoShape 42"/>
            <p:cNvSpPr>
              <a:spLocks noChangeArrowheads="1"/>
            </p:cNvSpPr>
            <p:nvPr/>
          </p:nvSpPr>
          <p:spPr bwMode="auto">
            <a:xfrm>
              <a:off x="5284" y="2886"/>
              <a:ext cx="220" cy="191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9" name="AutoShape 43"/>
            <p:cNvSpPr>
              <a:spLocks noChangeArrowheads="1"/>
            </p:cNvSpPr>
            <p:nvPr/>
          </p:nvSpPr>
          <p:spPr bwMode="auto">
            <a:xfrm>
              <a:off x="4150" y="3566"/>
              <a:ext cx="221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40" name="AutoShape 44"/>
            <p:cNvSpPr>
              <a:spLocks noChangeArrowheads="1"/>
            </p:cNvSpPr>
            <p:nvPr/>
          </p:nvSpPr>
          <p:spPr bwMode="auto">
            <a:xfrm>
              <a:off x="4377" y="3022"/>
              <a:ext cx="221" cy="185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41" name="AutoShape 45"/>
            <p:cNvSpPr>
              <a:spLocks noChangeArrowheads="1"/>
            </p:cNvSpPr>
            <p:nvPr/>
          </p:nvSpPr>
          <p:spPr bwMode="auto">
            <a:xfrm>
              <a:off x="5465" y="3066"/>
              <a:ext cx="221" cy="186"/>
            </a:xfrm>
            <a:prstGeom prst="star5">
              <a:avLst/>
            </a:prstGeom>
            <a:solidFill>
              <a:srgbClr val="FFFF00">
                <a:alpha val="5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</p:grpSp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107950" y="58738"/>
            <a:ext cx="728345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marL="566738" indent="-457200" algn="ctr">
              <a:defRPr/>
            </a:pPr>
            <a:r>
              <a:rPr lang="bg-BG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endParaRPr lang="bg-BG" sz="40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22534" name="Rectangle 3"/>
          <p:cNvSpPr>
            <a:spLocks noChangeArrowheads="1"/>
          </p:cNvSpPr>
          <p:nvPr/>
        </p:nvSpPr>
        <p:spPr bwMode="auto">
          <a:xfrm>
            <a:off x="250825" y="1714500"/>
            <a:ext cx="8640763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bg-BG" sz="2000" b="1"/>
              <a:t>	</a:t>
            </a:r>
            <a:r>
              <a:rPr lang="bg-BG" sz="2000" b="1" u="sng"/>
              <a:t>Въвеждане на дискриминационни критерии за подбор или други условия /2/:</a:t>
            </a:r>
          </a:p>
          <a:p>
            <a:pPr marL="609600" indent="-609600">
              <a:spcBef>
                <a:spcPct val="20000"/>
              </a:spcBef>
            </a:pPr>
            <a:endParaRPr lang="bg-BG" sz="2000" b="1"/>
          </a:p>
          <a:p>
            <a:pPr marL="609600" indent="-609600">
              <a:spcBef>
                <a:spcPct val="20000"/>
              </a:spcBef>
            </a:pPr>
            <a:r>
              <a:rPr lang="bg-BG" sz="2000" b="1"/>
              <a:t>	</a:t>
            </a:r>
            <a:r>
              <a:rPr lang="bg-BG" sz="2000" b="1" u="sng"/>
              <a:t>Финансов ефект:</a:t>
            </a:r>
          </a:p>
          <a:p>
            <a:pPr marL="609600" indent="-609600">
              <a:spcBef>
                <a:spcPct val="20000"/>
              </a:spcBef>
            </a:pPr>
            <a:r>
              <a:rPr lang="bg-BG" sz="2000" b="1"/>
              <a:t>	Анализ дали е налице нарушаване на принципа за равнопоставеност и недопускане на дискриминация по чл. 2, ал. 1, т. 3 от ЗОП</a:t>
            </a:r>
            <a:endParaRPr lang="en-US" sz="2000" b="1"/>
          </a:p>
          <a:p>
            <a:pPr marL="609600" indent="-609600">
              <a:spcBef>
                <a:spcPct val="20000"/>
              </a:spcBef>
            </a:pPr>
            <a:endParaRPr lang="bg-BG" sz="2000" b="1"/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bg-BG" sz="2000" b="1"/>
              <a:t>за обявените в ЕС поръчки - 25 % от стойността на договора (по изключение 100 % от стойността на договора),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bg-BG" sz="2000" b="1"/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bg-BG" sz="2000" b="1"/>
              <a:t>за обявените на национално ниво поръчки - 10 %/ 5 % от стойността на договора.</a:t>
            </a:r>
          </a:p>
        </p:txBody>
      </p:sp>
      <p:sp>
        <p:nvSpPr>
          <p:cNvPr id="175106" name="Rectangle 2"/>
          <p:cNvSpPr>
            <a:spLocks noChangeArrowheads="1"/>
          </p:cNvSpPr>
          <p:nvPr/>
        </p:nvSpPr>
        <p:spPr bwMode="auto">
          <a:xfrm>
            <a:off x="0" y="58738"/>
            <a:ext cx="7451725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marL="566738" indent="-457200" algn="ctr">
              <a:defRPr/>
            </a:pPr>
            <a:r>
              <a:rPr lang="bg-BG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Нарушения при подготовката на документацията за участие и техният финансов ефект/4/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1604</Words>
  <Application>Microsoft Office PowerPoint</Application>
  <PresentationFormat>On-screen Show (4:3)</PresentationFormat>
  <Paragraphs>238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Georgia</vt:lpstr>
      <vt:lpstr>Wingdings</vt:lpstr>
      <vt:lpstr>Default Design</vt:lpstr>
      <vt:lpstr>Грешки при обществените поръчки и определяне на финансовия им ефект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Company>MoF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vs</dc:creator>
  <cp:lastModifiedBy>чг</cp:lastModifiedBy>
  <cp:revision>28</cp:revision>
  <dcterms:created xsi:type="dcterms:W3CDTF">2012-10-17T11:38:21Z</dcterms:created>
  <dcterms:modified xsi:type="dcterms:W3CDTF">2012-11-05T16:09:32Z</dcterms:modified>
</cp:coreProperties>
</file>