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81" r:id="rId4"/>
    <p:sldId id="295" r:id="rId5"/>
    <p:sldId id="286" r:id="rId6"/>
    <p:sldId id="287" r:id="rId7"/>
    <p:sldId id="296" r:id="rId8"/>
    <p:sldId id="259" r:id="rId9"/>
    <p:sldId id="260" r:id="rId10"/>
    <p:sldId id="284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80" r:id="rId22"/>
    <p:sldId id="289" r:id="rId23"/>
    <p:sldId id="290" r:id="rId24"/>
    <p:sldId id="274" r:id="rId25"/>
    <p:sldId id="293" r:id="rId26"/>
    <p:sldId id="275" r:id="rId27"/>
    <p:sldId id="276" r:id="rId28"/>
    <p:sldId id="277" r:id="rId29"/>
    <p:sldId id="278" r:id="rId30"/>
    <p:sldId id="279" r:id="rId31"/>
    <p:sldId id="29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  <a:srgbClr val="223C8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D8DC3-5776-4BE8-98B8-4E1CB194985E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1EE50-2799-4E1F-80D0-DA0D7D1F2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1F04-74E5-4A84-B889-3B5DF9DB9B7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1EE50-2799-4E1F-80D0-DA0D7D1F26D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bg-BG" smtClean="0">
              <a:cs typeface="Arial" charset="0"/>
            </a:endParaRPr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884120" y="8685632"/>
            <a:ext cx="2972280" cy="45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B8B8076-B3F3-468C-A741-945D110D7D33}" type="slidenum">
              <a:rPr lang="bg-BG" altLang="bg-BG" sz="1200"/>
              <a:pPr algn="r"/>
              <a:t>30</a:t>
            </a:fld>
            <a:endParaRPr lang="bg-BG" altLang="bg-BG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0B47E-60B9-4057-ACE6-1FDF2D48CADC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8968F-E974-414B-869C-7C2284CC5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jpeg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Microsoft_Office_Word_Document2.doc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6613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b="1" dirty="0" smtClean="0">
                <a:solidFill>
                  <a:srgbClr val="009900"/>
                </a:solidFill>
              </a:rPr>
              <a:t/>
            </a:r>
            <a:br>
              <a:rPr lang="bg-BG" b="1" dirty="0" smtClean="0">
                <a:solidFill>
                  <a:srgbClr val="009900"/>
                </a:solidFill>
              </a:rPr>
            </a:br>
            <a:r>
              <a:rPr lang="bg-BG" b="1" dirty="0" smtClean="0">
                <a:solidFill>
                  <a:srgbClr val="009900"/>
                </a:solidFill>
              </a:rPr>
              <a:t>Разширение на  метрото в София по ОПТТИ 2014-2020г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endParaRPr lang="bg-BG" sz="2200" b="1" dirty="0">
              <a:solidFill>
                <a:srgbClr val="009900"/>
              </a:solidFill>
            </a:endParaRPr>
          </a:p>
        </p:txBody>
      </p:sp>
      <p:pic>
        <p:nvPicPr>
          <p:cNvPr id="9219" name="Picture 4" descr="C:\Users\stoian\Pictures\M2-5-Centrum-Nauki-Kop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429000"/>
            <a:ext cx="46434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1" descr="C:\Users\stoian\Pictures\03[1]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482975"/>
            <a:ext cx="5003800" cy="3375025"/>
          </a:xfrm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084168" y="2564904"/>
            <a:ext cx="3240360" cy="792088"/>
          </a:xfrm>
        </p:spPr>
        <p:txBody>
          <a:bodyPr>
            <a:normAutofit fontScale="90000"/>
          </a:bodyPr>
          <a:lstStyle/>
          <a:p>
            <a:r>
              <a:rPr lang="bg-BG" sz="2400" b="1" dirty="0" smtClean="0">
                <a:solidFill>
                  <a:srgbClr val="E1051A"/>
                </a:solidFill>
              </a:rPr>
              <a:t/>
            </a:r>
            <a:br>
              <a:rPr lang="bg-BG" sz="2400" b="1" dirty="0" smtClean="0">
                <a:solidFill>
                  <a:srgbClr val="E1051A"/>
                </a:solidFill>
              </a:rPr>
            </a:br>
            <a:r>
              <a:rPr lang="bg-BG" sz="2400" b="1" dirty="0" smtClean="0">
                <a:solidFill>
                  <a:srgbClr val="E1051A"/>
                </a:solidFill>
              </a:rPr>
              <a:t>Разполагане на МС </a:t>
            </a:r>
            <a:r>
              <a:rPr lang="en-US" sz="2400" b="1" dirty="0" smtClean="0">
                <a:solidFill>
                  <a:srgbClr val="E1051A"/>
                </a:solidFill>
              </a:rPr>
              <a:t>III-6</a:t>
            </a:r>
            <a:r>
              <a:rPr lang="bg-BG" sz="2400" b="1" dirty="0" smtClean="0">
                <a:solidFill>
                  <a:srgbClr val="E1051A"/>
                </a:solidFill>
              </a:rPr>
              <a:t> до “Театър зад канала” </a:t>
            </a:r>
            <a:r>
              <a:rPr lang="bg-BG" b="1" dirty="0" smtClean="0">
                <a:solidFill>
                  <a:srgbClr val="E1051A"/>
                </a:solidFill>
              </a:rPr>
              <a:t/>
            </a:r>
            <a:br>
              <a:rPr lang="bg-BG" b="1" dirty="0" smtClean="0">
                <a:solidFill>
                  <a:srgbClr val="E1051A"/>
                </a:solidFill>
              </a:rPr>
            </a:br>
            <a:r>
              <a:rPr lang="bg-BG" sz="2400" b="1" dirty="0" smtClean="0">
                <a:solidFill>
                  <a:srgbClr val="E1051A"/>
                </a:solidFill>
              </a:rPr>
              <a:t>в градската планировка,</a:t>
            </a:r>
            <a:r>
              <a:rPr lang="en-US" sz="2400" b="1" dirty="0" smtClean="0">
                <a:solidFill>
                  <a:srgbClr val="E1051A"/>
                </a:solidFill>
              </a:rPr>
              <a:t> </a:t>
            </a:r>
            <a:r>
              <a:rPr lang="bg-BG" sz="2400" b="1" dirty="0" smtClean="0">
                <a:solidFill>
                  <a:srgbClr val="E1051A"/>
                </a:solidFill>
              </a:rPr>
              <a:t> ВОД и начало на строителството </a:t>
            </a:r>
            <a:br>
              <a:rPr lang="bg-BG" sz="2400" b="1" dirty="0" smtClean="0">
                <a:solidFill>
                  <a:srgbClr val="E1051A"/>
                </a:solidFill>
              </a:rPr>
            </a:br>
            <a:r>
              <a:rPr lang="bg-BG" sz="2400" b="1" dirty="0" smtClean="0">
                <a:solidFill>
                  <a:srgbClr val="E1051A"/>
                </a:solidFill>
              </a:rPr>
              <a:t/>
            </a:r>
            <a:br>
              <a:rPr lang="bg-BG" sz="2400" b="1" dirty="0" smtClean="0">
                <a:solidFill>
                  <a:srgbClr val="E1051A"/>
                </a:solidFill>
              </a:rPr>
            </a:br>
            <a:r>
              <a:rPr lang="bg-BG" sz="2400" b="1" dirty="0" smtClean="0">
                <a:solidFill>
                  <a:srgbClr val="E1051A"/>
                </a:solidFill>
              </a:rPr>
              <a:t>  </a:t>
            </a:r>
            <a:r>
              <a:rPr lang="en-US" sz="2400" b="1" dirty="0" smtClean="0">
                <a:solidFill>
                  <a:srgbClr val="E1051A"/>
                </a:solidFill>
              </a:rPr>
              <a:t/>
            </a:r>
            <a:br>
              <a:rPr lang="en-US" sz="2400" b="1" dirty="0" smtClean="0">
                <a:solidFill>
                  <a:srgbClr val="E1051A"/>
                </a:solidFill>
              </a:rPr>
            </a:br>
            <a:endParaRPr lang="en-US" sz="2400" dirty="0" smtClean="0"/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084168" cy="3719158"/>
          </a:xfrm>
        </p:spPr>
      </p:pic>
      <p:pic>
        <p:nvPicPr>
          <p:cNvPr id="5" name="Picture 2" descr="C:\Users\Metropolitan\Desktop\МС 6- 28.03.16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221089"/>
            <a:ext cx="4182147" cy="2636910"/>
          </a:xfrm>
          <a:prstGeom prst="rect">
            <a:avLst/>
          </a:prstGeom>
          <a:noFill/>
        </p:spPr>
      </p:pic>
      <p:pic>
        <p:nvPicPr>
          <p:cNvPr id="6" name="Picture 2" descr="E:\snimki 05.2016\MS 6\20160504_164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205241"/>
            <a:ext cx="4716015" cy="265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9144000" cy="83661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bg-BG" altLang="bg-BG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Разполагане на МС ”Орлов мост” в градската планировка /връзка с Линия 1/</a:t>
            </a:r>
            <a:r>
              <a:rPr lang="bg-BG" sz="1800" b="1" dirty="0" smtClean="0">
                <a:solidFill>
                  <a:srgbClr val="0033CC"/>
                </a:solidFill>
              </a:rPr>
              <a:t> Начало на строителството 0</a:t>
            </a:r>
            <a:r>
              <a:rPr lang="en-US" sz="1800" b="1" dirty="0" smtClean="0">
                <a:solidFill>
                  <a:srgbClr val="0033CC"/>
                </a:solidFill>
              </a:rPr>
              <a:t>5</a:t>
            </a:r>
            <a:r>
              <a:rPr lang="bg-BG" sz="1800" b="1" dirty="0" smtClean="0">
                <a:solidFill>
                  <a:srgbClr val="0033CC"/>
                </a:solidFill>
              </a:rPr>
              <a:t>.0</a:t>
            </a:r>
            <a:r>
              <a:rPr lang="en-US" sz="1800" b="1" dirty="0" smtClean="0">
                <a:solidFill>
                  <a:srgbClr val="0033CC"/>
                </a:solidFill>
              </a:rPr>
              <a:t>1</a:t>
            </a:r>
            <a:r>
              <a:rPr lang="bg-BG" sz="1800" b="1" dirty="0" smtClean="0">
                <a:solidFill>
                  <a:srgbClr val="0033CC"/>
                </a:solidFill>
              </a:rPr>
              <a:t>.2016г.</a:t>
            </a:r>
            <a:endParaRPr lang="bg-BG" altLang="bg-BG" sz="1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Line 5"/>
          <p:cNvSpPr>
            <a:spLocks noChangeShapeType="1"/>
          </p:cNvSpPr>
          <p:nvPr/>
        </p:nvSpPr>
        <p:spPr bwMode="auto">
          <a:xfrm>
            <a:off x="3924300" y="1628775"/>
            <a:ext cx="1368425" cy="12239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6" name="Line 6"/>
          <p:cNvSpPr>
            <a:spLocks noChangeShapeType="1"/>
          </p:cNvSpPr>
          <p:nvPr/>
        </p:nvSpPr>
        <p:spPr bwMode="auto">
          <a:xfrm>
            <a:off x="3995738" y="1484313"/>
            <a:ext cx="1439862" cy="12969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9157" name="Picture 6" descr="C:\Users\Metropolitan\Desktop\Метрото в София и развитието му до 2019г-Прага\Фиг. 9 Разполагане на МС 8 в градската планиро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H="1" flipV="1">
            <a:off x="3419872" y="1556792"/>
            <a:ext cx="2016224" cy="244827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75856" y="1556792"/>
            <a:ext cx="2160240" cy="259228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67944" y="5013176"/>
            <a:ext cx="3456384" cy="18448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23928" y="5085184"/>
            <a:ext cx="3384376" cy="1772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236296" y="6741368"/>
            <a:ext cx="72008" cy="11663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80312" y="6858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308304" y="6858000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164288" y="6669360"/>
            <a:ext cx="144016" cy="1886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E:\snimki 05.2016\MS 8\20160504_124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4470" y="4980106"/>
            <a:ext cx="3339530" cy="187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" descr="C:\Users\Metropolitan\Desktop\МС 8-28.03.2016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6666" y="1556792"/>
            <a:ext cx="3217334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Content Placeholder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28800"/>
            <a:ext cx="91440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250825" y="981075"/>
            <a:ext cx="8832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2400" b="1">
                <a:solidFill>
                  <a:srgbClr val="E1051A"/>
                </a:solidFill>
              </a:rPr>
              <a:t>Разполагане на МС „Патриарх Евтимий“ в градската планировка</a:t>
            </a:r>
          </a:p>
        </p:txBody>
      </p:sp>
      <p:pic>
        <p:nvPicPr>
          <p:cNvPr id="4" name="Picture 2" descr="E:\snimki 05.2016\MS 9\IMG_1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552" y="4500443"/>
            <a:ext cx="4032448" cy="235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6" descr="C:\Users\Metropolitan\Desktop\Метрото в София и развитието му до 2019г-Прага\Фиг. 8-2 Разполагане на МС 10 в градската планиро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538"/>
            <a:ext cx="9144000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1116013" y="3213100"/>
            <a:ext cx="6329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b="1">
                <a:solidFill>
                  <a:srgbClr val="E1051A"/>
                </a:solidFill>
              </a:rPr>
              <a:t>План и профил на МС „НДК 2“ от Линия 3</a:t>
            </a:r>
            <a:r>
              <a:rPr lang="en-US" altLang="bg-BG" b="1">
                <a:solidFill>
                  <a:srgbClr val="E1051A"/>
                </a:solidFill>
              </a:rPr>
              <a:t> </a:t>
            </a:r>
            <a:r>
              <a:rPr lang="en-US" altLang="bg-BG" b="1">
                <a:solidFill>
                  <a:srgbClr val="FF0000"/>
                </a:solidFill>
              </a:rPr>
              <a:t>(</a:t>
            </a:r>
            <a:r>
              <a:rPr lang="bg-BG" altLang="bg-BG" b="1">
                <a:solidFill>
                  <a:srgbClr val="FF0000"/>
                </a:solidFill>
              </a:rPr>
              <a:t>Връзка с Линия 2</a:t>
            </a:r>
            <a:r>
              <a:rPr lang="en-US" altLang="bg-BG" b="1">
                <a:solidFill>
                  <a:srgbClr val="FF0000"/>
                </a:solidFill>
              </a:rPr>
              <a:t>)</a:t>
            </a:r>
            <a:r>
              <a:rPr lang="bg-BG" altLang="bg-BG" b="1">
                <a:solidFill>
                  <a:srgbClr val="FF0000"/>
                </a:solidFill>
              </a:rPr>
              <a:t> </a:t>
            </a:r>
            <a:endParaRPr lang="en-US"/>
          </a:p>
        </p:txBody>
      </p:sp>
      <p:pic>
        <p:nvPicPr>
          <p:cNvPr id="7" name="Picture 4" descr="E:\snimki 05.2016\MS 10\DSCN1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941168"/>
            <a:ext cx="363589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E:\snimki 05.2016\MS 10\DSCN1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941168"/>
            <a:ext cx="388843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3514725"/>
          <a:ext cx="9144000" cy="3343275"/>
        </p:xfrm>
        <a:graphic>
          <a:graphicData uri="http://schemas.openxmlformats.org/presentationml/2006/ole">
            <p:oleObj spid="_x0000_s2050" name="Document" r:id="rId3" imgW="6642298" imgH="3815235" progId="Word.Document.12">
              <p:embed/>
            </p:oleObj>
          </a:graphicData>
        </a:graphic>
      </p:graphicFrame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1476375" y="0"/>
            <a:ext cx="53990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g-BG" sz="2400" b="1">
                <a:solidFill>
                  <a:srgbClr val="E1051A"/>
                </a:solidFill>
              </a:rPr>
              <a:t>     МС „Медицинска академия“</a:t>
            </a:r>
          </a:p>
          <a:p>
            <a:r>
              <a:rPr lang="bg-BG" sz="2000" b="1">
                <a:solidFill>
                  <a:srgbClr val="0033CC"/>
                </a:solidFill>
              </a:rPr>
              <a:t>Начало ВОД 1: 25.01.2016г. - край 25.04.2016г.</a:t>
            </a:r>
          </a:p>
          <a:p>
            <a:endParaRPr lang="bg-BG" sz="2400" b="1">
              <a:solidFill>
                <a:srgbClr val="E1051A"/>
              </a:solidFill>
            </a:endParaRPr>
          </a:p>
        </p:txBody>
      </p:sp>
      <p:pic>
        <p:nvPicPr>
          <p:cNvPr id="3076" name="Content Placeholder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150"/>
            <a:ext cx="91440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snimki 05.2016\MS 11\WP_20160505_09_09_41_Ri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15525"/>
            <a:ext cx="3311352" cy="194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eaLnBrk="1" hangingPunct="1"/>
            <a:r>
              <a:rPr lang="bg-BG" sz="2400" b="1" dirty="0" smtClean="0">
                <a:solidFill>
                  <a:srgbClr val="FF0000"/>
                </a:solidFill>
              </a:rPr>
              <a:t>Разполагане на метростанцията на кръстовището на </a:t>
            </a:r>
            <a:br>
              <a:rPr lang="bg-BG" sz="2400" b="1" dirty="0" smtClean="0">
                <a:solidFill>
                  <a:srgbClr val="FF0000"/>
                </a:solidFill>
              </a:rPr>
            </a:br>
            <a:r>
              <a:rPr lang="bg-BG" sz="2400" b="1" dirty="0" smtClean="0">
                <a:solidFill>
                  <a:srgbClr val="FF0000"/>
                </a:solidFill>
              </a:rPr>
              <a:t>бул. България и бул. Гешов в градската планировка</a:t>
            </a:r>
          </a:p>
        </p:txBody>
      </p:sp>
      <p:graphicFrame>
        <p:nvGraphicFramePr>
          <p:cNvPr id="4098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5148064" y="1772816"/>
          <a:ext cx="4752528" cy="2951163"/>
        </p:xfrm>
        <a:graphic>
          <a:graphicData uri="http://schemas.openxmlformats.org/presentationml/2006/ole">
            <p:oleObj spid="_x0000_s3074" name="Acrobat Document" r:id="rId3" imgW="37845000" imgH="11509560" progId="AcroExch.Document.7">
              <p:embed/>
            </p:oleObj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51520" y="1052736"/>
            <a:ext cx="8728075" cy="6413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dirty="0">
                <a:solidFill>
                  <a:schemeClr val="accent2"/>
                </a:solidFill>
              </a:rPr>
              <a:t>Разполагане в план                                              Надлъжен разрез с връзка 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dirty="0">
                <a:solidFill>
                  <a:schemeClr val="accent2"/>
                </a:solidFill>
              </a:rPr>
              <a:t>                                                                                  подлеза под кръстовището</a:t>
            </a:r>
          </a:p>
        </p:txBody>
      </p:sp>
      <p:pic>
        <p:nvPicPr>
          <p:cNvPr id="4101" name="Picture 4" descr="Проект за разполагане на метростанцията на крастовището на бу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4"/>
            <a:ext cx="52197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251520" y="1196752"/>
            <a:ext cx="4244975" cy="647700"/>
          </a:xfrm>
        </p:spPr>
        <p:txBody>
          <a:bodyPr/>
          <a:lstStyle/>
          <a:p>
            <a:pPr eaLnBrk="1" hangingPunct="1"/>
            <a:endParaRPr lang="bg-BG" sz="2600" dirty="0" smtClean="0"/>
          </a:p>
        </p:txBody>
      </p:sp>
      <p:pic>
        <p:nvPicPr>
          <p:cNvPr id="7" name="Picture 2" descr="E:\snimki 05.2016\MS 12\WP_20160505_08_45_28_Ri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691574"/>
            <a:ext cx="3851920" cy="216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bg-BG" altLang="bg-BG" sz="1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Разполагане на МС ”Красно село” под кръстовището на </a:t>
            </a:r>
            <a:r>
              <a:rPr lang="en-US" altLang="bg-BG" sz="1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/>
            </a:r>
            <a:br>
              <a:rPr lang="en-US" altLang="bg-BG" sz="1800" b="1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bg-BG" altLang="bg-BG" sz="1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бул. Цар Борис </a:t>
            </a:r>
            <a:r>
              <a:rPr lang="en-US" altLang="bg-BG" sz="1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III</a:t>
            </a:r>
            <a:r>
              <a:rPr lang="bg-BG" altLang="bg-BG" sz="1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 и ул. Житница</a:t>
            </a:r>
          </a:p>
        </p:txBody>
      </p:sp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2205038"/>
          <a:ext cx="6443663" cy="4652962"/>
        </p:xfrm>
        <a:graphic>
          <a:graphicData uri="http://schemas.openxmlformats.org/presentationml/2006/ole">
            <p:oleObj spid="_x0000_s4098" name="Acrobat Document" r:id="rId3" imgW="15140520" imgH="10684800" progId="AcroExch.Document.7">
              <p:embed/>
            </p:oleObj>
          </a:graphicData>
        </a:graphic>
      </p:graphicFrame>
      <p:graphicFrame>
        <p:nvGraphicFramePr>
          <p:cNvPr id="5123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211638" y="2276475"/>
          <a:ext cx="5976937" cy="2520950"/>
        </p:xfrm>
        <a:graphic>
          <a:graphicData uri="http://schemas.openxmlformats.org/presentationml/2006/ole">
            <p:oleObj spid="_x0000_s4099" name="Acrobat Document" r:id="rId4" imgW="45408960" imgH="10684800" progId="AcroExch.Document.7">
              <p:embed/>
            </p:oleObj>
          </a:graphicData>
        </a:graphic>
      </p:graphicFrame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39750" y="765175"/>
            <a:ext cx="5316538" cy="1190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altLang="bg-BG" b="1" dirty="0">
                <a:solidFill>
                  <a:srgbClr val="FF0000"/>
                </a:solidFill>
              </a:rPr>
              <a:t>Разполагане на МС</a:t>
            </a:r>
            <a:r>
              <a:rPr lang="en-US" altLang="bg-BG" b="1" dirty="0">
                <a:solidFill>
                  <a:srgbClr val="FF0000"/>
                </a:solidFill>
              </a:rPr>
              <a:t> </a:t>
            </a:r>
            <a:r>
              <a:rPr lang="bg-BG" altLang="bg-BG" b="1" dirty="0">
                <a:solidFill>
                  <a:srgbClr val="FF0000"/>
                </a:solidFill>
              </a:rPr>
              <a:t>”Красно село”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altLang="bg-BG" b="1" dirty="0">
                <a:solidFill>
                  <a:srgbClr val="FF0000"/>
                </a:solidFill>
              </a:rPr>
              <a:t>под кръстовището с подземно автомобилно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altLang="bg-BG" b="1" dirty="0">
                <a:solidFill>
                  <a:srgbClr val="FF0000"/>
                </a:solidFill>
              </a:rPr>
              <a:t> пресичане на ул. Житница над станцията</a:t>
            </a:r>
            <a:r>
              <a:rPr lang="bg-BG" altLang="bg-BG" dirty="0">
                <a:solidFill>
                  <a:srgbClr val="FF0000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 altLang="bg-BG" dirty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227763" y="981075"/>
            <a:ext cx="2533650" cy="915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altLang="bg-BG" b="1" dirty="0">
                <a:solidFill>
                  <a:srgbClr val="FF0000"/>
                </a:solidFill>
              </a:rPr>
              <a:t>Надлъжен разрез 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altLang="bg-BG" b="1" dirty="0">
                <a:solidFill>
                  <a:srgbClr val="FF0000"/>
                </a:solidFill>
              </a:rPr>
              <a:t>станцията и улицата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altLang="bg-BG" b="1" dirty="0">
                <a:solidFill>
                  <a:srgbClr val="FF0000"/>
                </a:solidFill>
              </a:rPr>
              <a:t>над нея</a:t>
            </a:r>
            <a:r>
              <a:rPr lang="bg-BG" altLang="bg-BG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Picture 2" descr="E:\snimki 05.2016\MS 14\WP_20160505_08_23_23_Ri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7" y="4293097"/>
            <a:ext cx="4788024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C:\Users\stoian\Pictures\M2-5-Centrum-Nauki-Kop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49275"/>
            <a:ext cx="4356100" cy="13239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bg-BG" sz="2000" b="1" dirty="0">
                <a:solidFill>
                  <a:srgbClr val="FF0000"/>
                </a:solidFill>
              </a:rPr>
              <a:t>Подвижен състав за Линия 3 - модел Инспиро с алуминиево купе и опция за автоматично  движение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r>
              <a:rPr lang="bg-BG" sz="2000" b="1" dirty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bg-BG" sz="2000" b="1" dirty="0">
                <a:solidFill>
                  <a:srgbClr val="FF0000"/>
                </a:solidFill>
              </a:rPr>
              <a:t> Производство на фирма Сименс.</a:t>
            </a:r>
          </a:p>
        </p:txBody>
      </p:sp>
      <p:pic>
        <p:nvPicPr>
          <p:cNvPr id="54276" name="Picture 2" descr="Warsaw M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3933825"/>
            <a:ext cx="43878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 descr="Warsaw 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8738"/>
            <a:ext cx="4643438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urbanrail.net/eu/fr/paris/fotos/ligne13/L13-14-Invalides-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89250"/>
            <a:ext cx="529272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" descr="C:\Users\stoian\Desktop\fangshan-line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7763" y="0"/>
            <a:ext cx="5456237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3" descr="C:\Users\stoian\Desktop\guangzhougates3large_zoom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8138" y="3860800"/>
            <a:ext cx="37258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0" y="620713"/>
            <a:ext cx="3779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g-BG" b="1">
                <a:solidFill>
                  <a:srgbClr val="FF0000"/>
                </a:solidFill>
              </a:rPr>
              <a:t>Прозрачни предпазни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bg-BG" b="1">
                <a:solidFill>
                  <a:srgbClr val="FF0000"/>
                </a:solidFill>
              </a:rPr>
              <a:t>автоматично  отваряеми врати по пероните на</a:t>
            </a:r>
          </a:p>
          <a:p>
            <a:r>
              <a:rPr lang="bg-BG" b="1">
                <a:solidFill>
                  <a:srgbClr val="FF0000"/>
                </a:solidFill>
              </a:rPr>
              <a:t>метростанциите от Линия 3 с</a:t>
            </a:r>
            <a:endParaRPr lang="en-US" b="1">
              <a:solidFill>
                <a:srgbClr val="FF0000"/>
              </a:solidFill>
            </a:endParaRPr>
          </a:p>
          <a:p>
            <a:r>
              <a:rPr lang="bg-BG" b="1">
                <a:solidFill>
                  <a:srgbClr val="FF0000"/>
                </a:solidFill>
              </a:rPr>
              <a:t>височина 1,5м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50825" y="0"/>
            <a:ext cx="8534400" cy="3671888"/>
            <a:chOff x="1312551" y="1600200"/>
            <a:chExt cx="6518898" cy="452596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2559685" y="2033588"/>
              <a:ext cx="4024630" cy="2790825"/>
              <a:chOff x="2685" y="9105"/>
              <a:chExt cx="6338" cy="4395"/>
            </a:xfrm>
          </p:grpSpPr>
          <p:sp>
            <p:nvSpPr>
              <p:cNvPr id="6154" name="Freeform 4"/>
              <p:cNvSpPr>
                <a:spLocks/>
              </p:cNvSpPr>
              <p:nvPr/>
            </p:nvSpPr>
            <p:spPr bwMode="auto">
              <a:xfrm>
                <a:off x="2685" y="9105"/>
                <a:ext cx="6338" cy="4395"/>
              </a:xfrm>
              <a:custGeom>
                <a:avLst/>
                <a:gdLst>
                  <a:gd name="T0" fmla="*/ 340 w 6338"/>
                  <a:gd name="T1" fmla="*/ 9105 h 4395"/>
                  <a:gd name="T2" fmla="*/ 248 w 6338"/>
                  <a:gd name="T3" fmla="*/ 9105 h 4395"/>
                  <a:gd name="T4" fmla="*/ 174 w 6338"/>
                  <a:gd name="T5" fmla="*/ 9108 h 4395"/>
                  <a:gd name="T6" fmla="*/ 93 w 6338"/>
                  <a:gd name="T7" fmla="*/ 9120 h 4395"/>
                  <a:gd name="T8" fmla="*/ 31 w 6338"/>
                  <a:gd name="T9" fmla="*/ 9162 h 4395"/>
                  <a:gd name="T10" fmla="*/ 9 w 6338"/>
                  <a:gd name="T11" fmla="*/ 9222 h 4395"/>
                  <a:gd name="T12" fmla="*/ 1 w 6338"/>
                  <a:gd name="T13" fmla="*/ 9314 h 4395"/>
                  <a:gd name="T14" fmla="*/ 0 w 6338"/>
                  <a:gd name="T15" fmla="*/ 9397 h 4395"/>
                  <a:gd name="T16" fmla="*/ 0 w 6338"/>
                  <a:gd name="T17" fmla="*/ 9445 h 4395"/>
                  <a:gd name="T18" fmla="*/ 0 w 6338"/>
                  <a:gd name="T19" fmla="*/ 13160 h 4395"/>
                  <a:gd name="T20" fmla="*/ 0 w 6338"/>
                  <a:gd name="T21" fmla="*/ 13252 h 4395"/>
                  <a:gd name="T22" fmla="*/ 2 w 6338"/>
                  <a:gd name="T23" fmla="*/ 13326 h 4395"/>
                  <a:gd name="T24" fmla="*/ 14 w 6338"/>
                  <a:gd name="T25" fmla="*/ 13407 h 4395"/>
                  <a:gd name="T26" fmla="*/ 56 w 6338"/>
                  <a:gd name="T27" fmla="*/ 13469 h 4395"/>
                  <a:gd name="T28" fmla="*/ 116 w 6338"/>
                  <a:gd name="T29" fmla="*/ 13491 h 4395"/>
                  <a:gd name="T30" fmla="*/ 208 w 6338"/>
                  <a:gd name="T31" fmla="*/ 13499 h 4395"/>
                  <a:gd name="T32" fmla="*/ 291 w 6338"/>
                  <a:gd name="T33" fmla="*/ 13500 h 4395"/>
                  <a:gd name="T34" fmla="*/ 340 w 6338"/>
                  <a:gd name="T35" fmla="*/ 13500 h 4395"/>
                  <a:gd name="T36" fmla="*/ 5997 w 6338"/>
                  <a:gd name="T37" fmla="*/ 13500 h 4395"/>
                  <a:gd name="T38" fmla="*/ 6090 w 6338"/>
                  <a:gd name="T39" fmla="*/ 13500 h 4395"/>
                  <a:gd name="T40" fmla="*/ 6163 w 6338"/>
                  <a:gd name="T41" fmla="*/ 13497 h 4395"/>
                  <a:gd name="T42" fmla="*/ 6244 w 6338"/>
                  <a:gd name="T43" fmla="*/ 13485 h 4395"/>
                  <a:gd name="T44" fmla="*/ 6307 w 6338"/>
                  <a:gd name="T45" fmla="*/ 13443 h 4395"/>
                  <a:gd name="T46" fmla="*/ 6328 w 6338"/>
                  <a:gd name="T47" fmla="*/ 13383 h 4395"/>
                  <a:gd name="T48" fmla="*/ 6336 w 6338"/>
                  <a:gd name="T49" fmla="*/ 13291 h 4395"/>
                  <a:gd name="T50" fmla="*/ 6337 w 6338"/>
                  <a:gd name="T51" fmla="*/ 13208 h 4395"/>
                  <a:gd name="T52" fmla="*/ 6338 w 6338"/>
                  <a:gd name="T53" fmla="*/ 13160 h 4395"/>
                  <a:gd name="T54" fmla="*/ 6338 w 6338"/>
                  <a:gd name="T55" fmla="*/ 9445 h 4395"/>
                  <a:gd name="T56" fmla="*/ 6337 w 6338"/>
                  <a:gd name="T57" fmla="*/ 9353 h 4395"/>
                  <a:gd name="T58" fmla="*/ 6335 w 6338"/>
                  <a:gd name="T59" fmla="*/ 9279 h 4395"/>
                  <a:gd name="T60" fmla="*/ 6323 w 6338"/>
                  <a:gd name="T61" fmla="*/ 9198 h 4395"/>
                  <a:gd name="T62" fmla="*/ 6281 w 6338"/>
                  <a:gd name="T63" fmla="*/ 9136 h 4395"/>
                  <a:gd name="T64" fmla="*/ 6221 w 6338"/>
                  <a:gd name="T65" fmla="*/ 9114 h 4395"/>
                  <a:gd name="T66" fmla="*/ 6129 w 6338"/>
                  <a:gd name="T67" fmla="*/ 9106 h 4395"/>
                  <a:gd name="T68" fmla="*/ 6046 w 6338"/>
                  <a:gd name="T69" fmla="*/ 9105 h 4395"/>
                  <a:gd name="T70" fmla="*/ 5997 w 6338"/>
                  <a:gd name="T71" fmla="*/ 9105 h 4395"/>
                  <a:gd name="T72" fmla="*/ 340 w 6338"/>
                  <a:gd name="T73" fmla="*/ 9105 h 439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338"/>
                  <a:gd name="T112" fmla="*/ 0 h 4395"/>
                  <a:gd name="T113" fmla="*/ 6338 w 6338"/>
                  <a:gd name="T114" fmla="*/ 4395 h 439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338" h="4395">
                    <a:moveTo>
                      <a:pt x="340" y="0"/>
                    </a:moveTo>
                    <a:lnTo>
                      <a:pt x="248" y="0"/>
                    </a:lnTo>
                    <a:lnTo>
                      <a:pt x="174" y="3"/>
                    </a:lnTo>
                    <a:lnTo>
                      <a:pt x="93" y="15"/>
                    </a:lnTo>
                    <a:lnTo>
                      <a:pt x="31" y="57"/>
                    </a:lnTo>
                    <a:lnTo>
                      <a:pt x="9" y="117"/>
                    </a:lnTo>
                    <a:lnTo>
                      <a:pt x="1" y="209"/>
                    </a:lnTo>
                    <a:lnTo>
                      <a:pt x="0" y="292"/>
                    </a:lnTo>
                    <a:lnTo>
                      <a:pt x="0" y="340"/>
                    </a:lnTo>
                    <a:lnTo>
                      <a:pt x="0" y="4055"/>
                    </a:lnTo>
                    <a:lnTo>
                      <a:pt x="0" y="4147"/>
                    </a:lnTo>
                    <a:lnTo>
                      <a:pt x="2" y="4221"/>
                    </a:lnTo>
                    <a:lnTo>
                      <a:pt x="14" y="4302"/>
                    </a:lnTo>
                    <a:lnTo>
                      <a:pt x="56" y="4364"/>
                    </a:lnTo>
                    <a:lnTo>
                      <a:pt x="116" y="4386"/>
                    </a:lnTo>
                    <a:lnTo>
                      <a:pt x="208" y="4394"/>
                    </a:lnTo>
                    <a:lnTo>
                      <a:pt x="291" y="4395"/>
                    </a:lnTo>
                    <a:lnTo>
                      <a:pt x="340" y="4395"/>
                    </a:lnTo>
                    <a:lnTo>
                      <a:pt x="5997" y="4395"/>
                    </a:lnTo>
                    <a:lnTo>
                      <a:pt x="6090" y="4395"/>
                    </a:lnTo>
                    <a:lnTo>
                      <a:pt x="6163" y="4392"/>
                    </a:lnTo>
                    <a:lnTo>
                      <a:pt x="6244" y="4380"/>
                    </a:lnTo>
                    <a:lnTo>
                      <a:pt x="6307" y="4338"/>
                    </a:lnTo>
                    <a:lnTo>
                      <a:pt x="6328" y="4278"/>
                    </a:lnTo>
                    <a:lnTo>
                      <a:pt x="6336" y="4186"/>
                    </a:lnTo>
                    <a:lnTo>
                      <a:pt x="6337" y="4103"/>
                    </a:lnTo>
                    <a:lnTo>
                      <a:pt x="6338" y="4055"/>
                    </a:lnTo>
                    <a:lnTo>
                      <a:pt x="6338" y="340"/>
                    </a:lnTo>
                    <a:lnTo>
                      <a:pt x="6337" y="248"/>
                    </a:lnTo>
                    <a:lnTo>
                      <a:pt x="6335" y="174"/>
                    </a:lnTo>
                    <a:lnTo>
                      <a:pt x="6323" y="93"/>
                    </a:lnTo>
                    <a:lnTo>
                      <a:pt x="6281" y="31"/>
                    </a:lnTo>
                    <a:lnTo>
                      <a:pt x="6221" y="9"/>
                    </a:lnTo>
                    <a:lnTo>
                      <a:pt x="6129" y="1"/>
                    </a:lnTo>
                    <a:lnTo>
                      <a:pt x="6046" y="0"/>
                    </a:lnTo>
                    <a:lnTo>
                      <a:pt x="5997" y="0"/>
                    </a:lnTo>
                    <a:lnTo>
                      <a:pt x="340" y="0"/>
                    </a:lnTo>
                    <a:close/>
                  </a:path>
                </a:pathLst>
              </a:custGeom>
              <a:noFill/>
              <a:ln w="6350">
                <a:solidFill>
                  <a:srgbClr val="A7A9A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149" name="Content Placeholder 15"/>
            <p:cNvPicPr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12551" y="1600200"/>
              <a:ext cx="6518898" cy="452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1829115" y="1752826"/>
              <a:ext cx="914295" cy="15262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1000" dirty="0">
                  <a:latin typeface="Arial" panose="020B0604020202020204" pitchFamily="34" charset="0"/>
                  <a:cs typeface="Arial" panose="020B0604020202020204" pitchFamily="34" charset="0"/>
                </a:rPr>
                <a:t>Станция 1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76983" y="1752826"/>
              <a:ext cx="914295" cy="15262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1000" dirty="0">
                  <a:latin typeface="Arial" panose="020B0604020202020204" pitchFamily="34" charset="0"/>
                  <a:cs typeface="Arial" panose="020B0604020202020204" pitchFamily="34" charset="0"/>
                </a:rPr>
                <a:t>Станция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09847" y="1744999"/>
              <a:ext cx="1904983" cy="15262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1000" dirty="0">
                  <a:latin typeface="Arial" panose="020B0604020202020204" pitchFamily="34" charset="0"/>
                  <a:cs typeface="Arial" panose="020B0604020202020204" pitchFamily="34" charset="0"/>
                </a:rPr>
                <a:t>Контролен център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 rot="227034">
              <a:off x="2043745" y="5049951"/>
              <a:ext cx="1864967" cy="27590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900" dirty="0">
                  <a:solidFill>
                    <a:schemeClr val="tx1"/>
                  </a:solidFill>
                </a:rPr>
                <a:t>Двоен</a:t>
              </a:r>
              <a:r>
                <a:rPr lang="bg-BG" sz="900" dirty="0"/>
                <a:t> </a:t>
              </a:r>
              <a:r>
                <a:rPr lang="bg-BG" sz="900" dirty="0">
                  <a:solidFill>
                    <a:schemeClr val="tx1"/>
                  </a:solidFill>
                </a:rPr>
                <a:t>оптичен</a:t>
              </a:r>
              <a:r>
                <a:rPr lang="bg-BG" sz="900" dirty="0"/>
                <a:t> </a:t>
              </a:r>
              <a:r>
                <a:rPr lang="bg-BG" sz="900" dirty="0">
                  <a:solidFill>
                    <a:schemeClr val="tx1"/>
                  </a:solidFill>
                </a:rPr>
                <a:t>ринг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3716338"/>
          <a:ext cx="9144000" cy="4365625"/>
        </p:xfrm>
        <a:graphic>
          <a:graphicData uri="http://schemas.openxmlformats.org/presentationml/2006/ole">
            <p:oleObj spid="_x0000_s5122" name="Document" r:id="rId4" imgW="6722417" imgH="5818688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3" name="Picture 1" descr="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smtClean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6" name="Document" r:id="rId3" imgW="6722417" imgH="5495488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2. Разширение на Линия 2: Участък “МС Джеймс Баучер</a:t>
            </a:r>
            <a:r>
              <a:rPr lang="en-US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(МС ІІ-11)</a:t>
            </a:r>
            <a:r>
              <a:rPr lang="en-US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-</a:t>
            </a:r>
            <a:r>
              <a:rPr lang="en-US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МС Витоша</a:t>
            </a:r>
            <a:r>
              <a:rPr lang="en-US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(МС ІІ-12) ” и съоръжения за смяна на посоката на движение след МС “Витоша”</a:t>
            </a:r>
            <a:r>
              <a:rPr lang="en-US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/</a:t>
            </a:r>
            <a:r>
              <a:rPr lang="en-US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2014-2016</a:t>
            </a:r>
            <a:r>
              <a:rPr lang="bg-BG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г/</a:t>
            </a:r>
            <a:br>
              <a:rPr lang="bg-BG" altLang="bg-BG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endParaRPr lang="bg-BG" altLang="bg-BG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2133600"/>
            <a:ext cx="9144000" cy="4724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dirty="0" smtClean="0"/>
              <a:t> </a:t>
            </a: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-</a:t>
            </a:r>
            <a:r>
              <a:rPr lang="bg-BG" altLang="bg-BG" dirty="0" smtClean="0">
                <a:latin typeface="Arial" charset="0"/>
                <a:cs typeface="Arial" charset="0"/>
              </a:rPr>
              <a:t> </a:t>
            </a: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Дължина – 1,3</a:t>
            </a:r>
            <a:r>
              <a:rPr lang="en-US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км подземни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-  Брой станции - 1 подземна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- Обхват на строителство - 950</a:t>
            </a:r>
            <a:r>
              <a:rPr lang="en-US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м подземно по НАТМ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   метростанция и подлезни части - открит способ в укрепен изкоп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   и прилежаща инженерна инфраструктура.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-  Постигната тръжна цена - </a:t>
            </a: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22 </a:t>
            </a: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млн. евро /17 млн. евро/км/: Фаза </a:t>
            </a: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2-11млн.евро</a:t>
            </a: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-  Срок на строителството - 22</a:t>
            </a:r>
            <a:r>
              <a:rPr lang="en-US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месеца с начало - август 2014.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   Край – 06-7.2016 г.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-   Статус – Завършено основно строителство. Извършват се единични изпитания на съоръженията. Предстои започване на комплексни пускови изпитания.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 smtClean="0">
                <a:solidFill>
                  <a:srgbClr val="0033CC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 smtClean="0">
                <a:solidFill>
                  <a:srgbClr val="0033CC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-103188"/>
          <a:ext cx="8748713" cy="3426063"/>
        </p:xfrm>
        <a:graphic>
          <a:graphicData uri="http://schemas.openxmlformats.org/drawingml/2006/table">
            <a:tbl>
              <a:tblPr/>
              <a:tblGrid>
                <a:gridCol w="3208338"/>
                <a:gridCol w="5540375"/>
              </a:tblGrid>
              <a:tr h="14631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 на проекта</a:t>
                      </a:r>
                    </a:p>
                  </a:txBody>
                  <a:tcPr marL="43300" marR="433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за разширение на метрото в София, втора метролиния: Участък от МС „Джеймс Баучер” /МС ІІ-11, км 10+452/ до МС ІІ-12 с линеен пункт след нея /км 11+752/-Фаза 2</a:t>
                      </a:r>
                    </a:p>
                  </a:txBody>
                  <a:tcPr marL="43300" marR="433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Регистрационен номер на проекта</a:t>
                      </a:r>
                    </a:p>
                  </a:txBody>
                  <a:tcPr marL="43300" marR="433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Номер по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 </a:t>
                      </a:r>
                      <a:r>
                        <a:rPr kumimoji="0" lang="bg-BG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ПРЕСТОЯЩА РЕГИСТРАЦИЯ</a:t>
                      </a:r>
                      <a:endParaRPr kumimoji="0" lang="bg-BG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00" marR="433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Приоритетна ос – номер и име</a:t>
                      </a:r>
                    </a:p>
                  </a:txBody>
                  <a:tcPr marL="43300" marR="433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Приоритетна ос 3 „Подобряване на интермодалността при превоза на пътници и товари и развитие на устойчив градски транспорт”.</a:t>
                      </a:r>
                    </a:p>
                  </a:txBody>
                  <a:tcPr marL="43300" marR="433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на сключване на договора  за безвъзмездна помощ</a:t>
                      </a:r>
                    </a:p>
                  </a:txBody>
                  <a:tcPr marL="43300" marR="433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ПРЕСТОЯЩО СКЛЮЧВАНЕ НА ДОГОВОР</a:t>
                      </a:r>
                      <a:endParaRPr kumimoji="0" lang="bg-BG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00" marR="433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39" name="Rectangle 1"/>
          <p:cNvSpPr>
            <a:spLocks noChangeArrowheads="1"/>
          </p:cNvSpPr>
          <p:nvPr/>
        </p:nvSpPr>
        <p:spPr bwMode="auto">
          <a:xfrm>
            <a:off x="900113" y="207963"/>
            <a:ext cx="69691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eaLnBrk="0" hangingPunct="0">
              <a:buFontTx/>
              <a:buChar char="•"/>
            </a:pPr>
            <a:r>
              <a:rPr lang="bg-BG" sz="1600" b="1" u="sng">
                <a:solidFill>
                  <a:srgbClr val="D3231F"/>
                </a:solidFill>
                <a:cs typeface="Times New Roman" pitchFamily="18" charset="0"/>
              </a:rPr>
              <a:t>.</a:t>
            </a:r>
            <a:endParaRPr lang="bg-BG" sz="1600">
              <a:solidFill>
                <a:srgbClr val="D3231F"/>
              </a:solidFill>
            </a:endParaRPr>
          </a:p>
          <a:p>
            <a:pPr indent="450850" eaLnBrk="0" hangingPunct="0"/>
            <a:endParaRPr lang="bg-BG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3703320"/>
          <a:ext cx="8748713" cy="3154680"/>
        </p:xfrm>
        <a:graphic>
          <a:graphicData uri="http://schemas.openxmlformats.org/drawingml/2006/table">
            <a:tbl>
              <a:tblPr/>
              <a:tblGrid>
                <a:gridCol w="4122738"/>
                <a:gridCol w="2054225"/>
                <a:gridCol w="2571750"/>
              </a:tblGrid>
              <a:tr h="8632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Източници на финансиране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Стойност </a:t>
                      </a:r>
                      <a:r>
                        <a:rPr kumimoji="0" lang="bg-BG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лв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Дял от общата стойност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%)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96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БФП: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22 061 380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100.00 %</a:t>
                      </a: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567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КФ/ЕФРР</a:t>
                      </a: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18 752 173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85.00%</a:t>
                      </a: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7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Национално съ-финансиране към отпусната безвъзмездна помощ</a:t>
                      </a: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3 309 207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15.00 %</a:t>
                      </a: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96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Съфинасиране СО: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0.00%</a:t>
                      </a: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96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Общо допустими разходи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22 061 380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100.00%</a:t>
                      </a:r>
                    </a:p>
                  </a:txBody>
                  <a:tcPr marL="44224" marR="4422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5170" name="TextBox 8"/>
          <p:cNvSpPr txBox="1">
            <a:spLocks noChangeArrowheads="1"/>
          </p:cNvSpPr>
          <p:nvPr/>
        </p:nvSpPr>
        <p:spPr bwMode="auto">
          <a:xfrm>
            <a:off x="2843808" y="3356992"/>
            <a:ext cx="3400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600" b="1" dirty="0">
                <a:solidFill>
                  <a:srgbClr val="FF0000"/>
                </a:solidFill>
              </a:rPr>
              <a:t>БЮДЖЕТ НА ПРОЕКТА- ФАЗА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3052763"/>
          <a:ext cx="6096000" cy="753618"/>
        </p:xfrm>
        <a:graphic>
          <a:graphicData uri="http://schemas.openxmlformats.org/drawingml/2006/table">
            <a:tbl>
              <a:tblPr/>
              <a:tblGrid>
                <a:gridCol w="3348038"/>
                <a:gridCol w="1392237"/>
                <a:gridCol w="1355725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ПОДОБЕКТ</a:t>
                      </a:r>
                      <a:endParaRPr kumimoji="0" lang="bg-BG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  НА ИЗПЪЛНЕНИЕ ОБЩО ЗА ПРОЕКТА</a:t>
                      </a:r>
                      <a:endParaRPr kumimoji="0" lang="bg-BG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  НА ИЗПЪЛНЕНИЕ за ФАЗА 2</a:t>
                      </a:r>
                      <a:endParaRPr kumimoji="0" lang="bg-BG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„Проект за разширение на метрото в София , втора метролиния, Участък от МС „Джеймс Баучер" /МС ІІ-11, км 10+452/ до МС ІІ-12 с линеен пункт след нея /км 11+752/</a:t>
                      </a:r>
                      <a:endParaRPr kumimoji="0" lang="bg-BG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84,93  %</a:t>
                      </a:r>
                      <a:endParaRPr kumimoji="0" lang="bg-BG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69,36  %</a:t>
                      </a:r>
                      <a:endParaRPr kumimoji="0" lang="bg-BG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388" y="2938463"/>
          <a:ext cx="8964612" cy="3470148"/>
        </p:xfrm>
        <a:graphic>
          <a:graphicData uri="http://schemas.openxmlformats.org/drawingml/2006/table">
            <a:tbl>
              <a:tblPr/>
              <a:tblGrid>
                <a:gridCol w="2146300"/>
                <a:gridCol w="1138237"/>
                <a:gridCol w="1135063"/>
                <a:gridCol w="1136650"/>
                <a:gridCol w="1136650"/>
                <a:gridCol w="882650"/>
                <a:gridCol w="1389062"/>
              </a:tblGrid>
              <a:tr h="2098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Видове разходи</a:t>
                      </a:r>
                      <a:endParaRPr kumimoji="0" lang="bg-BG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 план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Изплатени от Бенефициента средства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Верифицирани от УО разходи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Оставащи за верификация от УО разходи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 на финансово изпълнение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 на финансово изпълнение от предходния отчетен период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(5) = (3)-(4)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(6) = (3)/(2)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Общо: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22 031 380.00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13 728 668.28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13 728 668.28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62.31%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0.00%</a:t>
                      </a:r>
                    </a:p>
                  </a:txBody>
                  <a:tcPr marL="42396" marR="423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6194" name="TextBox 3"/>
          <p:cNvSpPr txBox="1">
            <a:spLocks noChangeArrowheads="1"/>
          </p:cNvSpPr>
          <p:nvPr/>
        </p:nvSpPr>
        <p:spPr bwMode="auto">
          <a:xfrm>
            <a:off x="2268538" y="1628775"/>
            <a:ext cx="5563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b="1" dirty="0">
                <a:solidFill>
                  <a:srgbClr val="FF0000"/>
                </a:solidFill>
              </a:rPr>
              <a:t>ФИНАНСОВО </a:t>
            </a:r>
            <a:r>
              <a:rPr lang="bg-BG" b="1" dirty="0" smtClean="0">
                <a:solidFill>
                  <a:srgbClr val="FF0000"/>
                </a:solidFill>
              </a:rPr>
              <a:t>ИЗПЪЛНЕНИЕ ДО КРАЯ НА М.04.-фаза 2 </a:t>
            </a:r>
            <a:endParaRPr lang="bg-BG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bg-BG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734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313" y="2379663"/>
            <a:ext cx="699135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238" y="0"/>
            <a:ext cx="6869112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1619250" y="115888"/>
            <a:ext cx="51069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2000" b="1">
                <a:solidFill>
                  <a:srgbClr val="C00000"/>
                </a:solidFill>
              </a:rPr>
              <a:t>      МС 12-2 / Витоша/ - пуск 08.2016г</a:t>
            </a:r>
          </a:p>
          <a:p>
            <a:r>
              <a:rPr lang="bg-BG" sz="1600" b="1">
                <a:solidFill>
                  <a:srgbClr val="C00000"/>
                </a:solidFill>
              </a:rPr>
              <a:t>Разполагане на МС </a:t>
            </a:r>
            <a:r>
              <a:rPr lang="en-US" sz="1600" b="1">
                <a:solidFill>
                  <a:srgbClr val="C00000"/>
                </a:solidFill>
              </a:rPr>
              <a:t>12-2</a:t>
            </a:r>
            <a:r>
              <a:rPr lang="bg-BG" sz="1600" b="1">
                <a:solidFill>
                  <a:srgbClr val="C00000"/>
                </a:solidFill>
              </a:rPr>
              <a:t> в градската планировка</a:t>
            </a:r>
            <a:endParaRPr lang="en-US" sz="1600" b="1">
              <a:solidFill>
                <a:srgbClr val="C00000"/>
              </a:solidFill>
            </a:endParaRPr>
          </a:p>
        </p:txBody>
      </p:sp>
      <p:sp>
        <p:nvSpPr>
          <p:cNvPr id="57351" name="TextBox 6"/>
          <p:cNvSpPr txBox="1">
            <a:spLocks noChangeArrowheads="1"/>
          </p:cNvSpPr>
          <p:nvPr/>
        </p:nvSpPr>
        <p:spPr bwMode="auto">
          <a:xfrm>
            <a:off x="1470025" y="774700"/>
            <a:ext cx="1177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200" b="1">
                <a:solidFill>
                  <a:srgbClr val="0070C0"/>
                </a:solidFill>
              </a:rPr>
              <a:t>Ул.Сребърна</a:t>
            </a:r>
            <a:endParaRPr lang="en-US" sz="1200" b="1">
              <a:solidFill>
                <a:srgbClr val="0070C0"/>
              </a:solidFill>
            </a:endParaRPr>
          </a:p>
        </p:txBody>
      </p:sp>
      <p:sp>
        <p:nvSpPr>
          <p:cNvPr id="57352" name="TextBox 7"/>
          <p:cNvSpPr txBox="1">
            <a:spLocks noChangeArrowheads="1"/>
          </p:cNvSpPr>
          <p:nvPr/>
        </p:nvSpPr>
        <p:spPr bwMode="auto">
          <a:xfrm>
            <a:off x="6919913" y="658813"/>
            <a:ext cx="1482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200" b="1">
                <a:solidFill>
                  <a:srgbClr val="0070C0"/>
                </a:solidFill>
              </a:rPr>
              <a:t>Бул.Т.Каблешков</a:t>
            </a:r>
            <a:endParaRPr lang="en-US" sz="1200" b="1">
              <a:solidFill>
                <a:srgbClr val="0070C0"/>
              </a:solidFill>
            </a:endParaRPr>
          </a:p>
        </p:txBody>
      </p:sp>
      <p:sp>
        <p:nvSpPr>
          <p:cNvPr id="57353" name="TextBox 8"/>
          <p:cNvSpPr txBox="1">
            <a:spLocks noChangeArrowheads="1"/>
          </p:cNvSpPr>
          <p:nvPr/>
        </p:nvSpPr>
        <p:spPr bwMode="auto">
          <a:xfrm>
            <a:off x="2713038" y="2660650"/>
            <a:ext cx="327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>
                <a:solidFill>
                  <a:srgbClr val="1D4AA3"/>
                </a:solidFill>
              </a:rPr>
              <a:t>Напредък на строителството</a:t>
            </a:r>
            <a:endParaRPr lang="en-US">
              <a:solidFill>
                <a:srgbClr val="1D4AA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6"/>
          <p:cNvSpPr txBox="1">
            <a:spLocks noChangeArrowheads="1"/>
          </p:cNvSpPr>
          <p:nvPr/>
        </p:nvSpPr>
        <p:spPr bwMode="auto">
          <a:xfrm>
            <a:off x="303213" y="352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bg-BG">
              <a:latin typeface="Calibri" pitchFamily="34" charset="0"/>
            </a:endParaRPr>
          </a:p>
        </p:txBody>
      </p:sp>
      <p:sp>
        <p:nvSpPr>
          <p:cNvPr id="52227" name="Text Box 9"/>
          <p:cNvSpPr txBox="1">
            <a:spLocks noChangeArrowheads="1"/>
          </p:cNvSpPr>
          <p:nvPr/>
        </p:nvSpPr>
        <p:spPr bwMode="auto">
          <a:xfrm>
            <a:off x="376238" y="784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bg-BG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2228" name="Text Box 13"/>
          <p:cNvSpPr txBox="1">
            <a:spLocks noChangeArrowheads="1"/>
          </p:cNvSpPr>
          <p:nvPr/>
        </p:nvSpPr>
        <p:spPr bwMode="auto">
          <a:xfrm>
            <a:off x="357188" y="7605713"/>
            <a:ext cx="1844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altLang="bg-BG" sz="1400" b="1">
                <a:solidFill>
                  <a:schemeClr val="bg1"/>
                </a:solidFill>
                <a:latin typeface="Calibri" pitchFamily="34" charset="0"/>
              </a:rPr>
              <a:t>МС „Бизнес парк“</a:t>
            </a:r>
          </a:p>
        </p:txBody>
      </p:sp>
      <p:sp>
        <p:nvSpPr>
          <p:cNvPr id="52229" name="Text Box 14"/>
          <p:cNvSpPr txBox="1">
            <a:spLocks noChangeArrowheads="1"/>
          </p:cNvSpPr>
          <p:nvPr/>
        </p:nvSpPr>
        <p:spPr bwMode="auto">
          <a:xfrm>
            <a:off x="7596188" y="6553200"/>
            <a:ext cx="1547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altLang="bg-BG" sz="1400" b="1">
                <a:solidFill>
                  <a:schemeClr val="bg1"/>
                </a:solidFill>
                <a:latin typeface="Calibri" pitchFamily="34" charset="0"/>
              </a:rPr>
              <a:t>МС Бизнеспарк</a:t>
            </a:r>
          </a:p>
        </p:txBody>
      </p:sp>
      <p:pic>
        <p:nvPicPr>
          <p:cNvPr id="52231" name="Picture 5" descr="C:\Users\Metropolitan\Desktop\Други -текс. и през\други- текст,презент и снимки\За печатница 30.05.12 и др\Раздел I\Раздел 1-kн-сн-актуал\45-1а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00350"/>
            <a:ext cx="40671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5"/>
          <p:cNvSpPr txBox="1">
            <a:spLocks noChangeArrowheads="1"/>
          </p:cNvSpPr>
          <p:nvPr/>
        </p:nvSpPr>
        <p:spPr bwMode="auto">
          <a:xfrm>
            <a:off x="0" y="692150"/>
            <a:ext cx="43917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2400" b="1" dirty="0">
                <a:solidFill>
                  <a:srgbClr val="DF2F40"/>
                </a:solidFill>
              </a:rPr>
              <a:t>Технологична и конструктивна </a:t>
            </a:r>
          </a:p>
          <a:p>
            <a:r>
              <a:rPr lang="bg-BG" sz="2400" b="1" dirty="0" smtClean="0">
                <a:solidFill>
                  <a:srgbClr val="DF2F40"/>
                </a:solidFill>
              </a:rPr>
              <a:t>С</a:t>
            </a:r>
            <a:r>
              <a:rPr lang="bg-BG" sz="2400" b="1" dirty="0" smtClean="0">
                <a:solidFill>
                  <a:srgbClr val="DF2F40"/>
                </a:solidFill>
              </a:rPr>
              <a:t>хема</a:t>
            </a:r>
            <a:r>
              <a:rPr lang="bg-BG" sz="2400" b="1" dirty="0" smtClean="0">
                <a:solidFill>
                  <a:srgbClr val="DF2F40"/>
                </a:solidFill>
              </a:rPr>
              <a:t>, </a:t>
            </a:r>
            <a:r>
              <a:rPr lang="bg-BG" sz="2400" b="1" dirty="0">
                <a:solidFill>
                  <a:srgbClr val="DF2F40"/>
                </a:solidFill>
              </a:rPr>
              <a:t>и строителство на </a:t>
            </a:r>
          </a:p>
          <a:p>
            <a:r>
              <a:rPr lang="bg-BG" sz="2400" b="1" dirty="0" smtClean="0">
                <a:solidFill>
                  <a:srgbClr val="DF2F40"/>
                </a:solidFill>
              </a:rPr>
              <a:t>МС “Витоша”  </a:t>
            </a:r>
            <a:r>
              <a:rPr lang="bg-BG" sz="2400" b="1" dirty="0">
                <a:solidFill>
                  <a:srgbClr val="DF2F40"/>
                </a:solidFill>
              </a:rPr>
              <a:t>по “Топ даун”</a:t>
            </a:r>
          </a:p>
          <a:p>
            <a:r>
              <a:rPr lang="bg-BG" sz="2400" b="1" dirty="0">
                <a:solidFill>
                  <a:srgbClr val="DF2F40"/>
                </a:solidFill>
              </a:rPr>
              <a:t>(“Милански”)метод</a:t>
            </a:r>
          </a:p>
        </p:txBody>
      </p:sp>
      <p:pic>
        <p:nvPicPr>
          <p:cNvPr id="52233" name="Picture 4" descr="Napr razrez os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0"/>
            <a:ext cx="442798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Documents and Settings\Metro\Desktop\New Folder\IMG_2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4499993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bg-BG" sz="2400" b="1" smtClean="0">
                <a:solidFill>
                  <a:srgbClr val="FF0000"/>
                </a:solidFill>
              </a:rPr>
              <a:t>Архитектурен проект на МС 12-2-/Витоша/</a:t>
            </a:r>
            <a:endParaRPr lang="en-US" sz="2400" b="1" smtClean="0">
              <a:solidFill>
                <a:srgbClr val="FF0000"/>
              </a:solidFill>
            </a:endParaRPr>
          </a:p>
        </p:txBody>
      </p:sp>
      <p:pic>
        <p:nvPicPr>
          <p:cNvPr id="58371" name="Picture 2" descr="C:\Users\Metropolitan\Desktop\Арх.МС 12-2 Сребърна\1.Проект за архитектурно оформление на метростанция Витоша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981075"/>
            <a:ext cx="8785225" cy="5853113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3538537" cy="1143000"/>
          </a:xfrm>
        </p:spPr>
        <p:txBody>
          <a:bodyPr>
            <a:normAutofit fontScale="90000"/>
          </a:bodyPr>
          <a:lstStyle/>
          <a:p>
            <a:r>
              <a:rPr lang="bg-BG" sz="2400" b="1" dirty="0" smtClean="0">
                <a:solidFill>
                  <a:srgbClr val="FF0000"/>
                </a:solidFill>
              </a:rPr>
              <a:t>Изпълнение на архитектурното оформление на МС Витоша – към 01.05.2016г.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59395" name="Picture 2" descr="C:\Users\Metropolitan\Desktop\Арх.МС 12-2 Сребърна\МС 12-2.28.03.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06990" y="1"/>
            <a:ext cx="3537009" cy="1988839"/>
          </a:xfrm>
          <a:noFill/>
        </p:spPr>
      </p:pic>
      <p:pic>
        <p:nvPicPr>
          <p:cNvPr id="59396" name="Picture 3" descr="C:\Users\Metropolitan\Desktop\Арх.МС 12-2 Сребърна\МС 12-2-28.03.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5587" y="2132856"/>
            <a:ext cx="3598413" cy="24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4" descr="C:\Users\Metropolitan\Desktop\Арх.МС 12-2 Сребърна\WP_20160328_08_28_29_R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4644008" cy="263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E:\snimki 05.2016\MS 12-II\WP_20160427_08_58_14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8658" y="4653136"/>
            <a:ext cx="3565342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:\snimki 05.2016\MS 12-II\WP_20160427_08_48_49_Ri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65712"/>
            <a:ext cx="465087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лавие 1"/>
          <p:cNvSpPr>
            <a:spLocks noGrp="1"/>
          </p:cNvSpPr>
          <p:nvPr>
            <p:ph type="title" idx="4294967295"/>
          </p:nvPr>
        </p:nvSpPr>
        <p:spPr>
          <a:xfrm>
            <a:off x="107950" y="981075"/>
            <a:ext cx="9036050" cy="1143000"/>
          </a:xfrm>
        </p:spPr>
        <p:txBody>
          <a:bodyPr/>
          <a:lstStyle/>
          <a:p>
            <a:pPr eaLnBrk="1" hangingPunct="1"/>
            <a:r>
              <a:rPr lang="bg-BG" altLang="bg-BG" sz="2400" b="1" u="sng" dirty="0" smtClean="0">
                <a:solidFill>
                  <a:srgbClr val="EF3957"/>
                </a:solidFill>
              </a:rPr>
              <a:t>Основни параметри и обществени ползи от “ Разширението на метрото в София”, включено в ОПТТИ </a:t>
            </a:r>
            <a:r>
              <a:rPr lang="bg-BG" altLang="bg-BG" sz="2400" b="1" u="sng" dirty="0" smtClean="0">
                <a:solidFill>
                  <a:srgbClr val="FF0000"/>
                </a:solidFill>
              </a:rPr>
              <a:t>201</a:t>
            </a:r>
            <a:r>
              <a:rPr lang="en-US" altLang="bg-BG" sz="2400" b="1" u="sng" dirty="0" smtClean="0">
                <a:solidFill>
                  <a:srgbClr val="FF0000"/>
                </a:solidFill>
              </a:rPr>
              <a:t>4-2020</a:t>
            </a:r>
            <a:r>
              <a:rPr lang="bg-BG" altLang="bg-BG" sz="2400" b="1" u="sng" dirty="0" smtClean="0">
                <a:solidFill>
                  <a:srgbClr val="FF0000"/>
                </a:solidFill>
              </a:rPr>
              <a:t>г. </a:t>
            </a:r>
            <a:endParaRPr lang="bg-BG" altLang="bg-BG" sz="2400" u="sng" dirty="0" smtClean="0"/>
          </a:p>
        </p:txBody>
      </p:sp>
      <p:sp>
        <p:nvSpPr>
          <p:cNvPr id="2051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250825" y="2060575"/>
            <a:ext cx="8748713" cy="4797425"/>
          </a:xfrm>
          <a:solidFill>
            <a:schemeClr val="bg1">
              <a:lumMod val="95000"/>
            </a:schemeClr>
          </a:solidFill>
        </p:spPr>
        <p:txBody>
          <a:bodyPr rtlCol="0">
            <a:normAutofit fontScale="5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1800" dirty="0" smtClean="0">
                <a:solidFill>
                  <a:srgbClr val="1D4AA3"/>
                </a:solidFill>
              </a:rPr>
              <a:t>  </a:t>
            </a:r>
            <a:endParaRPr lang="bg-BG" sz="1800" b="1" dirty="0" smtClean="0">
              <a:solidFill>
                <a:srgbClr val="1D4AA3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1800" b="1" dirty="0" smtClean="0">
                <a:solidFill>
                  <a:srgbClr val="0033CC"/>
                </a:solidFill>
              </a:rPr>
              <a:t> </a:t>
            </a:r>
            <a:r>
              <a:rPr lang="bg-BG" sz="2600" b="1" dirty="0" smtClean="0">
                <a:solidFill>
                  <a:srgbClr val="0033CC"/>
                </a:solidFill>
              </a:rPr>
              <a:t>Обща дължина на разширението:</a:t>
            </a:r>
          </a:p>
          <a:p>
            <a:pPr marL="0" indent="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bg-BG" sz="2600" b="1" dirty="0" smtClean="0">
                <a:solidFill>
                  <a:srgbClr val="223C8E"/>
                </a:solidFill>
              </a:rPr>
              <a:t>на Линия 2                                                                           – 1,3 км с 1 метростанция </a:t>
            </a:r>
          </a:p>
          <a:p>
            <a:pPr marL="0" indent="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bg-BG" sz="2600" b="1" dirty="0">
                <a:solidFill>
                  <a:srgbClr val="009644"/>
                </a:solidFill>
              </a:rPr>
              <a:t>н</a:t>
            </a:r>
            <a:r>
              <a:rPr lang="bg-BG" sz="2600" b="1" dirty="0" smtClean="0">
                <a:solidFill>
                  <a:srgbClr val="009644"/>
                </a:solidFill>
              </a:rPr>
              <a:t>а Етап 1 и Етап 2 на Линия 3                                           -12км с 12 метростанции      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g-BG" sz="2600" b="1" dirty="0" smtClean="0">
                <a:solidFill>
                  <a:srgbClr val="0033CC"/>
                </a:solidFill>
              </a:rPr>
              <a:t> Общ размер на финансиронето /за 4 години/           - 401</a:t>
            </a:r>
            <a:r>
              <a:rPr lang="bg-BG" sz="2600" b="1" dirty="0">
                <a:solidFill>
                  <a:srgbClr val="0033CC"/>
                </a:solidFill>
              </a:rPr>
              <a:t> млн.евро</a:t>
            </a:r>
            <a:r>
              <a:rPr lang="bg-BG" sz="2600" b="1" dirty="0" smtClean="0">
                <a:solidFill>
                  <a:srgbClr val="0033CC"/>
                </a:solidFill>
              </a:rPr>
              <a:t> ОПТТИ  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2600" b="1" dirty="0" smtClean="0">
                <a:solidFill>
                  <a:srgbClr val="0033CC"/>
                </a:solidFill>
              </a:rPr>
              <a:t>                                                                                                   -92млн.евро съфинансиране</a:t>
            </a:r>
            <a:endParaRPr lang="en-US" sz="2600" b="1" dirty="0" smtClean="0">
              <a:solidFill>
                <a:srgbClr val="0033CC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bg-BG" sz="2600" b="1" dirty="0" smtClean="0">
              <a:solidFill>
                <a:srgbClr val="0033CC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2900" b="1" dirty="0" smtClean="0">
                <a:solidFill>
                  <a:srgbClr val="DC323E"/>
                </a:solidFill>
              </a:rPr>
              <a:t>Основни обществени ползи от проектите, предвидени за реализиране през програмния период на ОПТТИ  2014-2020г:</a:t>
            </a:r>
          </a:p>
          <a:p>
            <a:pPr marL="0" indent="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bg-BG" sz="2500" b="1" dirty="0" smtClean="0">
                <a:solidFill>
                  <a:srgbClr val="0033CC"/>
                </a:solidFill>
              </a:rPr>
              <a:t>Прогнозен брой пътници от у-к МС 2-11-МС 2-12                                             </a:t>
            </a:r>
            <a:r>
              <a:rPr lang="bg-BG" sz="2500" b="1" dirty="0" smtClean="0">
                <a:solidFill>
                  <a:srgbClr val="DC323E"/>
                </a:solidFill>
              </a:rPr>
              <a:t> - 20 хил.пътн.на ден</a:t>
            </a:r>
          </a:p>
          <a:p>
            <a:pPr marL="0" indent="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bg-BG" sz="2500" b="1" dirty="0" smtClean="0">
                <a:solidFill>
                  <a:srgbClr val="0033CC"/>
                </a:solidFill>
              </a:rPr>
              <a:t>-Прогнозен брой превозвани пътници от Етап 1 и Етап 2 на Линия 3        - </a:t>
            </a:r>
            <a:r>
              <a:rPr lang="bg-BG" sz="2500" b="1" dirty="0" smtClean="0">
                <a:solidFill>
                  <a:srgbClr val="DC323E"/>
                </a:solidFill>
              </a:rPr>
              <a:t>130 хил.пътн.на ден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2500" b="1" dirty="0" smtClean="0">
                <a:solidFill>
                  <a:srgbClr val="0070C0"/>
                </a:solidFill>
              </a:rPr>
              <a:t>-Общ брой превозвани пътници с метрото след завършването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2500" b="1" dirty="0" smtClean="0">
                <a:solidFill>
                  <a:srgbClr val="0070C0"/>
                </a:solidFill>
              </a:rPr>
              <a:t> на участъка от Линия 2 и  Етапи 1,2  на Линия 3 през 2019г                          </a:t>
            </a:r>
            <a:r>
              <a:rPr lang="bg-BG" sz="2500" b="1" dirty="0" smtClean="0">
                <a:solidFill>
                  <a:srgbClr val="DC323E"/>
                </a:solidFill>
              </a:rPr>
              <a:t> – над 500 хил. пътн.дневно</a:t>
            </a:r>
            <a:endParaRPr lang="bg-BG" sz="2500" b="1" dirty="0" smtClean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2500" b="1" dirty="0" smtClean="0">
                <a:solidFill>
                  <a:srgbClr val="0070C0"/>
                </a:solidFill>
              </a:rPr>
              <a:t>- Допълнително спестено време от пътуване в МГТ само Е 1 и Е 2 от Л </a:t>
            </a:r>
            <a:r>
              <a:rPr lang="bg-BG" sz="2500" b="1" dirty="0" smtClean="0">
                <a:solidFill>
                  <a:srgbClr val="DC323E"/>
                </a:solidFill>
              </a:rPr>
              <a:t>     – 45 хил.часа дневно</a:t>
            </a:r>
            <a:endParaRPr lang="bg-BG" sz="2500" b="1" dirty="0" smtClean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2500" b="1" dirty="0" smtClean="0">
                <a:solidFill>
                  <a:srgbClr val="0070C0"/>
                </a:solidFill>
              </a:rPr>
              <a:t>-Намаление на трафика от Е 1 и Е 2 на Л 3                                                            </a:t>
            </a:r>
            <a:r>
              <a:rPr lang="bg-BG" sz="2500" b="1" dirty="0" smtClean="0">
                <a:solidFill>
                  <a:srgbClr val="DC323E"/>
                </a:solidFill>
              </a:rPr>
              <a:t>–</a:t>
            </a:r>
            <a:r>
              <a:rPr lang="bg-BG" sz="2500" b="1" dirty="0" smtClean="0">
                <a:solidFill>
                  <a:srgbClr val="0070C0"/>
                </a:solidFill>
              </a:rPr>
              <a:t> </a:t>
            </a:r>
            <a:r>
              <a:rPr lang="bg-BG" sz="2500" b="1" dirty="0" smtClean="0">
                <a:solidFill>
                  <a:srgbClr val="DC323E"/>
                </a:solidFill>
              </a:rPr>
              <a:t>над 20-25% по трасето на линиията</a:t>
            </a:r>
            <a:endParaRPr lang="bg-BG" sz="2500" b="1" dirty="0" smtClean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2500" b="1" dirty="0" smtClean="0">
                <a:solidFill>
                  <a:srgbClr val="0070C0"/>
                </a:solidFill>
              </a:rPr>
              <a:t>-Доп.намаление на вредните газове/ само от Етап 1 и 2 на Л 3 /                 </a:t>
            </a:r>
            <a:r>
              <a:rPr lang="bg-BG" sz="2500" b="1" dirty="0" smtClean="0">
                <a:solidFill>
                  <a:srgbClr val="DC323E"/>
                </a:solidFill>
              </a:rPr>
              <a:t>–</a:t>
            </a:r>
            <a:r>
              <a:rPr lang="bg-BG" sz="2500" b="1" dirty="0" smtClean="0">
                <a:solidFill>
                  <a:srgbClr val="0070C0"/>
                </a:solidFill>
              </a:rPr>
              <a:t> </a:t>
            </a:r>
            <a:r>
              <a:rPr lang="bg-BG" sz="2500" b="1" dirty="0" smtClean="0">
                <a:solidFill>
                  <a:srgbClr val="DC323E"/>
                </a:solidFill>
              </a:rPr>
              <a:t>24 хил.тона годишно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sz="2500" b="1" dirty="0" smtClean="0">
                <a:solidFill>
                  <a:srgbClr val="0070C0"/>
                </a:solidFill>
              </a:rPr>
              <a:t>-Дял на метрото в системата на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sz="2500" b="1" dirty="0" smtClean="0">
                <a:solidFill>
                  <a:srgbClr val="0070C0"/>
                </a:solidFill>
              </a:rPr>
              <a:t>градския транспорт след завършването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sz="2500" b="1" dirty="0" smtClean="0">
                <a:solidFill>
                  <a:srgbClr val="0070C0"/>
                </a:solidFill>
              </a:rPr>
              <a:t> на проектите от ОПТТИ 2014-2020г –у-к МС 11-МС1 от Л 2 и Е1 и Е 1 на Л 3   </a:t>
            </a:r>
            <a:r>
              <a:rPr lang="bg-BG" sz="2500" b="1" dirty="0" smtClean="0">
                <a:solidFill>
                  <a:srgbClr val="DC323E"/>
                </a:solidFill>
              </a:rPr>
              <a:t>- над 45%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bg-BG" sz="2100" b="1" dirty="0" smtClean="0">
              <a:solidFill>
                <a:srgbClr val="0070C0"/>
              </a:solidFill>
            </a:endParaRPr>
          </a:p>
        </p:txBody>
      </p:sp>
      <p:pic>
        <p:nvPicPr>
          <p:cNvPr id="60420" name="Picture 4" descr="titul t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57375"/>
            <a:ext cx="9144000" cy="500062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bg-B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9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Обществени ползи                       2012/с Етап 1 и 2/     2015/с Етап 3/   </a:t>
            </a:r>
            <a:r>
              <a:rPr lang="en-US" sz="19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9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2020г /след Етап 1,2 на Л3/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-Дължина на линиите                             </a:t>
            </a:r>
            <a:r>
              <a:rPr lang="en-US" sz="17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bg-BG" sz="17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17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31км/27МС         39км/35МС  </a:t>
            </a:r>
            <a:r>
              <a:rPr lang="en-US" sz="17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bg-BG" sz="17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</a:t>
            </a:r>
            <a:r>
              <a:rPr lang="en-US" sz="17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52км/47МС                                                                                                                                    </a:t>
            </a:r>
            <a:r>
              <a:rPr lang="bg-BG" sz="1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Брой превозвани пътници(хил.пътн.ден        - 260                             -330                         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-550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Висока превозна способност                                                        -50 хил. пътника/час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Висока скорост на пътуване                                                         - до 80 км/ч.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Време на пътуване до центъра на града                                 - 10-1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мин.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Дял в системата на гр.транспорт                        - 2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%                               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-30%                         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над  45%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Намаление на трафика                                         -18%                                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-25%            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-35%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Намаление на ПТП                                                 -12 %                               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-18%                                  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-25%</a:t>
            </a:r>
            <a:endParaRPr lang="en-US" sz="1700" b="1" dirty="0" smtClean="0">
              <a:solidFill>
                <a:srgbClr val="092CC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Връзки с ж.п..мрежа                                                 1 бр                                     2 бр                                     3 бр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Връзки на трамвайни линии                                  9 бр                                   10 бр                                     14 бр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- Намаление на вредните газове(хил.тона.г)  -35х.т.г.                        -65,5х.т.г.                           - 90х.т.г.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Спестено време на гражданите на София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(хиляди човекочаса дневно)                                   -70                                 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- 95                                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-160               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1700" b="1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bg-BG" sz="1700" dirty="0" smtClean="0">
                <a:solidFill>
                  <a:srgbClr val="092CC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bg-BG" sz="2100" dirty="0" smtClean="0">
              <a:solidFill>
                <a:srgbClr val="092CC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2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bg-BG" sz="2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bg-BG" sz="2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bg-BG" sz="2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0" y="642938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bg-BG" sz="2400" b="1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bg-BG" altLang="bg-BG" sz="2400" b="1">
                <a:solidFill>
                  <a:srgbClr val="FF0000"/>
                </a:solidFill>
                <a:ea typeface="ＭＳ Ｐゴシック" pitchFamily="34" charset="-128"/>
              </a:rPr>
              <a:t>5.Обществени ползи от завършването на Етап І, Етап ІІ и Етап ІІІ от Проекта за разширение на метрото  и от </a:t>
            </a:r>
            <a:r>
              <a:rPr lang="bg-BG" altLang="bg-BG" sz="2400" b="1">
                <a:solidFill>
                  <a:srgbClr val="336600"/>
                </a:solidFill>
                <a:ea typeface="ＭＳ Ｐゴシック" pitchFamily="34" charset="-128"/>
              </a:rPr>
              <a:t>бъдещата Линия 3 </a:t>
            </a:r>
            <a:r>
              <a:rPr lang="bg-BG" altLang="bg-BG" sz="2000" b="1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endParaRPr lang="bg-BG" altLang="bg-BG" sz="2400" b="1">
              <a:solidFill>
                <a:srgbClr val="3366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 eaLnBrk="1" hangingPunct="1"/>
            <a:r>
              <a:rPr lang="bg-BG" altLang="bg-BG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Инвестиционен проект за Линия 3 на   </a:t>
            </a:r>
            <a:br>
              <a:rPr lang="bg-BG" altLang="bg-BG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bg-BG" altLang="bg-BG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метрото в София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08050"/>
            <a:ext cx="91440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bg-BG" altLang="bg-BG" sz="900" b="1" dirty="0" smtClean="0">
              <a:solidFill>
                <a:srgbClr val="4755DB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bg-BG" altLang="bg-BG" sz="1800" b="1" dirty="0" smtClean="0">
                <a:solidFill>
                  <a:srgbClr val="188705"/>
                </a:solidFill>
              </a:rPr>
              <a:t>Одобрено трасе:</a:t>
            </a:r>
            <a:r>
              <a:rPr lang="bg-BG" altLang="bg-BG" sz="1800" b="1" dirty="0" smtClean="0">
                <a:solidFill>
                  <a:srgbClr val="0033CC"/>
                </a:solidFill>
              </a:rPr>
              <a:t> “Бул. Вл. Вазов - Орлов мост - НДК - Красно село - ж.к. Овча купел”: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bg-BG" altLang="bg-BG" sz="1800" b="1" dirty="0" smtClean="0">
                <a:solidFill>
                  <a:srgbClr val="0033CC"/>
                </a:solidFill>
              </a:rPr>
              <a:t>  - Дължина - от 16 км с 16 станции; прогнозен пътнически поток - 170 хил. пътн./ден;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bg-BG" altLang="bg-BG" sz="1800" b="1" dirty="0" smtClean="0">
                <a:solidFill>
                  <a:srgbClr val="4755DB"/>
                </a:solidFill>
              </a:rPr>
              <a:t>  </a:t>
            </a:r>
            <a:r>
              <a:rPr lang="bg-BG" altLang="bg-BG" sz="1800" b="1" dirty="0" smtClean="0">
                <a:solidFill>
                  <a:srgbClr val="188705"/>
                </a:solidFill>
              </a:rPr>
              <a:t>Изпълнени работи по подготовката на проекта: </a:t>
            </a:r>
            <a:endParaRPr lang="bg-BG" altLang="bg-BG" sz="1800" b="1" dirty="0" smtClean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bg-BG" sz="1800" b="1" dirty="0" smtClean="0">
                <a:solidFill>
                  <a:srgbClr val="0033CC"/>
                </a:solidFill>
              </a:rPr>
              <a:t>       </a:t>
            </a:r>
            <a:r>
              <a:rPr lang="bg-BG" altLang="bg-BG" sz="1800" b="1" dirty="0" smtClean="0">
                <a:solidFill>
                  <a:srgbClr val="0033CC"/>
                </a:solidFill>
              </a:rPr>
              <a:t>Идеен проект по всички части - 2011 - 2013 г.; Тръжни документации</a:t>
            </a:r>
            <a:r>
              <a:rPr lang="en-US" altLang="bg-BG" sz="1800" b="1" dirty="0" smtClean="0">
                <a:solidFill>
                  <a:srgbClr val="0033CC"/>
                </a:solidFill>
              </a:rPr>
              <a:t>2014-2016</a:t>
            </a:r>
            <a:r>
              <a:rPr lang="bg-BG" altLang="bg-BG" sz="1800" b="1" dirty="0" smtClean="0">
                <a:solidFill>
                  <a:srgbClr val="0033CC"/>
                </a:solidFill>
              </a:rPr>
              <a:t>г; Материали за ОВОС , Решение за ОВОС. Изменение на ОУП и ПУП-ове</a:t>
            </a:r>
            <a:r>
              <a:rPr lang="en-US" altLang="bg-BG" sz="1800" b="1" dirty="0" smtClean="0">
                <a:solidFill>
                  <a:srgbClr val="0033CC"/>
                </a:solidFill>
              </a:rPr>
              <a:t>-2014-2016</a:t>
            </a:r>
            <a:r>
              <a:rPr lang="bg-BG" altLang="bg-BG" sz="1800" b="1" dirty="0" smtClean="0">
                <a:solidFill>
                  <a:srgbClr val="0033CC"/>
                </a:solidFill>
              </a:rPr>
              <a:t>г.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bg-BG" altLang="bg-BG" sz="1800" b="1" dirty="0" smtClean="0">
                <a:solidFill>
                  <a:srgbClr val="009644"/>
                </a:solidFill>
              </a:rPr>
              <a:t> </a:t>
            </a:r>
            <a:r>
              <a:rPr lang="bg-BG" altLang="bg-BG" sz="1800" b="1" u="sng" dirty="0" smtClean="0">
                <a:solidFill>
                  <a:srgbClr val="009644"/>
                </a:solidFill>
              </a:rPr>
              <a:t>Етап 1 </a:t>
            </a:r>
            <a:r>
              <a:rPr lang="bg-BG" altLang="bg-BG" sz="1800" b="1" dirty="0" smtClean="0">
                <a:solidFill>
                  <a:srgbClr val="009644"/>
                </a:solidFill>
              </a:rPr>
              <a:t>- </a:t>
            </a:r>
            <a:r>
              <a:rPr lang="bg-BG" altLang="bg-BG" sz="1800" b="1" dirty="0" smtClean="0">
                <a:solidFill>
                  <a:srgbClr val="0070C0"/>
                </a:solidFill>
              </a:rPr>
              <a:t>”Бул. Вл. Вазов - Орлов мост - НДК - бул. България - кв. Красно село”- 8 км и 8 метростанции. Строителство – 7км тунели по щитов метод и 1 км по НАТМ , метростанции –4 по “Топ даун”-Милански метод , 2 по откритн способ и 1 / МС ”Орлов мост”/ - тунелно по модифициран НАТМ.</a:t>
            </a:r>
          </a:p>
          <a:p>
            <a:pPr>
              <a:lnSpc>
                <a:spcPct val="80000"/>
              </a:lnSpc>
              <a:buNone/>
            </a:pPr>
            <a:r>
              <a:rPr lang="bg-BG" altLang="bg-BG" sz="1800" b="1" dirty="0" smtClean="0">
                <a:solidFill>
                  <a:srgbClr val="0070C0"/>
                </a:solidFill>
              </a:rPr>
              <a:t> </a:t>
            </a:r>
            <a:r>
              <a:rPr lang="bg-BG" altLang="bg-BG" sz="1800" b="1" dirty="0" smtClean="0">
                <a:solidFill>
                  <a:srgbClr val="009644"/>
                </a:solidFill>
              </a:rPr>
              <a:t>Статус</a:t>
            </a:r>
            <a:r>
              <a:rPr lang="bg-BG" altLang="bg-BG" sz="1800" b="1" dirty="0" smtClean="0">
                <a:solidFill>
                  <a:srgbClr val="FF0000"/>
                </a:solidFill>
              </a:rPr>
              <a:t>:</a:t>
            </a:r>
            <a:r>
              <a:rPr lang="bg-BG" altLang="bg-BG" sz="1800" b="1" dirty="0" smtClean="0">
                <a:solidFill>
                  <a:srgbClr val="0070C0"/>
                </a:solidFill>
              </a:rPr>
              <a:t> </a:t>
            </a:r>
            <a:r>
              <a:rPr lang="bg-BG" altLang="bg-BG" sz="1800" b="1" dirty="0" smtClean="0">
                <a:solidFill>
                  <a:srgbClr val="FF0000"/>
                </a:solidFill>
              </a:rPr>
              <a:t>Начало на строителството трасе:7км </a:t>
            </a:r>
            <a:r>
              <a:rPr lang="bg-BG" altLang="bg-BG" sz="1800" b="1" dirty="0" smtClean="0">
                <a:solidFill>
                  <a:srgbClr val="0070C0"/>
                </a:solidFill>
              </a:rPr>
              <a:t>и 7 МС–05.01-09-01. 2016 г. Времетраене на строителството – 3 г.и 9мес. Начало 1 мс и 1 км- 10.2016г- времетраене 36г.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bg-BG" altLang="bg-BG" sz="1800" b="1" dirty="0" smtClean="0">
                <a:solidFill>
                  <a:srgbClr val="0070C0"/>
                </a:solidFill>
              </a:rPr>
              <a:t>      </a:t>
            </a:r>
            <a:r>
              <a:rPr lang="bg-BG" altLang="bg-BG" sz="1800" b="1" dirty="0" smtClean="0">
                <a:solidFill>
                  <a:srgbClr val="FF0000"/>
                </a:solidFill>
              </a:rPr>
              <a:t>Депо</a:t>
            </a:r>
            <a:r>
              <a:rPr lang="en-US" altLang="bg-BG" sz="1800" b="1" dirty="0" smtClean="0">
                <a:solidFill>
                  <a:srgbClr val="0070C0"/>
                </a:solidFill>
              </a:rPr>
              <a:t>-</a:t>
            </a:r>
            <a:r>
              <a:rPr lang="bg-BG" altLang="bg-BG" sz="1800" b="1" dirty="0" smtClean="0">
                <a:solidFill>
                  <a:srgbClr val="0070C0"/>
                </a:solidFill>
              </a:rPr>
              <a:t>начало 01.</a:t>
            </a:r>
            <a:r>
              <a:rPr lang="en-US" altLang="bg-BG" sz="1800" b="1" dirty="0" smtClean="0">
                <a:solidFill>
                  <a:srgbClr val="0070C0"/>
                </a:solidFill>
              </a:rPr>
              <a:t>12</a:t>
            </a:r>
            <a:r>
              <a:rPr lang="bg-BG" altLang="bg-BG" sz="1800" b="1" dirty="0" smtClean="0">
                <a:solidFill>
                  <a:srgbClr val="0070C0"/>
                </a:solidFill>
              </a:rPr>
              <a:t>.2016г - времетраене 2год. </a:t>
            </a:r>
            <a:r>
              <a:rPr lang="bg-BG" altLang="bg-BG" sz="1800" b="1" dirty="0" smtClean="0">
                <a:solidFill>
                  <a:srgbClr val="FF0000"/>
                </a:solidFill>
              </a:rPr>
              <a:t>Доставка 20 метровлака </a:t>
            </a:r>
            <a:r>
              <a:rPr lang="bg-BG" altLang="bg-BG" sz="1800" b="1" dirty="0" smtClean="0">
                <a:solidFill>
                  <a:srgbClr val="0070C0"/>
                </a:solidFill>
              </a:rPr>
              <a:t>- начало – 02.2016г-времетраене 3 год..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bg-BG" altLang="bg-BG" sz="1800" b="1" dirty="0" smtClean="0">
                <a:solidFill>
                  <a:srgbClr val="4755DB"/>
                </a:solidFill>
              </a:rPr>
              <a:t> </a:t>
            </a:r>
            <a:r>
              <a:rPr lang="bg-BG" altLang="bg-BG" sz="1800" b="1" u="sng" dirty="0" smtClean="0">
                <a:solidFill>
                  <a:srgbClr val="009900"/>
                </a:solidFill>
              </a:rPr>
              <a:t>Етап 2 </a:t>
            </a:r>
            <a:r>
              <a:rPr lang="bg-BG" altLang="bg-BG" sz="1800" b="1" dirty="0" smtClean="0">
                <a:solidFill>
                  <a:srgbClr val="009900"/>
                </a:solidFill>
              </a:rPr>
              <a:t>-</a:t>
            </a:r>
            <a:r>
              <a:rPr lang="bg-BG" altLang="bg-BG" sz="1800" b="1" dirty="0" smtClean="0">
                <a:solidFill>
                  <a:srgbClr val="4755DB"/>
                </a:solidFill>
              </a:rPr>
              <a:t> </a:t>
            </a:r>
            <a:r>
              <a:rPr lang="bg-BG" altLang="bg-BG" sz="1800" b="1" dirty="0" smtClean="0">
                <a:solidFill>
                  <a:srgbClr val="0033CC"/>
                </a:solidFill>
              </a:rPr>
              <a:t>“Кв. Красно село - ж.к. Овча купел - Околовръстно шосе”.</a:t>
            </a:r>
            <a:r>
              <a:rPr lang="en-US" altLang="bg-BG" sz="1800" b="1" dirty="0" smtClean="0">
                <a:solidFill>
                  <a:srgbClr val="0033CC"/>
                </a:solidFill>
              </a:rPr>
              <a:t> </a:t>
            </a:r>
            <a:r>
              <a:rPr lang="bg-BG" altLang="bg-BG" sz="1800" b="1" dirty="0" smtClean="0">
                <a:solidFill>
                  <a:srgbClr val="0033CC"/>
                </a:solidFill>
              </a:rPr>
              <a:t> Дължина 4 км с 4 метрстанции. Времетраене на строителството - 2,5</a:t>
            </a:r>
            <a:r>
              <a:rPr lang="en-US" altLang="bg-BG" sz="1800" b="1" dirty="0" smtClean="0">
                <a:solidFill>
                  <a:srgbClr val="0033CC"/>
                </a:solidFill>
              </a:rPr>
              <a:t> </a:t>
            </a:r>
            <a:r>
              <a:rPr lang="bg-BG" altLang="bg-BG" sz="1800" b="1" dirty="0" smtClean="0">
                <a:solidFill>
                  <a:srgbClr val="0033CC"/>
                </a:solidFill>
              </a:rPr>
              <a:t>г.Начало- 01.2017г.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bg-BG" altLang="bg-BG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bg-BG" altLang="bg-BG" sz="1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Етап 3 </a:t>
            </a:r>
            <a:r>
              <a:rPr lang="bg-BG" altLang="bg-BG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 “Бул. Ботевградско шосе - бул. Вл. Вазов“ /ж.к. Левски, кв. Герена/ и доставка 10 метровлака.</a:t>
            </a:r>
            <a:r>
              <a:rPr lang="en-US" altLang="bg-BG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bg-BG" altLang="bg-BG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Дължина 4 км и  </a:t>
            </a:r>
            <a:r>
              <a:rPr lang="en-US" altLang="bg-BG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r>
              <a:rPr lang="bg-BG" altLang="bg-BG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метростанции.  Времетраене на строителството - 2,5</a:t>
            </a:r>
            <a:r>
              <a:rPr lang="en-US" altLang="bg-BG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bg-BG" altLang="bg-BG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год. </a:t>
            </a:r>
            <a:r>
              <a:rPr lang="bg-BG" altLang="bg-BG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Няма осигурено финансиране. Обща финансова порптребност – 140 млн.евро.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bg-BG" altLang="bg-BG" sz="1600" b="1" dirty="0" smtClean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125538"/>
            <a:ext cx="8229600" cy="14287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bg-BG" altLang="bg-BG" sz="3200" b="1" dirty="0" smtClean="0">
                <a:solidFill>
                  <a:srgbClr val="188705"/>
                </a:solidFill>
              </a:rPr>
              <a:t>Благодаря за вниманието !</a:t>
            </a:r>
            <a:r>
              <a:rPr lang="en-US" altLang="bg-BG" sz="2000" dirty="0" smtClean="0">
                <a:solidFill>
                  <a:srgbClr val="009900"/>
                </a:solidFill>
              </a:rPr>
              <a:t/>
            </a:r>
            <a:br>
              <a:rPr lang="en-US" altLang="bg-BG" sz="2000" dirty="0" smtClean="0">
                <a:solidFill>
                  <a:srgbClr val="009900"/>
                </a:solidFill>
              </a:rPr>
            </a:br>
            <a:r>
              <a:rPr lang="bg-BG" altLang="bg-BG" sz="2200" b="1" dirty="0" smtClean="0">
                <a:solidFill>
                  <a:srgbClr val="188705"/>
                </a:solidFill>
              </a:rPr>
              <a:t>Проф. д-р, инж.Ст. Братоев</a:t>
            </a:r>
            <a:r>
              <a:rPr lang="en-US" altLang="bg-BG" sz="2200" dirty="0" smtClean="0">
                <a:solidFill>
                  <a:srgbClr val="188705"/>
                </a:solidFill>
              </a:rPr>
              <a:t/>
            </a:r>
            <a:br>
              <a:rPr lang="en-US" altLang="bg-BG" sz="2200" dirty="0" smtClean="0">
                <a:solidFill>
                  <a:srgbClr val="188705"/>
                </a:solidFill>
              </a:rPr>
            </a:br>
            <a:r>
              <a:rPr lang="bg-BG" altLang="bg-BG" sz="2200" dirty="0" smtClean="0">
                <a:solidFill>
                  <a:srgbClr val="188705"/>
                </a:solidFill>
              </a:rPr>
              <a:t>Метрополитен ЕАД </a:t>
            </a:r>
            <a:br>
              <a:rPr lang="bg-BG" altLang="bg-BG" sz="2200" dirty="0" smtClean="0">
                <a:solidFill>
                  <a:srgbClr val="188705"/>
                </a:solidFill>
              </a:rPr>
            </a:br>
            <a:r>
              <a:rPr lang="bg-BG" altLang="bg-BG" sz="2000" dirty="0" smtClean="0">
                <a:solidFill>
                  <a:srgbClr val="188705"/>
                </a:solidFill>
              </a:rPr>
              <a:t>София  04.2016г г.</a:t>
            </a:r>
          </a:p>
        </p:txBody>
      </p:sp>
      <p:pic>
        <p:nvPicPr>
          <p:cNvPr id="63491" name="Picture 4" descr="titul t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2" descr="C:\Documents and Settings\Metro\Desktop\Нови станции- Летище-Младост -проекти\M23 Airport\M23 Airport_cam perspective 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2736850"/>
            <a:ext cx="6875462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24888" cy="1143000"/>
          </a:xfrm>
        </p:spPr>
        <p:txBody>
          <a:bodyPr/>
          <a:lstStyle/>
          <a:p>
            <a:pPr eaLnBrk="1" hangingPunct="1"/>
            <a:r>
              <a:rPr lang="bg-BG" sz="2400" b="1" smtClean="0">
                <a:solidFill>
                  <a:srgbClr val="0033CC"/>
                </a:solidFill>
              </a:rPr>
              <a:t>Натоварване на транспортната система на МГТ по основните направления за формиране на пъртическите потоци</a:t>
            </a:r>
            <a:r>
              <a:rPr lang="bg-BG" sz="2800" b="1" smtClean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bg-BG" smtClean="0"/>
          </a:p>
        </p:txBody>
      </p:sp>
      <p:pic>
        <p:nvPicPr>
          <p:cNvPr id="14340" name="Picture 4" descr="volume_var4_TSYS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914400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877050" y="3357563"/>
            <a:ext cx="2266950" cy="6000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g-BG" sz="1100" b="1">
                <a:solidFill>
                  <a:schemeClr val="accent2"/>
                </a:solidFill>
                <a:cs typeface="Arial" charset="0"/>
              </a:rPr>
              <a:t>Линия 1-270 000 пътн/ден</a:t>
            </a:r>
          </a:p>
          <a:p>
            <a:r>
              <a:rPr lang="bg-BG" sz="1100" b="1">
                <a:solidFill>
                  <a:schemeClr val="accent2"/>
                </a:solidFill>
                <a:cs typeface="Arial" charset="0"/>
              </a:rPr>
              <a:t>Линия 2-110 000 пътн./ден</a:t>
            </a:r>
            <a:endParaRPr lang="en-US" sz="1100" b="1">
              <a:solidFill>
                <a:schemeClr val="accent2"/>
              </a:solidFill>
              <a:cs typeface="Arial" charset="0"/>
            </a:endParaRPr>
          </a:p>
          <a:p>
            <a:r>
              <a:rPr lang="bg-BG" sz="1100" b="1">
                <a:solidFill>
                  <a:schemeClr val="accent2"/>
                </a:solidFill>
                <a:cs typeface="Arial" charset="0"/>
              </a:rPr>
              <a:t>Линия 3-16</a:t>
            </a:r>
            <a:r>
              <a:rPr lang="en-US" sz="1100" b="1">
                <a:solidFill>
                  <a:schemeClr val="accent2"/>
                </a:solidFill>
                <a:cs typeface="Arial" charset="0"/>
              </a:rPr>
              <a:t>9</a:t>
            </a:r>
            <a:r>
              <a:rPr lang="bg-BG" sz="1100" b="1">
                <a:solidFill>
                  <a:schemeClr val="accent2"/>
                </a:solidFill>
                <a:cs typeface="Arial" charset="0"/>
              </a:rPr>
              <a:t> 000 пътн/ден</a:t>
            </a: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>
            <a:off x="1258888" y="4437063"/>
            <a:ext cx="360362" cy="2159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1116013" y="4652963"/>
            <a:ext cx="144462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 flipV="1">
            <a:off x="900113" y="4149725"/>
            <a:ext cx="71437" cy="3587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971550" y="4508500"/>
            <a:ext cx="144463" cy="144463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468313" y="1052513"/>
          <a:ext cx="8207375" cy="4530726"/>
        </p:xfrm>
        <a:graphic>
          <a:graphicData uri="http://schemas.openxmlformats.org/drawingml/2006/table">
            <a:tbl>
              <a:tblPr/>
              <a:tblGrid>
                <a:gridCol w="3028950"/>
                <a:gridCol w="212725"/>
                <a:gridCol w="211137"/>
                <a:gridCol w="212725"/>
                <a:gridCol w="212725"/>
                <a:gridCol w="212725"/>
                <a:gridCol w="211138"/>
                <a:gridCol w="212725"/>
                <a:gridCol w="212725"/>
                <a:gridCol w="212725"/>
                <a:gridCol w="211137"/>
                <a:gridCol w="212725"/>
                <a:gridCol w="209550"/>
                <a:gridCol w="215900"/>
                <a:gridCol w="211138"/>
                <a:gridCol w="212725"/>
                <a:gridCol w="207962"/>
                <a:gridCol w="217488"/>
                <a:gridCol w="211137"/>
                <a:gridCol w="212725"/>
                <a:gridCol w="233363"/>
                <a:gridCol w="254000"/>
                <a:gridCol w="225945"/>
                <a:gridCol w="216024"/>
                <a:gridCol w="215256"/>
              </a:tblGrid>
              <a:tr h="200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Участъци</a:t>
                      </a:r>
                      <a:endParaRPr kumimoji="0" lang="bg-BG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2014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2015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2016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2017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2018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2019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Тримесечие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Етап І </a:t>
                      </a:r>
                      <a:endParaRPr kumimoji="0" lang="bg-BG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1. централен участък „МС 6 Парк Займов – Център – МС 14 ул. Житница” дължина 7.150 км. и  7 метростанции</a:t>
                      </a:r>
                      <a:endParaRPr kumimoji="0" lang="bg-BG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тръжни и др. процедури</a:t>
                      </a:r>
                      <a:endParaRPr kumimoji="0" lang="bg-BG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строителство </a:t>
                      </a:r>
                      <a:r>
                        <a:rPr kumimoji="0" lang="bg-BG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тунел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– 42 месеца</a:t>
                      </a:r>
                      <a:endParaRPr kumimoji="0" lang="bg-BG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2. участък от „МС 5 бул. В.Вазов - МС 6 Парк Займов” дължина 650 м и 1 метростанция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тръжни и др. процедури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строителство – 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28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месеца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3.  Доставка на подвижен състав с транспортна автоматика и управление на движението (СВТС система)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тръжни процедури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изработване – 36 месеца 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4. Депо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тръжни процедури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строителство – 24 месеца 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5. Комплексни пускови изпитания и въвеждане в експлоатация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bg-BG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. Етап II </a:t>
                      </a: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– участък „ МС 14 ул. Житница – МС 18 Околовръстно шосе” дължина 4.3 км. и  4 метростанции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тръжни процедури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строителство – 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месеца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870" name="Rectangle 32"/>
          <p:cNvSpPr>
            <a:spLocks noChangeArrowheads="1"/>
          </p:cNvSpPr>
          <p:nvPr/>
        </p:nvSpPr>
        <p:spPr bwMode="auto">
          <a:xfrm>
            <a:off x="703263" y="20526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bg-BG" altLang="bg-BG">
              <a:latin typeface="Arial" charset="0"/>
            </a:endParaRPr>
          </a:p>
        </p:txBody>
      </p:sp>
      <p:cxnSp>
        <p:nvCxnSpPr>
          <p:cNvPr id="26871" name="AutoShape 15"/>
          <p:cNvCxnSpPr>
            <a:cxnSpLocks noChangeShapeType="1"/>
          </p:cNvCxnSpPr>
          <p:nvPr/>
        </p:nvCxnSpPr>
        <p:spPr bwMode="auto">
          <a:xfrm flipV="1">
            <a:off x="3492500" y="1989138"/>
            <a:ext cx="1554163" cy="17462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26872" name="AutoShape 16"/>
          <p:cNvCxnSpPr>
            <a:cxnSpLocks noChangeShapeType="1"/>
          </p:cNvCxnSpPr>
          <p:nvPr/>
        </p:nvCxnSpPr>
        <p:spPr bwMode="auto">
          <a:xfrm>
            <a:off x="4284663" y="3573463"/>
            <a:ext cx="854075" cy="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26873" name="AutoShape 17"/>
          <p:cNvCxnSpPr>
            <a:cxnSpLocks noChangeShapeType="1"/>
          </p:cNvCxnSpPr>
          <p:nvPr/>
        </p:nvCxnSpPr>
        <p:spPr bwMode="auto">
          <a:xfrm>
            <a:off x="5219700" y="4149725"/>
            <a:ext cx="557213" cy="3175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26874" name="AutoShape 18"/>
          <p:cNvCxnSpPr>
            <a:cxnSpLocks noChangeShapeType="1"/>
          </p:cNvCxnSpPr>
          <p:nvPr/>
        </p:nvCxnSpPr>
        <p:spPr bwMode="auto">
          <a:xfrm>
            <a:off x="5219700" y="5229225"/>
            <a:ext cx="647700" cy="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26875" name="AutoShape 26"/>
          <p:cNvCxnSpPr>
            <a:cxnSpLocks noChangeShapeType="1"/>
          </p:cNvCxnSpPr>
          <p:nvPr/>
        </p:nvCxnSpPr>
        <p:spPr bwMode="auto">
          <a:xfrm>
            <a:off x="5219700" y="2276475"/>
            <a:ext cx="3240732" cy="397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6876" name="AutoShape 27"/>
          <p:cNvCxnSpPr>
            <a:cxnSpLocks noChangeShapeType="1"/>
          </p:cNvCxnSpPr>
          <p:nvPr/>
        </p:nvCxnSpPr>
        <p:spPr bwMode="auto">
          <a:xfrm>
            <a:off x="5292080" y="3789040"/>
            <a:ext cx="2593033" cy="323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6877" name="AutoShape 28"/>
          <p:cNvCxnSpPr>
            <a:cxnSpLocks noChangeShapeType="1"/>
          </p:cNvCxnSpPr>
          <p:nvPr/>
        </p:nvCxnSpPr>
        <p:spPr bwMode="auto">
          <a:xfrm>
            <a:off x="5867400" y="4365625"/>
            <a:ext cx="1944688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6878" name="AutoShape 29"/>
          <p:cNvCxnSpPr>
            <a:cxnSpLocks noChangeShapeType="1"/>
          </p:cNvCxnSpPr>
          <p:nvPr/>
        </p:nvCxnSpPr>
        <p:spPr bwMode="auto">
          <a:xfrm>
            <a:off x="6011863" y="5445125"/>
            <a:ext cx="2376561" cy="99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6879" name="AutoShape 31"/>
          <p:cNvCxnSpPr>
            <a:cxnSpLocks noChangeShapeType="1"/>
          </p:cNvCxnSpPr>
          <p:nvPr/>
        </p:nvCxnSpPr>
        <p:spPr bwMode="auto">
          <a:xfrm>
            <a:off x="6012160" y="2996952"/>
            <a:ext cx="2232248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6880" name="AutoShape 32"/>
          <p:cNvCxnSpPr>
            <a:cxnSpLocks noChangeShapeType="1"/>
          </p:cNvCxnSpPr>
          <p:nvPr/>
        </p:nvCxnSpPr>
        <p:spPr bwMode="auto">
          <a:xfrm>
            <a:off x="952500" y="5949950"/>
            <a:ext cx="55245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26881" name="AutoShape 16"/>
          <p:cNvCxnSpPr>
            <a:cxnSpLocks noChangeShapeType="1"/>
          </p:cNvCxnSpPr>
          <p:nvPr/>
        </p:nvCxnSpPr>
        <p:spPr bwMode="auto">
          <a:xfrm>
            <a:off x="4572000" y="2708275"/>
            <a:ext cx="1182688" cy="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26882" name="AutoShape 29"/>
          <p:cNvCxnSpPr>
            <a:cxnSpLocks noChangeShapeType="1"/>
          </p:cNvCxnSpPr>
          <p:nvPr/>
        </p:nvCxnSpPr>
        <p:spPr bwMode="auto">
          <a:xfrm>
            <a:off x="957263" y="6092825"/>
            <a:ext cx="547687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6883" name="AutoShape 29"/>
          <p:cNvCxnSpPr>
            <a:cxnSpLocks noChangeShapeType="1"/>
          </p:cNvCxnSpPr>
          <p:nvPr/>
        </p:nvCxnSpPr>
        <p:spPr bwMode="auto">
          <a:xfrm>
            <a:off x="7956550" y="4652963"/>
            <a:ext cx="476250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sp>
        <p:nvSpPr>
          <p:cNvPr id="26884" name="Правоъгълник 58"/>
          <p:cNvSpPr>
            <a:spLocks noChangeArrowheads="1"/>
          </p:cNvSpPr>
          <p:nvPr/>
        </p:nvSpPr>
        <p:spPr bwMode="auto">
          <a:xfrm>
            <a:off x="1668463" y="5822950"/>
            <a:ext cx="2411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bg-BG" sz="900">
                <a:latin typeface="HebarU" pitchFamily="2" charset="0"/>
                <a:cs typeface="Times New Roman" pitchFamily="18" charset="0"/>
              </a:rPr>
              <a:t>- </a:t>
            </a:r>
            <a:r>
              <a:rPr lang="bg-BG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Провеждане на тръжни и др. процедури</a:t>
            </a:r>
            <a:endParaRPr lang="bg-BG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885" name="Правоъгълник 59"/>
          <p:cNvSpPr>
            <a:spLocks noChangeArrowheads="1"/>
          </p:cNvSpPr>
          <p:nvPr/>
        </p:nvSpPr>
        <p:spPr bwMode="auto">
          <a:xfrm>
            <a:off x="1668463" y="5972175"/>
            <a:ext cx="912812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bg-BG" sz="900">
                <a:latin typeface="HebarU" pitchFamily="2" charset="0"/>
                <a:cs typeface="Times New Roman" pitchFamily="18" charset="0"/>
              </a:rPr>
              <a:t>- </a:t>
            </a:r>
            <a:r>
              <a:rPr lang="bg-BG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Изпълнение</a:t>
            </a:r>
            <a:endParaRPr lang="bg-BG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886" name="Правоъгълник 2059"/>
          <p:cNvSpPr>
            <a:spLocks noChangeArrowheads="1"/>
          </p:cNvSpPr>
          <p:nvPr/>
        </p:nvSpPr>
        <p:spPr bwMode="auto">
          <a:xfrm>
            <a:off x="468313" y="333375"/>
            <a:ext cx="820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g-BG" b="1">
                <a:solidFill>
                  <a:srgbClr val="E1051A"/>
                </a:solidFill>
                <a:latin typeface="Arial" charset="0"/>
                <a:cs typeface="Times New Roman" pitchFamily="18" charset="0"/>
              </a:rPr>
              <a:t>График за изграждане на Етап I и Етап 2 на Проекта за Линия 3 </a:t>
            </a:r>
          </a:p>
          <a:p>
            <a:pPr algn="ctr"/>
            <a:r>
              <a:rPr lang="bg-BG" b="1">
                <a:solidFill>
                  <a:srgbClr val="E1051A"/>
                </a:solidFill>
                <a:latin typeface="Arial" charset="0"/>
                <a:cs typeface="Times New Roman" pitchFamily="18" charset="0"/>
              </a:rPr>
              <a:t>на Софийското метро</a:t>
            </a:r>
            <a:endParaRPr lang="bg-BG" b="1">
              <a:solidFill>
                <a:srgbClr val="E105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887" name="TextBox 29"/>
          <p:cNvSpPr txBox="1">
            <a:spLocks noChangeArrowheads="1"/>
          </p:cNvSpPr>
          <p:nvPr/>
        </p:nvSpPr>
        <p:spPr bwMode="auto">
          <a:xfrm>
            <a:off x="8388424" y="2132856"/>
            <a:ext cx="5389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600" b="1" dirty="0" smtClean="0">
                <a:solidFill>
                  <a:srgbClr val="0033CC"/>
                </a:solidFill>
              </a:rPr>
              <a:t>4</a:t>
            </a:r>
            <a:r>
              <a:rPr lang="en-US" sz="1600" b="1" dirty="0" smtClean="0">
                <a:solidFill>
                  <a:srgbClr val="0033CC"/>
                </a:solidFill>
              </a:rPr>
              <a:t>5</a:t>
            </a:r>
            <a:r>
              <a:rPr lang="bg-BG" sz="1600" b="1" dirty="0" smtClean="0">
                <a:solidFill>
                  <a:srgbClr val="0033CC"/>
                </a:solidFill>
              </a:rPr>
              <a:t>м</a:t>
            </a:r>
            <a:endParaRPr lang="bg-BG" sz="1600" b="1" dirty="0">
              <a:solidFill>
                <a:srgbClr val="0033CC"/>
              </a:solidFill>
            </a:endParaRPr>
          </a:p>
        </p:txBody>
      </p:sp>
      <p:sp>
        <p:nvSpPr>
          <p:cNvPr id="26888" name="TextBox 30"/>
          <p:cNvSpPr txBox="1">
            <a:spLocks noChangeArrowheads="1"/>
          </p:cNvSpPr>
          <p:nvPr/>
        </p:nvSpPr>
        <p:spPr bwMode="auto">
          <a:xfrm>
            <a:off x="8316913" y="2781300"/>
            <a:ext cx="8270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g-BG" sz="1600" b="1">
                <a:solidFill>
                  <a:srgbClr val="0033CC"/>
                </a:solidFill>
              </a:rPr>
              <a:t>30м</a:t>
            </a:r>
          </a:p>
        </p:txBody>
      </p:sp>
      <p:sp>
        <p:nvSpPr>
          <p:cNvPr id="26889" name="TextBox 31"/>
          <p:cNvSpPr txBox="1">
            <a:spLocks noChangeArrowheads="1"/>
          </p:cNvSpPr>
          <p:nvPr/>
        </p:nvSpPr>
        <p:spPr bwMode="auto">
          <a:xfrm>
            <a:off x="8172450" y="3644900"/>
            <a:ext cx="5381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600" b="1">
                <a:solidFill>
                  <a:srgbClr val="0033CC"/>
                </a:solidFill>
              </a:rPr>
              <a:t>36м</a:t>
            </a:r>
          </a:p>
        </p:txBody>
      </p:sp>
      <p:sp>
        <p:nvSpPr>
          <p:cNvPr id="26890" name="TextBox 32"/>
          <p:cNvSpPr txBox="1">
            <a:spLocks noChangeArrowheads="1"/>
          </p:cNvSpPr>
          <p:nvPr/>
        </p:nvSpPr>
        <p:spPr bwMode="auto">
          <a:xfrm>
            <a:off x="8172450" y="4149725"/>
            <a:ext cx="5381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600" b="1">
                <a:solidFill>
                  <a:srgbClr val="0033CC"/>
                </a:solidFill>
              </a:rPr>
              <a:t>27м</a:t>
            </a:r>
          </a:p>
        </p:txBody>
      </p:sp>
      <p:sp>
        <p:nvSpPr>
          <p:cNvPr id="26891" name="TextBox 35"/>
          <p:cNvSpPr txBox="1">
            <a:spLocks noChangeArrowheads="1"/>
          </p:cNvSpPr>
          <p:nvPr/>
        </p:nvSpPr>
        <p:spPr bwMode="auto">
          <a:xfrm>
            <a:off x="8388350" y="4437063"/>
            <a:ext cx="434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600" b="1">
                <a:solidFill>
                  <a:srgbClr val="0033CC"/>
                </a:solidFill>
              </a:rPr>
              <a:t>6м</a:t>
            </a:r>
          </a:p>
        </p:txBody>
      </p:sp>
      <p:sp>
        <p:nvSpPr>
          <p:cNvPr id="26892" name="TextBox 36"/>
          <p:cNvSpPr txBox="1">
            <a:spLocks noChangeArrowheads="1"/>
          </p:cNvSpPr>
          <p:nvPr/>
        </p:nvSpPr>
        <p:spPr bwMode="auto">
          <a:xfrm>
            <a:off x="8388350" y="5229225"/>
            <a:ext cx="755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g-BG" sz="1600" b="1" dirty="0" smtClean="0">
                <a:solidFill>
                  <a:srgbClr val="0033CC"/>
                </a:solidFill>
              </a:rPr>
              <a:t>32мес</a:t>
            </a:r>
            <a:endParaRPr lang="bg-BG" sz="16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2276475"/>
          <a:ext cx="9144000" cy="4249344"/>
        </p:xfrm>
        <a:graphic>
          <a:graphicData uri="http://schemas.openxmlformats.org/drawingml/2006/table">
            <a:tbl>
              <a:tblPr/>
              <a:tblGrid>
                <a:gridCol w="5303838"/>
                <a:gridCol w="1898650"/>
                <a:gridCol w="1941512"/>
              </a:tblGrid>
              <a:tr h="896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Източници на финансиране</a:t>
                      </a:r>
                      <a:endParaRPr kumimoji="0" lang="bg-BG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Стойност в лева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Дял от общата стойност (в %)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03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БФП: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80.93 %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939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КФ/ЕФРР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</a:t>
                      </a:r>
                      <a:endParaRPr kumimoji="0" lang="bg-BG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68.81 %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5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Национално съ-финансиране към отпусната безвъзмездна помощ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kumimoji="0" lang="bg-BG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12.12 %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84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Съфинасиране СО: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19.17 %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533759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Общо допустими разходи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433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100.00%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80" name="TextBox 2"/>
          <p:cNvSpPr txBox="1">
            <a:spLocks noChangeArrowheads="1"/>
          </p:cNvSpPr>
          <p:nvPr/>
        </p:nvSpPr>
        <p:spPr bwMode="auto">
          <a:xfrm>
            <a:off x="1476375" y="1196975"/>
            <a:ext cx="46085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g-BG" b="1" dirty="0">
                <a:solidFill>
                  <a:srgbClr val="FF0000"/>
                </a:solidFill>
              </a:rPr>
              <a:t>                  БЮДЖЕТ </a:t>
            </a:r>
            <a:r>
              <a:rPr lang="bg-BG" b="1" dirty="0" smtClean="0">
                <a:solidFill>
                  <a:srgbClr val="FF0000"/>
                </a:solidFill>
              </a:rPr>
              <a:t>НА ПРОЕКТА ЗА  ЕТАП 1 </a:t>
            </a:r>
            <a:endParaRPr lang="bg-BG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11560" y="1916832"/>
          <a:ext cx="7704137" cy="3740150"/>
        </p:xfrm>
        <a:graphic>
          <a:graphicData uri="http://schemas.openxmlformats.org/drawingml/2006/table">
            <a:tbl>
              <a:tblPr/>
              <a:tblGrid>
                <a:gridCol w="5410200"/>
                <a:gridCol w="2293937"/>
              </a:tblGrid>
              <a:tr h="768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</a:t>
                      </a:r>
                      <a:r>
                        <a:rPr kumimoji="0" lang="bg-BG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ПОДОБЕКТ</a:t>
                      </a:r>
                      <a:endParaRPr kumimoji="0" lang="bg-BG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  НА ИЗПЪЛНЕНИЕ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ЕТАП І  - СМР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6.68%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ОБОСОБЕНА ПОЗИЦИЯ 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3.51%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ОБОСОБЕНА ПОЗИЦИЯ 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9.40%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ОБОСОБЕНА ПОЗИЦИЯ 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3.51%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ОБОСОБЕНА ПОЗИЦИЯ 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7.33%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ИНЖЕНЕР КОНСУЛТАНТ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8.51%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3100" name="Rectangle 1"/>
          <p:cNvSpPr>
            <a:spLocks noChangeArrowheads="1"/>
          </p:cNvSpPr>
          <p:nvPr/>
        </p:nvSpPr>
        <p:spPr bwMode="auto">
          <a:xfrm>
            <a:off x="0" y="-956339"/>
            <a:ext cx="838835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                                   </a:t>
            </a:r>
          </a:p>
          <a:p>
            <a:pPr eaLnBrk="0" hangingPunct="0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                                       </a:t>
            </a:r>
            <a:endParaRPr lang="en-US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0" hangingPunct="0"/>
            <a:endParaRPr lang="en-US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0" hangingPunct="0"/>
            <a:endParaRPr lang="en-US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0" hangingPunct="0"/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                                                  </a:t>
            </a:r>
            <a:r>
              <a:rPr lang="bg-BG" b="1" dirty="0">
                <a:solidFill>
                  <a:srgbClr val="FF0000"/>
                </a:solidFill>
                <a:cs typeface="Times New Roman" pitchFamily="18" charset="0"/>
              </a:rPr>
              <a:t>ФИЗИЧЕСКО ИЗПЪЛНЕНИЕ</a:t>
            </a:r>
            <a:endParaRPr lang="bg-BG" dirty="0">
              <a:solidFill>
                <a:srgbClr val="FF0000"/>
              </a:solidFill>
            </a:endParaRPr>
          </a:p>
          <a:p>
            <a:pPr eaLnBrk="0" hangingPunct="0"/>
            <a:endParaRPr lang="bg-BG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4313" y="2060848"/>
          <a:ext cx="8929687" cy="3934969"/>
        </p:xfrm>
        <a:graphic>
          <a:graphicData uri="http://schemas.openxmlformats.org/drawingml/2006/table">
            <a:tbl>
              <a:tblPr/>
              <a:tblGrid>
                <a:gridCol w="1912937"/>
                <a:gridCol w="854075"/>
                <a:gridCol w="952500"/>
                <a:gridCol w="955675"/>
                <a:gridCol w="955675"/>
                <a:gridCol w="854075"/>
                <a:gridCol w="2444750"/>
              </a:tblGrid>
              <a:tr h="2776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Видове разходи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 план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Изплатени от Бенефициента средства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Верифицирани от УО разходи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Оставащи за верификация от УО разходи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 на финансово изпълнение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 на финансово изпълнение от предходния отчетен период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ОБЩО: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433</a:t>
                      </a: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47,2</a:t>
                      </a: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bg-BG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38,2</a:t>
                      </a: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r>
                        <a:rPr kumimoji="0" lang="bg-BG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0.00%</a:t>
                      </a:r>
                      <a:endParaRPr kumimoji="0" lang="bg-BG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4132" name="Rectangle 1"/>
          <p:cNvSpPr>
            <a:spLocks noChangeArrowheads="1"/>
          </p:cNvSpPr>
          <p:nvPr/>
        </p:nvSpPr>
        <p:spPr bwMode="auto">
          <a:xfrm>
            <a:off x="2843808" y="476672"/>
            <a:ext cx="380123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r>
              <a:rPr lang="bg-BG" b="1" dirty="0">
                <a:solidFill>
                  <a:srgbClr val="FF0000"/>
                </a:solidFill>
                <a:cs typeface="Times New Roman" pitchFamily="18" charset="0"/>
              </a:rPr>
              <a:t>ФИНАНСОВО </a:t>
            </a:r>
            <a:r>
              <a:rPr lang="bg-BG" b="1" dirty="0" smtClean="0">
                <a:solidFill>
                  <a:srgbClr val="FF0000"/>
                </a:solidFill>
                <a:cs typeface="Times New Roman" pitchFamily="18" charset="0"/>
              </a:rPr>
              <a:t>ИЗПЪЛНЕНИЕ – ЕТАП 1</a:t>
            </a:r>
            <a:endParaRPr lang="bg-BG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0" hangingPunct="0"/>
            <a:r>
              <a:rPr lang="bg-BG" b="1" dirty="0" smtClean="0">
                <a:solidFill>
                  <a:srgbClr val="FF0000"/>
                </a:solidFill>
                <a:cs typeface="Times New Roman" pitchFamily="18" charset="0"/>
              </a:rPr>
              <a:t>           </a:t>
            </a:r>
            <a:r>
              <a:rPr lang="bg-BG" b="1" dirty="0" smtClean="0">
                <a:solidFill>
                  <a:srgbClr val="0070C0"/>
                </a:solidFill>
                <a:cs typeface="Times New Roman" pitchFamily="18" charset="0"/>
              </a:rPr>
              <a:t>  / млн.евро</a:t>
            </a:r>
            <a:r>
              <a:rPr lang="bg-BG" dirty="0">
                <a:solidFill>
                  <a:srgbClr val="0070C0"/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>
          <a:xfrm>
            <a:off x="2339752" y="5301208"/>
            <a:ext cx="4140200" cy="714375"/>
          </a:xfrm>
          <a:ln>
            <a:solidFill>
              <a:schemeClr val="bg1">
                <a:lumMod val="95000"/>
              </a:schemeClr>
            </a:solidFill>
          </a:ln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altLang="bg-BG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План, надлъжен профил и сечение на тунелите в  </a:t>
            </a:r>
            <a:br>
              <a:rPr lang="bg-BG" altLang="bg-BG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bg-BG" altLang="bg-BG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централната градска част от трасето на Линия 3 /МС 6-МС 14/</a:t>
            </a:r>
            <a:br>
              <a:rPr lang="bg-BG" altLang="bg-BG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bg-BG" altLang="bg-BG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предвидени за изграждане по Щитов метод / с ТПМ/</a:t>
            </a:r>
          </a:p>
        </p:txBody>
      </p:sp>
      <p:pic>
        <p:nvPicPr>
          <p:cNvPr id="10" name="Picture 2" descr="C:\Users\Metropolitan\Desktop\Метрото в София и развитието му до 2019г-Прага\TIFF\Фиг. 7 надлъжен профил на трасето на Линия 3 в ЦГЧ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429309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10836275" y="4005263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64388" y="4652963"/>
            <a:ext cx="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764838" y="227647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5059" name="Picture 5" descr="5-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5148064" cy="25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5292725" y="0"/>
            <a:ext cx="3851275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bg-BG" b="1" dirty="0">
                <a:solidFill>
                  <a:srgbClr val="FF0000"/>
                </a:solidFill>
              </a:rPr>
              <a:t>Принципно устройство и общ вид на тунелопробивна машина/щит/ за изграждане на двупътни тунели с</a:t>
            </a:r>
          </a:p>
          <a:p>
            <a:pPr>
              <a:defRPr/>
            </a:pPr>
            <a:r>
              <a:rPr lang="bg-BG" b="1" dirty="0">
                <a:solidFill>
                  <a:srgbClr val="FF0000"/>
                </a:solidFill>
                <a:ea typeface="ＭＳ Ｐゴシック" pitchFamily="34" charset="-128"/>
              </a:rPr>
              <a:t> диаметър </a:t>
            </a:r>
            <a:r>
              <a:rPr lang="bg-BG" b="1" dirty="0" smtClean="0">
                <a:solidFill>
                  <a:srgbClr val="FF0000"/>
                </a:solidFill>
                <a:ea typeface="ＭＳ Ｐゴシック" pitchFamily="34" charset="-128"/>
              </a:rPr>
              <a:t>9,5м</a:t>
            </a:r>
            <a:r>
              <a:rPr lang="bg-BG" b="1" dirty="0">
                <a:solidFill>
                  <a:srgbClr val="FF0000"/>
                </a:solidFill>
                <a:ea typeface="ＭＳ Ｐゴシック" pitchFamily="34" charset="-128"/>
              </a:rPr>
              <a:t>.</a:t>
            </a:r>
            <a:endParaRPr lang="en-US" b="1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45062" name="Picture 4" descr="SH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625" y="1125539"/>
            <a:ext cx="3889375" cy="244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4221088"/>
            <a:ext cx="9144000" cy="2636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3573016"/>
            <a:ext cx="7920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rgbClr val="FF0000"/>
                </a:solidFill>
              </a:rPr>
              <a:t> </a:t>
            </a:r>
            <a:r>
              <a:rPr lang="bg-BG" b="1" dirty="0" smtClean="0">
                <a:solidFill>
                  <a:srgbClr val="EF3957"/>
                </a:solidFill>
              </a:rPr>
              <a:t>Технологична схема за изграждане на тунелите  в участъка с   механизирана</a:t>
            </a:r>
          </a:p>
          <a:p>
            <a:r>
              <a:rPr lang="bg-BG" b="1" dirty="0" smtClean="0">
                <a:solidFill>
                  <a:srgbClr val="EF3957"/>
                </a:solidFill>
              </a:rPr>
              <a:t> тунелопробивна машина с хидравлична забойна камера с диаметър 9,5м</a:t>
            </a:r>
            <a:r>
              <a:rPr lang="bg-BG" b="1" dirty="0" smtClean="0">
                <a:solidFill>
                  <a:srgbClr val="FF0000"/>
                </a:solidFill>
              </a:rPr>
              <a:t>  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818</TotalTime>
  <Words>1875</Words>
  <Application>Microsoft Office PowerPoint</Application>
  <PresentationFormat>On-screen Show (4:3)</PresentationFormat>
  <Paragraphs>464</Paragraphs>
  <Slides>31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Document</vt:lpstr>
      <vt:lpstr>Acrobat Document</vt:lpstr>
      <vt:lpstr>   Разширение на  метрото в София по ОПТТИ 2014-2020г </vt:lpstr>
      <vt:lpstr>Slide 2</vt:lpstr>
      <vt:lpstr> Инвестиционен проект за Линия 3 на     метрото в София</vt:lpstr>
      <vt:lpstr>Slide 4</vt:lpstr>
      <vt:lpstr>Slide 5</vt:lpstr>
      <vt:lpstr>Slide 6</vt:lpstr>
      <vt:lpstr>Slide 7</vt:lpstr>
      <vt:lpstr>План, надлъжен профил и сечение на тунелите в   централната градска част от трасето на Линия 3 /МС 6-МС 14/ предвидени за изграждане по Щитов метод / с ТПМ/</vt:lpstr>
      <vt:lpstr>Slide 9</vt:lpstr>
      <vt:lpstr> Разполагане на МС III-6 до “Театър зад канала”  в градската планировка,  ВОД и начало на строителството      </vt:lpstr>
      <vt:lpstr>Разполагане на МС ”Орлов мост” в градската планировка /връзка с Линия 1/ Начало на строителството 05.01.2016г.</vt:lpstr>
      <vt:lpstr>Slide 12</vt:lpstr>
      <vt:lpstr>Slide 13</vt:lpstr>
      <vt:lpstr>Slide 14</vt:lpstr>
      <vt:lpstr>Разполагане на метростанцията на кръстовището на  бул. България и бул. Гешов в градската планировка</vt:lpstr>
      <vt:lpstr>Разполагане на МС ”Красно село” под кръстовището на  бул. Цар Борис III и ул. Житница</vt:lpstr>
      <vt:lpstr>Slide 17</vt:lpstr>
      <vt:lpstr>Slide 18</vt:lpstr>
      <vt:lpstr>Slide 19</vt:lpstr>
      <vt:lpstr>Slide 20</vt:lpstr>
      <vt:lpstr>2. Разширение на Линия 2: Участък “МС Джеймс Баучер (МС ІІ-11) - МС Витоша (МС ІІ-12) ” и съоръжения за смяна на посоката на движение след МС “Витоша” /2014-2016г/ </vt:lpstr>
      <vt:lpstr>Slide 22</vt:lpstr>
      <vt:lpstr>Slide 23</vt:lpstr>
      <vt:lpstr>Slide 24</vt:lpstr>
      <vt:lpstr>Slide 25</vt:lpstr>
      <vt:lpstr>Архитектурен проект на МС 12-2-/Витоша/</vt:lpstr>
      <vt:lpstr>Изпълнение на архитектурното оформление на МС Витоша – към 01.05.2016г.</vt:lpstr>
      <vt:lpstr>Основни параметри и обществени ползи от “ Разширението на метрото в София”, включено в ОПТТИ 2014-2020г. </vt:lpstr>
      <vt:lpstr>Slide 29</vt:lpstr>
      <vt:lpstr>Благодаря за вниманието ! Проф. д-р, инж.Ст. Братоев Метрополитен ЕАД  София  04.2016г г.</vt:lpstr>
      <vt:lpstr>Натоварване на транспортната система на МГТ по основните направления за формиране на пъртическите потоци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Metropolitan</dc:creator>
  <cp:lastModifiedBy>Metropolitan</cp:lastModifiedBy>
  <cp:revision>91</cp:revision>
  <dcterms:created xsi:type="dcterms:W3CDTF">2016-05-03T06:21:21Z</dcterms:created>
  <dcterms:modified xsi:type="dcterms:W3CDTF">2016-05-12T09:05:52Z</dcterms:modified>
</cp:coreProperties>
</file>