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0" r:id="rId4"/>
    <p:sldId id="258" r:id="rId5"/>
    <p:sldId id="265" r:id="rId6"/>
    <p:sldId id="260" r:id="rId7"/>
    <p:sldId id="261" r:id="rId8"/>
    <p:sldId id="259" r:id="rId9"/>
    <p:sldId id="266" r:id="rId10"/>
    <p:sldId id="262" r:id="rId11"/>
    <p:sldId id="263" r:id="rId12"/>
    <p:sldId id="267" r:id="rId13"/>
    <p:sldId id="264" r:id="rId14"/>
    <p:sldId id="268" r:id="rId15"/>
    <p:sldId id="272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Videnova\Desktop\ANALYTICAL%20Report%20Osbht_za%20Veni_ot%206%20July%202016\017_Iznasyane%20na%20PPP%20pred%20KN_Boyana_28-29%20Nov%202016\Book-temp-charts-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How important is it for you to have at your disposal in advance information about the following: </a:t>
            </a:r>
          </a:p>
          <a:p>
            <a:pPr>
              <a:defRPr sz="1400"/>
            </a:pPr>
            <a:r>
              <a:rPr lang="en-US" sz="1100" b="0" i="1"/>
              <a:t>(number of resp.) </a:t>
            </a:r>
          </a:p>
        </c:rich>
      </c:tx>
      <c:layout>
        <c:manualLayout>
          <c:xMode val="edge"/>
          <c:yMode val="edge"/>
          <c:x val="0.1218094285175679"/>
          <c:y val="5.847953216374268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4741549571496936"/>
          <c:y val="0.29798775153105861"/>
          <c:w val="0.52680181551891647"/>
          <c:h val="0.4630017958281530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'[Book-temp-charts-16.xlsx]Sheet1'!$C$11</c:f>
              <c:strCache>
                <c:ptCount val="1"/>
                <c:pt idx="0">
                  <c:v>very important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'[Book-temp-charts-16.xlsx]Sheet1'!$B$12:$B$15</c:f>
              <c:strCache>
                <c:ptCount val="4"/>
                <c:pt idx="0">
                  <c:v>information about the construction site project</c:v>
                </c:pt>
                <c:pt idx="1">
                  <c:v>the names and the positions of the participants</c:v>
                </c:pt>
                <c:pt idx="2">
                  <c:v>the agenda of the event</c:v>
                </c:pt>
                <c:pt idx="3">
                  <c:v>if the event is accessable for disabled people </c:v>
                </c:pt>
              </c:strCache>
            </c:strRef>
          </c:cat>
          <c:val>
            <c:numRef>
              <c:f>'[Book-temp-charts-16.xlsx]Sheet1'!$C$12:$C$15</c:f>
              <c:numCache>
                <c:formatCode>General</c:formatCode>
                <c:ptCount val="4"/>
                <c:pt idx="0">
                  <c:v>26</c:v>
                </c:pt>
                <c:pt idx="1">
                  <c:v>26</c:v>
                </c:pt>
                <c:pt idx="2">
                  <c:v>17</c:v>
                </c:pt>
                <c:pt idx="3">
                  <c:v>13</c:v>
                </c:pt>
              </c:numCache>
            </c:numRef>
          </c:val>
        </c:ser>
        <c:ser>
          <c:idx val="1"/>
          <c:order val="1"/>
          <c:tx>
            <c:strRef>
              <c:f>'[Book-temp-charts-16.xlsx]Sheet1'!$D$11</c:f>
              <c:strCache>
                <c:ptCount val="1"/>
                <c:pt idx="0">
                  <c:v>important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'[Book-temp-charts-16.xlsx]Sheet1'!$B$12:$B$15</c:f>
              <c:strCache>
                <c:ptCount val="4"/>
                <c:pt idx="0">
                  <c:v>information about the construction site project</c:v>
                </c:pt>
                <c:pt idx="1">
                  <c:v>the names and the positions of the participants</c:v>
                </c:pt>
                <c:pt idx="2">
                  <c:v>the agenda of the event</c:v>
                </c:pt>
                <c:pt idx="3">
                  <c:v>if the event is accessable for disabled people </c:v>
                </c:pt>
              </c:strCache>
            </c:strRef>
          </c:cat>
          <c:val>
            <c:numRef>
              <c:f>'[Book-temp-charts-16.xlsx]Sheet1'!$D$12:$D$15</c:f>
              <c:numCache>
                <c:formatCode>General</c:formatCode>
                <c:ptCount val="4"/>
                <c:pt idx="0">
                  <c:v>16</c:v>
                </c:pt>
                <c:pt idx="1">
                  <c:v>10</c:v>
                </c:pt>
                <c:pt idx="2">
                  <c:v>23</c:v>
                </c:pt>
                <c:pt idx="3">
                  <c:v>25</c:v>
                </c:pt>
              </c:numCache>
            </c:numRef>
          </c:val>
        </c:ser>
        <c:ser>
          <c:idx val="2"/>
          <c:order val="2"/>
          <c:tx>
            <c:strRef>
              <c:f>'[Book-temp-charts-16.xlsx]Sheet1'!$E$11</c:f>
              <c:strCache>
                <c:ptCount val="1"/>
                <c:pt idx="0">
                  <c:v>not important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'[Book-temp-charts-16.xlsx]Sheet1'!$B$12:$B$15</c:f>
              <c:strCache>
                <c:ptCount val="4"/>
                <c:pt idx="0">
                  <c:v>information about the construction site project</c:v>
                </c:pt>
                <c:pt idx="1">
                  <c:v>the names and the positions of the participants</c:v>
                </c:pt>
                <c:pt idx="2">
                  <c:v>the agenda of the event</c:v>
                </c:pt>
                <c:pt idx="3">
                  <c:v>if the event is accessable for disabled people </c:v>
                </c:pt>
              </c:strCache>
            </c:strRef>
          </c:cat>
          <c:val>
            <c:numRef>
              <c:f>'[Book-temp-charts-16.xlsx]Sheet1'!$E$12:$E$15</c:f>
              <c:numCache>
                <c:formatCode>General</c:formatCode>
                <c:ptCount val="4"/>
                <c:pt idx="0">
                  <c:v>0</c:v>
                </c:pt>
                <c:pt idx="1">
                  <c:v>6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ser>
          <c:idx val="3"/>
          <c:order val="3"/>
          <c:tx>
            <c:strRef>
              <c:f>'[Book-temp-charts-16.xlsx]Sheet1'!$F$11</c:f>
              <c:strCache>
                <c:ptCount val="1"/>
                <c:pt idx="0">
                  <c:v>can't say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elete val="1"/>
          </c:dLbls>
          <c:cat>
            <c:strRef>
              <c:f>'[Book-temp-charts-16.xlsx]Sheet1'!$B$12:$B$15</c:f>
              <c:strCache>
                <c:ptCount val="4"/>
                <c:pt idx="0">
                  <c:v>information about the construction site project</c:v>
                </c:pt>
                <c:pt idx="1">
                  <c:v>the names and the positions of the participants</c:v>
                </c:pt>
                <c:pt idx="2">
                  <c:v>the agenda of the event</c:v>
                </c:pt>
                <c:pt idx="3">
                  <c:v>if the event is accessable for disabled people </c:v>
                </c:pt>
              </c:strCache>
            </c:strRef>
          </c:cat>
          <c:val>
            <c:numRef>
              <c:f>'[Book-temp-charts-16.xlsx]Sheet1'!$F$12:$F$15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49097920"/>
        <c:axId val="349100272"/>
      </c:barChart>
      <c:catAx>
        <c:axId val="3490979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bg-BG"/>
          </a:p>
        </c:txPr>
        <c:crossAx val="349100272"/>
        <c:crosses val="autoZero"/>
        <c:auto val="1"/>
        <c:lblAlgn val="ctr"/>
        <c:lblOffset val="100"/>
        <c:noMultiLvlLbl val="0"/>
      </c:catAx>
      <c:valAx>
        <c:axId val="34910027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one"/>
        <c:crossAx val="3490979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3738054842592191"/>
          <c:y val="0.80382073951282407"/>
          <c:w val="0.6614583605226142"/>
          <c:h val="5.336602661509416E-2"/>
        </c:manualLayout>
      </c:layout>
      <c:overlay val="0"/>
      <c:txPr>
        <a:bodyPr/>
        <a:lstStyle/>
        <a:p>
          <a:pPr>
            <a:defRPr sz="1100"/>
          </a:pPr>
          <a:endParaRPr lang="bg-BG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bg-BG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Do you believe you are informed about the Operational Program on Transport </a:t>
            </a:r>
          </a:p>
          <a:p>
            <a:pPr>
              <a:defRPr sz="1400"/>
            </a:pPr>
            <a:r>
              <a:rPr lang="en-US" sz="1400"/>
              <a:t>2007-2013?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032948518153981"/>
          <c:y val="0.27160039233091693"/>
          <c:w val="0.83928857037401572"/>
          <c:h val="0.6100975895758332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'[Book-temp-charts-16.xlsx]Sheet1'!$C$64</c:f>
              <c:strCache>
                <c:ptCount val="1"/>
                <c:pt idx="0">
                  <c:v>yes, in details</c:v>
                </c:pt>
              </c:strCache>
            </c:strRef>
          </c:tx>
          <c:spPr>
            <a:solidFill>
              <a:srgbClr val="669900"/>
            </a:solidFill>
          </c:spPr>
          <c:invertIfNegative val="0"/>
          <c:dLbls>
            <c:dLbl>
              <c:idx val="0"/>
              <c:layout>
                <c:manualLayout>
                  <c:x val="1.5190972222222222E-2"/>
                  <c:y val="8.3507306889352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'[Book-temp-charts-16.xlsx]Sheet1'!$B$65:$B$67</c:f>
              <c:numCache>
                <c:formatCode>General</c:formatCode>
                <c:ptCount val="3"/>
                <c:pt idx="0">
                  <c:v>2013</c:v>
                </c:pt>
                <c:pt idx="1">
                  <c:v>2012</c:v>
                </c:pt>
                <c:pt idx="2">
                  <c:v>2007</c:v>
                </c:pt>
              </c:numCache>
            </c:numRef>
          </c:cat>
          <c:val>
            <c:numRef>
              <c:f>'[Book-temp-charts-16.xlsx]Sheet1'!$C$65:$C$67</c:f>
              <c:numCache>
                <c:formatCode>0%</c:formatCode>
                <c:ptCount val="3"/>
                <c:pt idx="0">
                  <c:v>0.03</c:v>
                </c:pt>
                <c:pt idx="1">
                  <c:v>7.0000000000000007E-2</c:v>
                </c:pt>
                <c:pt idx="2">
                  <c:v>0.01</c:v>
                </c:pt>
              </c:numCache>
            </c:numRef>
          </c:val>
        </c:ser>
        <c:ser>
          <c:idx val="1"/>
          <c:order val="1"/>
          <c:tx>
            <c:strRef>
              <c:f>'[Book-temp-charts-16.xlsx]Sheet1'!$D$64</c:f>
              <c:strCache>
                <c:ptCount val="1"/>
                <c:pt idx="0">
                  <c:v>yes, but partly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2"/>
              <c:layout>
                <c:manualLayout>
                  <c:x val="1.3020833333333334E-2"/>
                  <c:y val="9.0466249130132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'[Book-temp-charts-16.xlsx]Sheet1'!$B$65:$B$67</c:f>
              <c:numCache>
                <c:formatCode>General</c:formatCode>
                <c:ptCount val="3"/>
                <c:pt idx="0">
                  <c:v>2013</c:v>
                </c:pt>
                <c:pt idx="1">
                  <c:v>2012</c:v>
                </c:pt>
                <c:pt idx="2">
                  <c:v>2007</c:v>
                </c:pt>
              </c:numCache>
            </c:numRef>
          </c:cat>
          <c:val>
            <c:numRef>
              <c:f>'[Book-temp-charts-16.xlsx]Sheet1'!$D$65:$D$67</c:f>
              <c:numCache>
                <c:formatCode>0%</c:formatCode>
                <c:ptCount val="3"/>
                <c:pt idx="0">
                  <c:v>0.63</c:v>
                </c:pt>
                <c:pt idx="1">
                  <c:v>0.42</c:v>
                </c:pt>
                <c:pt idx="2">
                  <c:v>0.04</c:v>
                </c:pt>
              </c:numCache>
            </c:numRef>
          </c:val>
        </c:ser>
        <c:ser>
          <c:idx val="2"/>
          <c:order val="2"/>
          <c:tx>
            <c:strRef>
              <c:f>'[Book-temp-charts-16.xlsx]Sheet1'!$E$64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'[Book-temp-charts-16.xlsx]Sheet1'!$B$65:$B$67</c:f>
              <c:numCache>
                <c:formatCode>General</c:formatCode>
                <c:ptCount val="3"/>
                <c:pt idx="0">
                  <c:v>2013</c:v>
                </c:pt>
                <c:pt idx="1">
                  <c:v>2012</c:v>
                </c:pt>
                <c:pt idx="2">
                  <c:v>2007</c:v>
                </c:pt>
              </c:numCache>
            </c:numRef>
          </c:cat>
          <c:val>
            <c:numRef>
              <c:f>'[Book-temp-charts-16.xlsx]Sheet1'!$E$65:$E$67</c:f>
              <c:numCache>
                <c:formatCode>0%</c:formatCode>
                <c:ptCount val="3"/>
                <c:pt idx="0">
                  <c:v>0.11</c:v>
                </c:pt>
                <c:pt idx="1">
                  <c:v>0.2</c:v>
                </c:pt>
                <c:pt idx="2">
                  <c:v>0.2</c:v>
                </c:pt>
              </c:numCache>
            </c:numRef>
          </c:val>
        </c:ser>
        <c:ser>
          <c:idx val="3"/>
          <c:order val="3"/>
          <c:tx>
            <c:strRef>
              <c:f>'[Book-temp-charts-16.xlsx]Sheet1'!$F$64</c:f>
              <c:strCache>
                <c:ptCount val="1"/>
                <c:pt idx="0">
                  <c:v>Haven't heard about OPT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'[Book-temp-charts-16.xlsx]Sheet1'!$B$65:$B$67</c:f>
              <c:numCache>
                <c:formatCode>General</c:formatCode>
                <c:ptCount val="3"/>
                <c:pt idx="0">
                  <c:v>2013</c:v>
                </c:pt>
                <c:pt idx="1">
                  <c:v>2012</c:v>
                </c:pt>
                <c:pt idx="2">
                  <c:v>2007</c:v>
                </c:pt>
              </c:numCache>
            </c:numRef>
          </c:cat>
          <c:val>
            <c:numRef>
              <c:f>'[Book-temp-charts-16.xlsx]Sheet1'!$F$65:$F$67</c:f>
              <c:numCache>
                <c:formatCode>0%</c:formatCode>
                <c:ptCount val="3"/>
                <c:pt idx="0">
                  <c:v>0.23</c:v>
                </c:pt>
                <c:pt idx="1">
                  <c:v>0.32</c:v>
                </c:pt>
                <c:pt idx="2">
                  <c:v>0.75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437593744"/>
        <c:axId val="437602368"/>
      </c:barChart>
      <c:catAx>
        <c:axId val="4375937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bg-BG"/>
          </a:p>
        </c:txPr>
        <c:crossAx val="437602368"/>
        <c:crosses val="autoZero"/>
        <c:auto val="1"/>
        <c:lblAlgn val="ctr"/>
        <c:lblOffset val="100"/>
        <c:noMultiLvlLbl val="0"/>
      </c:catAx>
      <c:valAx>
        <c:axId val="43760236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one"/>
        <c:crossAx val="4375937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013430938320205E-2"/>
          <c:y val="0.90457564151036429"/>
          <c:w val="0.78589587611808098"/>
          <c:h val="5.471711869349664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bg-BG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0.1326</cdr:x>
      <cdr:y>0.83791</cdr:y>
    </cdr:from>
    <cdr:to>
      <cdr:x>0.28729</cdr:x>
      <cdr:y>0.90168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914400" y="3639364"/>
          <a:ext cx="10668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bg-BG" sz="1200" i="1" dirty="0" smtClean="0"/>
            <a:t>(</a:t>
          </a:r>
          <a:r>
            <a:rPr lang="en-US" sz="1200" i="1" dirty="0" smtClean="0"/>
            <a:t>Survey</a:t>
          </a:r>
          <a:r>
            <a:rPr lang="bg-BG" sz="1200" i="1" dirty="0" smtClean="0"/>
            <a:t> 2013)</a:t>
          </a:r>
          <a:endParaRPr lang="en-US" sz="1200" i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A9126-BE1E-42D0-90F7-32E01CDA0643}" type="datetimeFigureOut">
              <a:rPr lang="en-US" smtClean="0"/>
              <a:pPr/>
              <a:t>11/25/2016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A5A79-EE6C-47EE-84F6-D86D13BC2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971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5FB8A-CF34-4BA3-88D9-43CEA5049099}" type="datetimeFigureOut">
              <a:rPr lang="en-US" smtClean="0"/>
              <a:pPr/>
              <a:t>11/25/2016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0CA9A-1ED5-40BE-8B39-B7D03E3D7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5868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80CA9A-1ED5-40BE-8B39-B7D03E3D756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24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0CA9A-1ED5-40BE-8B39-B7D03E3D756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98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0CA9A-1ED5-40BE-8B39-B7D03E3D756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89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640-CF00-4469-B1A0-836A9BA25096}" type="datetime1">
              <a:rPr lang="en-US" smtClean="0"/>
              <a:pPr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9AE6-E55A-4FD2-BCCC-57286E825B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" y="228600"/>
            <a:ext cx="2306314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771" y="220980"/>
            <a:ext cx="1333029" cy="8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80C6-860B-4D9D-B08C-B94CD0C502B1}" type="datetime1">
              <a:rPr lang="en-US" smtClean="0"/>
              <a:pPr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9AE6-E55A-4FD2-BCCC-57286E825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2E68-6CA6-4C06-A984-0EEF9B509C4B}" type="datetime1">
              <a:rPr lang="en-US" smtClean="0"/>
              <a:pPr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9AE6-E55A-4FD2-BCCC-57286E825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1A3D-A7B5-4006-B5B6-081806DEB882}" type="datetime1">
              <a:rPr lang="en-US" smtClean="0"/>
              <a:pPr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9AE6-E55A-4FD2-BCCC-57286E825B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" y="228600"/>
            <a:ext cx="2306314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771" y="220980"/>
            <a:ext cx="1333029" cy="8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6195-4C65-437E-B1E3-72731521854A}" type="datetime1">
              <a:rPr lang="en-US" smtClean="0"/>
              <a:pPr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9AE6-E55A-4FD2-BCCC-57286E825B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" y="228600"/>
            <a:ext cx="2306314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771" y="220980"/>
            <a:ext cx="1333029" cy="8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2E78-5ED6-4624-8119-E5375F2F72EA}" type="datetime1">
              <a:rPr lang="en-US" smtClean="0"/>
              <a:pPr/>
              <a:t>11/25/2016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9AE6-E55A-4FD2-BCCC-57286E825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20B6-40F5-4045-8E06-E433C13C3E8A}" type="datetime1">
              <a:rPr lang="en-US" smtClean="0"/>
              <a:pPr/>
              <a:t>11/25/2016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9AE6-E55A-4FD2-BCCC-57286E825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741F-60BB-4560-A749-9F470DA8D4DC}" type="datetime1">
              <a:rPr lang="en-US" smtClean="0"/>
              <a:pPr/>
              <a:t>11/25/2016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9AE6-E55A-4FD2-BCCC-57286E825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F186-029B-42CD-A2F1-0A1FC208FA4E}" type="datetime1">
              <a:rPr lang="en-US" smtClean="0"/>
              <a:pPr/>
              <a:t>11/25/2016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9AE6-E55A-4FD2-BCCC-57286E825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35E2-C4E4-42B8-ACD3-743F8FF13D7E}" type="datetime1">
              <a:rPr lang="en-US" smtClean="0"/>
              <a:pPr/>
              <a:t>11/25/2016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9AE6-E55A-4FD2-BCCC-57286E825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AB6B-8773-4832-AED7-DDF29C199C42}" type="datetime1">
              <a:rPr lang="en-US" smtClean="0"/>
              <a:pPr/>
              <a:t>11/25/2016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9AE6-E55A-4FD2-BCCC-57286E825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8B3F4-36F7-4813-A1B4-3C3D6BAC2B98}" type="datetime1">
              <a:rPr lang="en-US" smtClean="0"/>
              <a:pPr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79AE6-E55A-4FD2-BCCC-57286E825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optransport.b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Results from the implementation of the Communication Plan of Operational Programme on “Transport</a:t>
            </a:r>
            <a:r>
              <a:rPr lang="bg-BG" sz="3200" b="1" dirty="0" smtClean="0">
                <a:solidFill>
                  <a:schemeClr val="tx2"/>
                </a:solidFill>
              </a:rPr>
              <a:t>” 2007-2013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343400"/>
            <a:ext cx="4050665" cy="212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93056" y="20595"/>
            <a:ext cx="62484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Internal target groups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>
            <a:normAutofit/>
          </a:bodyPr>
          <a:lstStyle/>
          <a:p>
            <a:r>
              <a:rPr lang="bg-BG" sz="3000" dirty="0" smtClean="0"/>
              <a:t>2 </a:t>
            </a:r>
            <a:r>
              <a:rPr lang="en-US" sz="3000" dirty="0" smtClean="0"/>
              <a:t>surveys among the internal target groups</a:t>
            </a:r>
            <a:r>
              <a:rPr lang="en-US" sz="3000" dirty="0"/>
              <a:t> </a:t>
            </a:r>
            <a:r>
              <a:rPr lang="bg-BG" sz="3000" dirty="0" smtClean="0"/>
              <a:t>– 218 </a:t>
            </a:r>
            <a:r>
              <a:rPr lang="en-US" sz="3000" dirty="0" smtClean="0"/>
              <a:t>in-depth interviews about communication, management and control</a:t>
            </a:r>
            <a:r>
              <a:rPr lang="bg-BG" sz="3000" dirty="0" smtClean="0"/>
              <a:t>.</a:t>
            </a:r>
            <a:endParaRPr lang="en-US" sz="3000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200400"/>
            <a:ext cx="5624513" cy="350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86032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Public opinion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bg-BG" sz="3000" dirty="0" smtClean="0"/>
              <a:t>7</a:t>
            </a:r>
            <a:r>
              <a:rPr lang="en-US" sz="3000" dirty="0" smtClean="0"/>
              <a:t> nationally representative sociological surveys;</a:t>
            </a:r>
            <a:endParaRPr lang="bg-BG" sz="3000" dirty="0" smtClean="0"/>
          </a:p>
          <a:p>
            <a:r>
              <a:rPr lang="bg-BG" sz="3000" dirty="0" smtClean="0"/>
              <a:t>7017 </a:t>
            </a:r>
            <a:r>
              <a:rPr lang="en-US" sz="3000" dirty="0" smtClean="0"/>
              <a:t>interviews</a:t>
            </a:r>
            <a:r>
              <a:rPr lang="bg-BG" sz="3000" dirty="0" smtClean="0"/>
              <a:t> (15+ </a:t>
            </a:r>
            <a:r>
              <a:rPr lang="en-US" sz="3000" dirty="0" smtClean="0"/>
              <a:t>years</a:t>
            </a:r>
            <a:r>
              <a:rPr lang="bg-BG" sz="3000" dirty="0" smtClean="0"/>
              <a:t>)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031520"/>
              </p:ext>
            </p:extLst>
          </p:nvPr>
        </p:nvGraphicFramePr>
        <p:xfrm>
          <a:off x="1489710" y="2667000"/>
          <a:ext cx="6164580" cy="397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Public opinion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7264899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274638"/>
            <a:ext cx="60960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The future </a:t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of OP “Transport</a:t>
            </a:r>
            <a:r>
              <a:rPr lang="bg-BG" sz="3600" b="1" dirty="0" smtClean="0">
                <a:solidFill>
                  <a:schemeClr val="tx2"/>
                </a:solidFill>
              </a:rPr>
              <a:t>”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 smtClean="0"/>
          </a:p>
          <a:p>
            <a:endParaRPr lang="bg-BG" dirty="0" smtClean="0"/>
          </a:p>
          <a:p>
            <a:endParaRPr lang="en-US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85800" y="2176765"/>
            <a:ext cx="80010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4F6228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Awareness of the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4F6228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social groups</a:t>
            </a:r>
            <a:endParaRPr kumimoji="0" lang="bg-BG" sz="4000" b="1" i="0" u="none" strike="noStrike" cap="none" normalizeH="0" baseline="0" dirty="0" smtClean="0">
              <a:ln>
                <a:noFill/>
              </a:ln>
              <a:solidFill>
                <a:srgbClr val="4F6228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bg-BG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75%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of the owners and partners in the private sectors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know OPT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bg-BG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65%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of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the intellectuals know OPT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bg-BG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30%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of the students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know OPT</a:t>
            </a:r>
            <a:endParaRPr kumimoji="0" lang="bg-BG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68972" y="343201"/>
            <a:ext cx="61722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What is important </a:t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when you travel?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 smtClean="0"/>
          </a:p>
          <a:p>
            <a:endParaRPr lang="bg-BG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52600"/>
            <a:ext cx="534774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52600" y="309772"/>
            <a:ext cx="61722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Most successful are the campaigns when</a:t>
            </a:r>
            <a:r>
              <a:rPr lang="bg-BG" sz="3600" b="1" dirty="0" smtClean="0">
                <a:solidFill>
                  <a:schemeClr val="tx2"/>
                </a:solidFill>
              </a:rPr>
              <a:t>: 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 smtClean="0"/>
          </a:p>
          <a:p>
            <a:endParaRPr lang="bg-BG" dirty="0" smtClean="0"/>
          </a:p>
          <a:p>
            <a:endParaRPr 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8580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09600" y="1547219"/>
            <a:ext cx="78486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44500" marR="0" lvl="0" indent="-444500" algn="just" defTabSz="914400" rtl="0" eaLnBrk="1" fontAlgn="base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30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The event is focused</a:t>
            </a:r>
            <a:r>
              <a:rPr kumimoji="0" lang="en-US" sz="300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 on fewer, but more specific topics</a:t>
            </a:r>
            <a:r>
              <a:rPr kumimoji="0" lang="bg-BG" sz="30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30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marL="444500" marR="0" lvl="0" indent="-444500" algn="just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30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Opportunities for dialogue</a:t>
            </a:r>
            <a:r>
              <a:rPr lang="en-US" sz="3000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and discussions are envisaged</a:t>
            </a:r>
            <a:r>
              <a:rPr kumimoji="0" lang="bg-BG" sz="30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30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marL="444500" marR="0" lvl="0" indent="-444500" algn="just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30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There are conditions for clear visualization of the messages through photo and video materials</a:t>
            </a:r>
            <a:r>
              <a:rPr kumimoji="0" lang="bg-BG" sz="30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30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marL="444500" marR="0" lvl="0" indent="-444500" algn="just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30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The working materials from the event are accessible in</a:t>
            </a:r>
            <a:r>
              <a:rPr kumimoji="0" lang="en-US" sz="300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 paper and electronic variant</a:t>
            </a:r>
            <a:r>
              <a:rPr kumimoji="0" lang="bg-BG" sz="30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endParaRPr kumimoji="0" lang="bg-BG" sz="30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85900" y="1265238"/>
            <a:ext cx="6172200" cy="2087562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</a:pPr>
            <a:r>
              <a:rPr lang="en-US" sz="3600" b="1" dirty="0" smtClean="0">
                <a:solidFill>
                  <a:schemeClr val="tx2"/>
                </a:solidFill>
              </a:rPr>
              <a:t>Thank you for your attention</a:t>
            </a:r>
            <a:r>
              <a:rPr lang="bg-BG" sz="3600" b="1" dirty="0" smtClean="0">
                <a:solidFill>
                  <a:schemeClr val="tx2"/>
                </a:solidFill>
              </a:rPr>
              <a:t>!</a:t>
            </a:r>
            <a:r>
              <a:rPr lang="en-US" sz="3600" b="1" dirty="0" smtClean="0">
                <a:solidFill>
                  <a:schemeClr val="tx2"/>
                </a:solidFill>
              </a:rPr>
              <a:t/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bg-BG" sz="3600" b="1" dirty="0" smtClean="0">
                <a:solidFill>
                  <a:schemeClr val="tx2"/>
                </a:solidFill>
              </a:rPr>
              <a:t/>
            </a:r>
            <a:br>
              <a:rPr lang="bg-BG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I am expecting your questions and recommendations</a:t>
            </a:r>
            <a:r>
              <a:rPr lang="bg-BG" sz="3600" b="1" dirty="0" smtClean="0">
                <a:solidFill>
                  <a:schemeClr val="tx2"/>
                </a:solidFill>
              </a:rPr>
              <a:t>! 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352800"/>
            <a:ext cx="3249951" cy="339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752600" y="228600"/>
            <a:ext cx="609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Retrospection</a:t>
            </a:r>
            <a:r>
              <a:rPr lang="bg-BG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2007-2015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283613">
            <a:off x="177346" y="1933569"/>
            <a:ext cx="3482864" cy="44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544">
            <a:off x="1727678" y="1662001"/>
            <a:ext cx="3106215" cy="435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12801"/>
            <a:ext cx="3824495" cy="32580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Information activities</a:t>
            </a:r>
            <a:endParaRPr lang="bg-BG" dirty="0" smtClean="0"/>
          </a:p>
          <a:p>
            <a:r>
              <a:rPr lang="en-US" dirty="0" smtClean="0"/>
              <a:t>Awareness activities</a:t>
            </a:r>
          </a:p>
          <a:p>
            <a:r>
              <a:rPr lang="en-US" dirty="0" smtClean="0"/>
              <a:t>Image campaign</a:t>
            </a:r>
            <a:endParaRPr lang="bg-BG" dirty="0" smtClean="0"/>
          </a:p>
          <a:p>
            <a:r>
              <a:rPr lang="en-US" dirty="0" smtClean="0"/>
              <a:t>Public opinion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52600" y="76200"/>
            <a:ext cx="609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Communication plan tasks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810000"/>
            <a:ext cx="4695825" cy="26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09700" y="152400"/>
            <a:ext cx="6324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Information events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1800"/>
              </a:spcBef>
            </a:pPr>
            <a:r>
              <a:rPr lang="en-US" sz="3000" dirty="0"/>
              <a:t>I</a:t>
            </a:r>
            <a:r>
              <a:rPr lang="en-US" sz="3000" dirty="0" smtClean="0"/>
              <a:t>ncrease of the number of the information events on annual basis in the period: 2</a:t>
            </a:r>
            <a:r>
              <a:rPr lang="bg-BG" sz="3000" dirty="0" smtClean="0"/>
              <a:t>007-2015</a:t>
            </a:r>
            <a:r>
              <a:rPr lang="en-US" sz="3000" dirty="0" smtClean="0"/>
              <a:t>;</a:t>
            </a:r>
            <a:r>
              <a:rPr lang="bg-BG" sz="3000" dirty="0" smtClean="0"/>
              <a:t> </a:t>
            </a:r>
          </a:p>
          <a:p>
            <a:pPr algn="just">
              <a:spcBef>
                <a:spcPts val="1800"/>
              </a:spcBef>
            </a:pPr>
            <a:r>
              <a:rPr lang="bg-BG" sz="3000" dirty="0" smtClean="0"/>
              <a:t>136</a:t>
            </a:r>
            <a:r>
              <a:rPr lang="en-US" sz="3000" dirty="0" smtClean="0"/>
              <a:t> information events conducted in total;</a:t>
            </a:r>
            <a:endParaRPr lang="bg-BG" sz="3000" dirty="0" smtClean="0"/>
          </a:p>
          <a:p>
            <a:pPr algn="just">
              <a:spcBef>
                <a:spcPts val="1800"/>
              </a:spcBef>
            </a:pPr>
            <a:r>
              <a:rPr lang="en-US" sz="3000" dirty="0" smtClean="0"/>
              <a:t>After </a:t>
            </a:r>
            <a:r>
              <a:rPr lang="bg-BG" sz="3000" dirty="0" smtClean="0"/>
              <a:t>2012</a:t>
            </a:r>
            <a:r>
              <a:rPr lang="en-US" sz="3000" dirty="0" smtClean="0"/>
              <a:t> – more than 20</a:t>
            </a:r>
            <a:r>
              <a:rPr lang="bg-BG" sz="3000" dirty="0" smtClean="0"/>
              <a:t> </a:t>
            </a:r>
            <a:r>
              <a:rPr lang="en-US" sz="3000" dirty="0" smtClean="0"/>
              <a:t>events per year;</a:t>
            </a:r>
            <a:endParaRPr lang="bg-BG" sz="3000" dirty="0" smtClean="0"/>
          </a:p>
          <a:p>
            <a:pPr algn="just">
              <a:spcBef>
                <a:spcPts val="1800"/>
              </a:spcBef>
            </a:pPr>
            <a:r>
              <a:rPr lang="en-US" sz="3000" dirty="0" smtClean="0"/>
              <a:t>At the end of the programme period every second event is an opening ceremony of a programme object.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60960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Information events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From </a:t>
            </a:r>
            <a:r>
              <a:rPr lang="bg-BG" dirty="0" smtClean="0"/>
              <a:t>2012 </a:t>
            </a:r>
            <a:r>
              <a:rPr lang="en-US" dirty="0" smtClean="0"/>
              <a:t>the satisfaction of the participants has been measured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9485132"/>
              </p:ext>
            </p:extLst>
          </p:nvPr>
        </p:nvGraphicFramePr>
        <p:xfrm>
          <a:off x="1447800" y="2667000"/>
          <a:ext cx="68961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00200" y="30892"/>
            <a:ext cx="62484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Information materials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1800"/>
              </a:spcBef>
            </a:pPr>
            <a:r>
              <a:rPr lang="bg-BG" dirty="0" smtClean="0"/>
              <a:t>99</a:t>
            </a:r>
            <a:r>
              <a:rPr lang="en-US" dirty="0" smtClean="0"/>
              <a:t> </a:t>
            </a:r>
            <a:r>
              <a:rPr lang="bg-BG" dirty="0" smtClean="0"/>
              <a:t>600 </a:t>
            </a:r>
            <a:r>
              <a:rPr lang="en-US" dirty="0" smtClean="0"/>
              <a:t>information materials in</a:t>
            </a:r>
            <a:r>
              <a:rPr lang="bg-BG" dirty="0" smtClean="0"/>
              <a:t> 2007-2013  (</a:t>
            </a:r>
            <a:r>
              <a:rPr lang="en-US" dirty="0" smtClean="0"/>
              <a:t>enough for all the citizens of a city with the size of Oxford</a:t>
            </a:r>
            <a:r>
              <a:rPr lang="bg-BG" dirty="0" smtClean="0"/>
              <a:t>)</a:t>
            </a:r>
            <a:r>
              <a:rPr lang="en-US" dirty="0" smtClean="0"/>
              <a:t>;</a:t>
            </a:r>
            <a:r>
              <a:rPr lang="bg-BG" dirty="0" smtClean="0"/>
              <a:t> </a:t>
            </a:r>
          </a:p>
          <a:p>
            <a:pPr algn="just">
              <a:spcBef>
                <a:spcPts val="1800"/>
              </a:spcBef>
            </a:pPr>
            <a:r>
              <a:rPr lang="bg-BG" dirty="0" smtClean="0"/>
              <a:t>22 </a:t>
            </a:r>
            <a:r>
              <a:rPr lang="en-US" dirty="0" smtClean="0"/>
              <a:t>video-materials.</a:t>
            </a:r>
            <a:r>
              <a:rPr lang="bg-BG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505200"/>
            <a:ext cx="5517427" cy="312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11411" y="123827"/>
            <a:ext cx="61722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OP “Transport</a:t>
            </a:r>
            <a:r>
              <a:rPr lang="bg-BG" sz="3600" b="1" dirty="0" smtClean="0">
                <a:solidFill>
                  <a:schemeClr val="tx2"/>
                </a:solidFill>
              </a:rPr>
              <a:t>”</a:t>
            </a:r>
            <a:r>
              <a:rPr lang="en-US" sz="3600" b="1" dirty="0" smtClean="0">
                <a:solidFill>
                  <a:schemeClr val="tx2"/>
                </a:solidFill>
              </a:rPr>
              <a:t> web-site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>
            <a:normAutofit/>
          </a:bodyPr>
          <a:lstStyle/>
          <a:p>
            <a:r>
              <a:rPr lang="bg-BG" dirty="0" smtClean="0"/>
              <a:t>500 000 </a:t>
            </a:r>
            <a:r>
              <a:rPr lang="en-US" dirty="0" smtClean="0"/>
              <a:t>visitors at</a:t>
            </a:r>
            <a:r>
              <a:rPr lang="bg-BG" dirty="0" smtClean="0"/>
              <a:t> </a:t>
            </a:r>
            <a:r>
              <a:rPr lang="en-US" i="1" u="sng" dirty="0" smtClean="0">
                <a:hlinkClick r:id="rId2"/>
              </a:rPr>
              <a:t>www.optransport.bg</a:t>
            </a:r>
            <a:endParaRPr lang="bg-BG" i="1" u="sng" dirty="0" smtClean="0"/>
          </a:p>
          <a:p>
            <a:r>
              <a:rPr lang="bg-BG" dirty="0" smtClean="0"/>
              <a:t>426 </a:t>
            </a:r>
            <a:r>
              <a:rPr lang="en-US" dirty="0" smtClean="0"/>
              <a:t>information messages</a:t>
            </a:r>
            <a:endParaRPr lang="bg-BG" dirty="0" smtClean="0"/>
          </a:p>
          <a:p>
            <a:r>
              <a:rPr lang="en-US" dirty="0" smtClean="0"/>
              <a:t>In</a:t>
            </a:r>
            <a:r>
              <a:rPr lang="bg-BG" dirty="0" smtClean="0"/>
              <a:t> 2012 </a:t>
            </a:r>
            <a:r>
              <a:rPr lang="en-US" dirty="0" smtClean="0"/>
              <a:t>a growth of nearly</a:t>
            </a:r>
            <a:r>
              <a:rPr lang="bg-BG" dirty="0" smtClean="0"/>
              <a:t> 100%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409950"/>
            <a:ext cx="56483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228600"/>
            <a:ext cx="61722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OP “Transport</a:t>
            </a:r>
            <a:r>
              <a:rPr lang="bg-BG" sz="3600" b="1" dirty="0">
                <a:solidFill>
                  <a:schemeClr val="tx2"/>
                </a:solidFill>
              </a:rPr>
              <a:t>”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smtClean="0">
                <a:solidFill>
                  <a:schemeClr val="tx2"/>
                </a:solidFill>
              </a:rPr>
              <a:t/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in </a:t>
            </a: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medias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bg-BG" sz="3000" dirty="0" smtClean="0"/>
              <a:t>13 060 </a:t>
            </a:r>
            <a:r>
              <a:rPr lang="en-US" sz="3000" dirty="0" smtClean="0"/>
              <a:t>publications in the medias </a:t>
            </a:r>
            <a:r>
              <a:rPr lang="en-US" sz="3000" dirty="0"/>
              <a:t>about OP “</a:t>
            </a:r>
            <a:r>
              <a:rPr lang="en-US" sz="3000" dirty="0" smtClean="0"/>
              <a:t>Transport”</a:t>
            </a:r>
            <a:r>
              <a:rPr lang="bg-BG" sz="3000" dirty="0" smtClean="0"/>
              <a:t> (</a:t>
            </a:r>
            <a:r>
              <a:rPr lang="en-US" sz="3000" dirty="0" smtClean="0"/>
              <a:t>one message on every 6 hours</a:t>
            </a:r>
            <a:r>
              <a:rPr lang="bg-BG" sz="3000" dirty="0" smtClean="0"/>
              <a:t>)</a:t>
            </a:r>
            <a:r>
              <a:rPr lang="en-US" sz="3000" dirty="0" smtClean="0"/>
              <a:t>;</a:t>
            </a:r>
            <a:endParaRPr lang="bg-BG" sz="3000" dirty="0" smtClean="0"/>
          </a:p>
          <a:p>
            <a:pPr algn="just">
              <a:spcBef>
                <a:spcPts val="1200"/>
              </a:spcBef>
            </a:pPr>
            <a:r>
              <a:rPr lang="en-US" sz="3000" dirty="0" smtClean="0"/>
              <a:t>At the end of the period </a:t>
            </a:r>
            <a:r>
              <a:rPr lang="bg-BG" sz="3000" dirty="0" smtClean="0"/>
              <a:t>86% </a:t>
            </a:r>
            <a:r>
              <a:rPr lang="en-US" sz="3000" dirty="0" smtClean="0"/>
              <a:t>of the publications are positive</a:t>
            </a:r>
            <a:r>
              <a:rPr lang="bg-BG" sz="3000" dirty="0" smtClean="0"/>
              <a:t>, 3% </a:t>
            </a:r>
            <a:r>
              <a:rPr lang="en-US" sz="3000" dirty="0" smtClean="0"/>
              <a:t>are negative;</a:t>
            </a:r>
            <a:endParaRPr lang="bg-BG" sz="3000" dirty="0" smtClean="0"/>
          </a:p>
          <a:p>
            <a:pPr algn="just">
              <a:spcBef>
                <a:spcPts val="1200"/>
              </a:spcBef>
            </a:pPr>
            <a:r>
              <a:rPr lang="en-US" sz="3000" dirty="0" smtClean="0"/>
              <a:t>After </a:t>
            </a:r>
            <a:r>
              <a:rPr lang="bg-BG" sz="3000" dirty="0" smtClean="0"/>
              <a:t>2012 </a:t>
            </a:r>
            <a:r>
              <a:rPr lang="en-US" sz="3000" dirty="0" smtClean="0"/>
              <a:t>a media monitoring has been conducted, which covers TV</a:t>
            </a:r>
            <a:r>
              <a:rPr lang="bg-BG" sz="3000" dirty="0" smtClean="0"/>
              <a:t>,</a:t>
            </a:r>
            <a:r>
              <a:rPr lang="en-US" sz="3000" dirty="0" smtClean="0"/>
              <a:t> radio, press and Internet;</a:t>
            </a:r>
            <a:endParaRPr lang="bg-BG" sz="3000" dirty="0" smtClean="0"/>
          </a:p>
          <a:p>
            <a:pPr algn="just">
              <a:spcBef>
                <a:spcPts val="1200"/>
              </a:spcBef>
            </a:pPr>
            <a:r>
              <a:rPr lang="en-US" sz="3000" dirty="0" smtClean="0"/>
              <a:t>Instagram, You Tube, Google+ profiles of OP “Transport”.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85900" y="223451"/>
            <a:ext cx="61722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OP “Transport</a:t>
            </a:r>
            <a:r>
              <a:rPr lang="bg-BG" sz="3600" b="1" dirty="0">
                <a:solidFill>
                  <a:schemeClr val="tx2"/>
                </a:solidFill>
              </a:rPr>
              <a:t>”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smtClean="0">
                <a:solidFill>
                  <a:schemeClr val="tx2"/>
                </a:solidFill>
              </a:rPr>
              <a:t/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in </a:t>
            </a:r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medias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Closing information campaign in</a:t>
            </a:r>
            <a:r>
              <a:rPr lang="bg-BG" dirty="0" smtClean="0"/>
              <a:t> 2015: </a:t>
            </a:r>
            <a:r>
              <a:rPr lang="en-US" dirty="0" smtClean="0"/>
              <a:t>TV</a:t>
            </a:r>
            <a:r>
              <a:rPr lang="bg-BG" dirty="0" smtClean="0"/>
              <a:t>, </a:t>
            </a:r>
            <a:r>
              <a:rPr lang="en-US" dirty="0" smtClean="0"/>
              <a:t>radio</a:t>
            </a:r>
            <a:r>
              <a:rPr lang="bg-BG" dirty="0" smtClean="0"/>
              <a:t>,</a:t>
            </a:r>
            <a:r>
              <a:rPr lang="en-US" dirty="0" smtClean="0"/>
              <a:t> press</a:t>
            </a:r>
            <a:r>
              <a:rPr lang="bg-BG" dirty="0" smtClean="0"/>
              <a:t>; 114</a:t>
            </a:r>
            <a:r>
              <a:rPr lang="en-US" dirty="0" smtClean="0"/>
              <a:t> </a:t>
            </a:r>
            <a:r>
              <a:rPr lang="bg-BG" dirty="0" smtClean="0"/>
              <a:t>514 </a:t>
            </a:r>
            <a:r>
              <a:rPr lang="en-US" dirty="0" smtClean="0"/>
              <a:t>unique visits on the web-site</a:t>
            </a:r>
            <a:endParaRPr lang="bg-BG" dirty="0" smtClean="0"/>
          </a:p>
          <a:p>
            <a:pPr>
              <a:buNone/>
            </a:pPr>
            <a:r>
              <a:rPr lang="bg-BG" dirty="0" smtClean="0"/>
              <a:t> </a:t>
            </a:r>
            <a:endParaRPr lang="en-US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276600"/>
            <a:ext cx="51816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429</Words>
  <Application>Microsoft Office PowerPoint</Application>
  <PresentationFormat>On-screen Show (4:3)</PresentationFormat>
  <Paragraphs>59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Office Theme</vt:lpstr>
      <vt:lpstr>Results from the implementation of the Communication Plan of Operational Programme on “Transport” 2007-2013</vt:lpstr>
      <vt:lpstr>PowerPoint Presentation</vt:lpstr>
      <vt:lpstr>PowerPoint Presentation</vt:lpstr>
      <vt:lpstr>Information events</vt:lpstr>
      <vt:lpstr>Information events</vt:lpstr>
      <vt:lpstr>Information materials</vt:lpstr>
      <vt:lpstr>OP “Transport” web-site</vt:lpstr>
      <vt:lpstr>OP “Transport”  in the medias</vt:lpstr>
      <vt:lpstr>OP “Transport”  in the medias</vt:lpstr>
      <vt:lpstr>Internal target groups</vt:lpstr>
      <vt:lpstr>Public opinion</vt:lpstr>
      <vt:lpstr>Public opinion</vt:lpstr>
      <vt:lpstr>The future  of OP “Transport”</vt:lpstr>
      <vt:lpstr>What is important  when you travel?</vt:lpstr>
      <vt:lpstr>Most successful are the campaigns when: </vt:lpstr>
      <vt:lpstr>Thank you for your attention!  I am expecting your questions and recommendations! 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</dc:creator>
  <cp:lastModifiedBy>Vasil Stanev</cp:lastModifiedBy>
  <cp:revision>58</cp:revision>
  <dcterms:created xsi:type="dcterms:W3CDTF">2016-09-27T06:42:55Z</dcterms:created>
  <dcterms:modified xsi:type="dcterms:W3CDTF">2016-11-25T13:04:08Z</dcterms:modified>
</cp:coreProperties>
</file>