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0" r:id="rId4"/>
    <p:sldId id="258" r:id="rId5"/>
    <p:sldId id="265" r:id="rId6"/>
    <p:sldId id="260" r:id="rId7"/>
    <p:sldId id="261" r:id="rId8"/>
    <p:sldId id="259" r:id="rId9"/>
    <p:sldId id="266" r:id="rId10"/>
    <p:sldId id="262" r:id="rId11"/>
    <p:sldId id="263" r:id="rId12"/>
    <p:sldId id="267" r:id="rId13"/>
    <p:sldId id="264" r:id="rId14"/>
    <p:sldId id="268" r:id="rId15"/>
    <p:sldId id="272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A9126-BE1E-42D0-90F7-32E01CDA0643}" type="datetimeFigureOut">
              <a:rPr lang="en-US" smtClean="0"/>
              <a:pPr/>
              <a:t>11/25/2016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A5A79-EE6C-47EE-84F6-D86D13BC2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9779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5FB8A-CF34-4BA3-88D9-43CEA5049099}" type="datetimeFigureOut">
              <a:rPr lang="en-US" smtClean="0"/>
              <a:pPr/>
              <a:t>11/25/2016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0CA9A-1ED5-40BE-8B39-B7D03E3D7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663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0CA9A-1ED5-40BE-8B39-B7D03E3D756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00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0CA9A-1ED5-40BE-8B39-B7D03E3D756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63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640-CF00-4469-B1A0-836A9BA25096}" type="datetime1">
              <a:rPr lang="en-US" smtClean="0"/>
              <a:pPr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9AE6-E55A-4FD2-BCCC-57286E825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80C6-860B-4D9D-B08C-B94CD0C502B1}" type="datetime1">
              <a:rPr lang="en-US" smtClean="0"/>
              <a:pPr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9AE6-E55A-4FD2-BCCC-57286E825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2E68-6CA6-4C06-A984-0EEF9B509C4B}" type="datetime1">
              <a:rPr lang="en-US" smtClean="0"/>
              <a:pPr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9AE6-E55A-4FD2-BCCC-57286E825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1A3D-A7B5-4006-B5B6-081806DEB882}" type="datetime1">
              <a:rPr lang="en-US" smtClean="0"/>
              <a:pPr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9AE6-E55A-4FD2-BCCC-57286E825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6195-4C65-437E-B1E3-72731521854A}" type="datetime1">
              <a:rPr lang="en-US" smtClean="0"/>
              <a:pPr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9AE6-E55A-4FD2-BCCC-57286E825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2E78-5ED6-4624-8119-E5375F2F72EA}" type="datetime1">
              <a:rPr lang="en-US" smtClean="0"/>
              <a:pPr/>
              <a:t>11/25/2016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9AE6-E55A-4FD2-BCCC-57286E825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20B6-40F5-4045-8E06-E433C13C3E8A}" type="datetime1">
              <a:rPr lang="en-US" smtClean="0"/>
              <a:pPr/>
              <a:t>11/25/2016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9AE6-E55A-4FD2-BCCC-57286E825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741F-60BB-4560-A749-9F470DA8D4DC}" type="datetime1">
              <a:rPr lang="en-US" smtClean="0"/>
              <a:pPr/>
              <a:t>11/25/2016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9AE6-E55A-4FD2-BCCC-57286E825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F186-029B-42CD-A2F1-0A1FC208FA4E}" type="datetime1">
              <a:rPr lang="en-US" smtClean="0"/>
              <a:pPr/>
              <a:t>11/25/2016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9AE6-E55A-4FD2-BCCC-57286E825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35E2-C4E4-42B8-ACD3-743F8FF13D7E}" type="datetime1">
              <a:rPr lang="en-US" smtClean="0"/>
              <a:pPr/>
              <a:t>11/25/2016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9AE6-E55A-4FD2-BCCC-57286E825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AB6B-8773-4832-AED7-DDF29C199C42}" type="datetime1">
              <a:rPr lang="en-US" smtClean="0"/>
              <a:pPr/>
              <a:t>11/25/2016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9AE6-E55A-4FD2-BCCC-57286E825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8B3F4-36F7-4813-A1B4-3C3D6BAC2B98}" type="datetime1">
              <a:rPr lang="en-US" smtClean="0"/>
              <a:pPr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79AE6-E55A-4FD2-BCCC-57286E825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21030.9062468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cid:image001.png@01D21030.90624680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21030.9062468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cid:image001.png@01D21030.90624680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1.png@01D21030.90624680" TargetMode="External"/><Relationship Id="rId5" Type="http://schemas.openxmlformats.org/officeDocument/2006/relationships/image" Target="../media/image2.png"/><Relationship Id="rId4" Type="http://schemas.openxmlformats.org/officeDocument/2006/relationships/image" Target="cid:image002.png@01D21030.9062468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1.png@01D21030.90624680" TargetMode="External"/><Relationship Id="rId5" Type="http://schemas.openxmlformats.org/officeDocument/2006/relationships/image" Target="../media/image2.png"/><Relationship Id="rId4" Type="http://schemas.openxmlformats.org/officeDocument/2006/relationships/image" Target="cid:image002.png@01D21030.9062468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21030.9062468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1.png@01D21030.90624680" TargetMode="Externa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21030.9062468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cid:image001.png@01D21030.90624680" TargetMode="Externa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21030.9062468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1.png@01D21030.90624680" TargetMode="Externa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21030.9062468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cid:image001.png@01D21030.90624680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1.png@01D21030.90624680" TargetMode="External"/><Relationship Id="rId5" Type="http://schemas.openxmlformats.org/officeDocument/2006/relationships/image" Target="../media/image2.png"/><Relationship Id="rId4" Type="http://schemas.openxmlformats.org/officeDocument/2006/relationships/image" Target="cid:image002.png@01D21030.90624680" TargetMode="Externa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1.png@01D21030.90624680" TargetMode="External"/><Relationship Id="rId5" Type="http://schemas.openxmlformats.org/officeDocument/2006/relationships/image" Target="../media/image2.png"/><Relationship Id="rId4" Type="http://schemas.openxmlformats.org/officeDocument/2006/relationships/image" Target="cid:image002.png@01D21030.9062468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21030.9062468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1.png@01D21030.90624680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1.png@01D21030.90624680" TargetMode="External"/><Relationship Id="rId5" Type="http://schemas.openxmlformats.org/officeDocument/2006/relationships/image" Target="../media/image2.png"/><Relationship Id="rId4" Type="http://schemas.openxmlformats.org/officeDocument/2006/relationships/image" Target="cid:image002.png@01D21030.9062468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1.png@01D21030.90624680" TargetMode="External"/><Relationship Id="rId5" Type="http://schemas.openxmlformats.org/officeDocument/2006/relationships/image" Target="../media/image2.png"/><Relationship Id="rId4" Type="http://schemas.openxmlformats.org/officeDocument/2006/relationships/image" Target="cid:image002.png@01D21030.9062468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cid:image001.png@01D21030.90624680" TargetMode="External"/><Relationship Id="rId2" Type="http://schemas.openxmlformats.org/officeDocument/2006/relationships/hyperlink" Target="http://www.optransport.b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cid:image002.png@01D21030.90624680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21030.9062468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1.png@01D21030.90624680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21030.9062468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cid:image001.png@01D21030.90624680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g-BG" sz="3200" b="1" dirty="0" smtClean="0">
                <a:solidFill>
                  <a:schemeClr val="tx2"/>
                </a:solidFill>
              </a:rPr>
              <a:t>Резултати от изпълнението на Комуникационния план на </a:t>
            </a:r>
            <a:r>
              <a:rPr lang="en-US" sz="3200" b="1" dirty="0" smtClean="0">
                <a:solidFill>
                  <a:schemeClr val="tx2"/>
                </a:solidFill>
              </a:rPr>
              <a:t/>
            </a:r>
            <a:br>
              <a:rPr lang="en-US" sz="3200" b="1" dirty="0" smtClean="0">
                <a:solidFill>
                  <a:schemeClr val="tx2"/>
                </a:solidFill>
              </a:rPr>
            </a:br>
            <a:r>
              <a:rPr lang="bg-BG" sz="3200" b="1" dirty="0" smtClean="0">
                <a:solidFill>
                  <a:schemeClr val="tx2"/>
                </a:solidFill>
              </a:rPr>
              <a:t>Оперативна програма „Транспорт” 2007-2013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4" name="Picture 3" descr="cid:image002.png@01D21030.90624680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1417320" cy="1470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id:image001.png@01D21030.90624680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7200"/>
            <a:ext cx="2011680" cy="124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4343400"/>
            <a:ext cx="4050665" cy="212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248400" cy="1143000"/>
          </a:xfrm>
        </p:spPr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chemeClr val="tx2"/>
                </a:solidFill>
              </a:rPr>
              <a:t>Вътрешните целеви групи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r>
              <a:rPr lang="bg-BG" dirty="0" smtClean="0"/>
              <a:t>2 проучвания сред вътрешните целеви групи – 218 дълбочинни интервюта за комуникация, управление и контрол.</a:t>
            </a:r>
            <a:endParaRPr lang="en-US" dirty="0"/>
          </a:p>
        </p:txBody>
      </p:sp>
      <p:pic>
        <p:nvPicPr>
          <p:cNvPr id="6" name="Picture 5" descr="cid:image002.png@01D21030.90624680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11252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id:image001.png@01D21030.90624680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20" y="228600"/>
            <a:ext cx="155448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3200400"/>
            <a:ext cx="5624513" cy="350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>
                <a:solidFill>
                  <a:schemeClr val="tx2"/>
                </a:solidFill>
              </a:rPr>
              <a:t>Общественото мнение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7 национални социологически проучвания</a:t>
            </a:r>
          </a:p>
          <a:p>
            <a:r>
              <a:rPr lang="bg-BG" dirty="0" smtClean="0"/>
              <a:t>7017 анкети (15+ години)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895600"/>
            <a:ext cx="533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id:image002.png@01D21030.90624680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11252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id:image001.png@01D21030.90624680"/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20" y="228600"/>
            <a:ext cx="155448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>
                <a:solidFill>
                  <a:schemeClr val="tx2"/>
                </a:solidFill>
              </a:rPr>
              <a:t>Общественото мнение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6781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id:image002.png@01D21030.90624680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11252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id:image001.png@01D21030.90624680"/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20" y="228600"/>
            <a:ext cx="155448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828800" y="5638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i="1" dirty="0" smtClean="0"/>
              <a:t>(данни 2013)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chemeClr val="tx2"/>
                </a:solidFill>
              </a:rPr>
              <a:t>Бъдещето на ОП „Транспорт”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 smtClean="0"/>
          </a:p>
          <a:p>
            <a:endParaRPr lang="bg-BG" dirty="0" smtClean="0"/>
          </a:p>
          <a:p>
            <a:endParaRPr lang="en-US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85800" y="1902395"/>
            <a:ext cx="8001000" cy="427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bg-BG" sz="4000" b="1" i="0" u="none" strike="noStrike" cap="none" normalizeH="0" baseline="0" dirty="0" smtClean="0">
                <a:ln>
                  <a:noFill/>
                </a:ln>
                <a:solidFill>
                  <a:srgbClr val="4F6228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Информираност на социалните групи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bg-BG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75% от </a:t>
            </a:r>
            <a:r>
              <a:rPr kumimoji="0" lang="bg-BG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собствениците и </a:t>
            </a:r>
            <a:r>
              <a:rPr kumimoji="0" lang="bg-BG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съдружниците</a:t>
            </a:r>
            <a:r>
              <a:rPr kumimoji="0" lang="bg-BG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в частния сектор познават </a:t>
            </a:r>
            <a:r>
              <a:rPr kumimoji="0" lang="bg-BG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ОПТ</a:t>
            </a:r>
            <a:r>
              <a:rPr kumimoji="0" lang="bg-BG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bg-BG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65% от </a:t>
            </a:r>
            <a:r>
              <a:rPr kumimoji="0" lang="bg-BG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интелектуалците</a:t>
            </a:r>
            <a:r>
              <a:rPr kumimoji="0" lang="bg-BG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познават </a:t>
            </a:r>
            <a:r>
              <a:rPr kumimoji="0" lang="bg-BG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ОПТ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bg-BG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30% от учащите познават </a:t>
            </a:r>
            <a:r>
              <a:rPr kumimoji="0" lang="bg-BG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ОПТ</a:t>
            </a:r>
            <a:endParaRPr kumimoji="0" lang="bg-BG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6" name="Picture 5" descr="cid:image002.png@01D21030.90624680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11252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id:image001.png@01D21030.90624680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20" y="228600"/>
            <a:ext cx="155448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172200" cy="1143000"/>
          </a:xfrm>
        </p:spPr>
        <p:txBody>
          <a:bodyPr>
            <a:normAutofit/>
          </a:bodyPr>
          <a:lstStyle/>
          <a:p>
            <a:r>
              <a:rPr lang="bg-BG" b="1" dirty="0" smtClean="0">
                <a:solidFill>
                  <a:schemeClr val="tx2"/>
                </a:solidFill>
              </a:rPr>
              <a:t>Какво е важно на път?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 smtClean="0"/>
          </a:p>
          <a:p>
            <a:endParaRPr lang="bg-BG" dirty="0" smtClean="0"/>
          </a:p>
          <a:p>
            <a:endParaRPr lang="en-US" dirty="0"/>
          </a:p>
        </p:txBody>
      </p:sp>
      <p:pic>
        <p:nvPicPr>
          <p:cNvPr id="6" name="Picture 5" descr="cid:image002.png@01D21030.90624680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11252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id:image001.png@01D21030.90624680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20" y="228600"/>
            <a:ext cx="155448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1524000"/>
            <a:ext cx="70866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172200" cy="1143000"/>
          </a:xfrm>
        </p:spPr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chemeClr val="tx2"/>
                </a:solidFill>
              </a:rPr>
              <a:t>Най-успешните кампании, когато: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 smtClean="0"/>
          </a:p>
          <a:p>
            <a:endParaRPr lang="bg-BG" dirty="0" smtClean="0"/>
          </a:p>
          <a:p>
            <a:endParaRPr lang="en-US" dirty="0"/>
          </a:p>
        </p:txBody>
      </p:sp>
      <p:pic>
        <p:nvPicPr>
          <p:cNvPr id="6" name="Picture 5" descr="cid:image002.png@01D21030.90624680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11252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id:image001.png@01D21030.90624680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20" y="228600"/>
            <a:ext cx="155448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8580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19200" y="1824217"/>
            <a:ext cx="6858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bg-BG" sz="26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Събитието е фокусирано върху по-малко на брой, но по-конкретни теми; </a:t>
            </a:r>
            <a:endParaRPr kumimoji="0" lang="en-US" sz="26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bg-BG" sz="26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Предвидени са възможности за диалог, за обсъждания между участниците; </a:t>
            </a:r>
            <a:endParaRPr kumimoji="0" lang="en-US" sz="26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bg-BG" sz="26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Има условия за ясна визуализация на отправените послания чрез фотографски и видео материали; </a:t>
            </a:r>
            <a:endParaRPr kumimoji="0" lang="en-US" sz="26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bg-BG" sz="26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Работните материали от събитието са достъпни на хартиени и електронни носители. </a:t>
            </a:r>
            <a:endParaRPr kumimoji="0" lang="bg-BG" sz="26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172200" cy="2087562"/>
          </a:xfrm>
        </p:spPr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chemeClr val="tx2"/>
                </a:solidFill>
              </a:rPr>
              <a:t>Благодаря за вниманието!</a:t>
            </a:r>
            <a:br>
              <a:rPr lang="bg-BG" b="1" dirty="0" smtClean="0">
                <a:solidFill>
                  <a:schemeClr val="tx2"/>
                </a:solidFill>
              </a:rPr>
            </a:br>
            <a:r>
              <a:rPr lang="bg-BG" b="1" dirty="0" smtClean="0">
                <a:solidFill>
                  <a:schemeClr val="tx2"/>
                </a:solidFill>
              </a:rPr>
              <a:t>Очаквам вашите въпроси и препоръки! 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6" name="Picture 5" descr="cid:image002.png@01D21030.90624680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11252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id:image001.png@01D21030.90624680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20" y="228600"/>
            <a:ext cx="155448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2895600"/>
            <a:ext cx="3249951" cy="339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id:image002.png@01D21030.90624680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11252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id:image001.png@01D21030.90624680"/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20" y="228600"/>
            <a:ext cx="155448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95400" y="152400"/>
            <a:ext cx="609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3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Ретроспекция 2007-2015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 rot="21283613">
            <a:off x="214607" y="1381906"/>
            <a:ext cx="3763850" cy="484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419962">
            <a:off x="2416480" y="1310453"/>
            <a:ext cx="36195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1752600"/>
            <a:ext cx="362035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>
            <a:normAutofit lnSpcReduction="10000"/>
          </a:bodyPr>
          <a:lstStyle/>
          <a:p>
            <a:r>
              <a:rPr lang="bg-BG" dirty="0" smtClean="0"/>
              <a:t>Информационни дейности</a:t>
            </a:r>
          </a:p>
          <a:p>
            <a:r>
              <a:rPr lang="bg-BG" dirty="0" smtClean="0"/>
              <a:t>Разяснителни дейности</a:t>
            </a:r>
          </a:p>
          <a:p>
            <a:r>
              <a:rPr lang="bg-BG" dirty="0" err="1" smtClean="0"/>
              <a:t>Имиджова</a:t>
            </a:r>
            <a:r>
              <a:rPr lang="bg-BG" dirty="0" smtClean="0"/>
              <a:t> кампания</a:t>
            </a:r>
          </a:p>
          <a:p>
            <a:r>
              <a:rPr lang="bg-BG" dirty="0" smtClean="0"/>
              <a:t>Обществено мнение</a:t>
            </a:r>
            <a:endParaRPr lang="en-US" dirty="0"/>
          </a:p>
        </p:txBody>
      </p:sp>
      <p:pic>
        <p:nvPicPr>
          <p:cNvPr id="6" name="Picture 5" descr="cid:image002.png@01D21030.90624680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11252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id:image001.png@01D21030.90624680"/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20" y="228600"/>
            <a:ext cx="155448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95400" y="152400"/>
            <a:ext cx="609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Задачи пред Комуникационния план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3810000"/>
            <a:ext cx="4695825" cy="26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324600" cy="1143000"/>
          </a:xfrm>
        </p:spPr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chemeClr val="tx2"/>
                </a:solidFill>
              </a:rPr>
              <a:t>Информационни събития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 smtClean="0"/>
              <a:t>Нарастване на броя на информационните събития на година през периода 2007-2015 </a:t>
            </a:r>
          </a:p>
          <a:p>
            <a:r>
              <a:rPr lang="bg-BG" dirty="0" smtClean="0"/>
              <a:t>Общо проведени 136 информационни събития</a:t>
            </a:r>
          </a:p>
          <a:p>
            <a:r>
              <a:rPr lang="bg-BG" dirty="0" smtClean="0"/>
              <a:t>След 2012 г. - по повече от 20 събития на година </a:t>
            </a:r>
          </a:p>
          <a:p>
            <a:r>
              <a:rPr lang="bg-BG" dirty="0" smtClean="0"/>
              <a:t>Към края на програмния период всяко второ събитие е откриване на завършен обект</a:t>
            </a:r>
            <a:endParaRPr lang="en-US" dirty="0"/>
          </a:p>
        </p:txBody>
      </p:sp>
      <p:pic>
        <p:nvPicPr>
          <p:cNvPr id="5" name="Picture 4" descr="cid:image002.png@01D21030.90624680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11252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id:image001.png@01D21030.90624680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20" y="228600"/>
            <a:ext cx="155448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chemeClr val="tx2"/>
                </a:solidFill>
              </a:rPr>
              <a:t>Информационни събития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От 2012 г. се измерва удовлетвореността на участниците в информационни събития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743200"/>
            <a:ext cx="7010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id:image002.png@01D21030.90624680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11252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id:image001.png@01D21030.90624680"/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20" y="228600"/>
            <a:ext cx="155448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524000" y="6324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i="1" dirty="0" smtClean="0"/>
              <a:t>(данни 2013)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248400" cy="1143000"/>
          </a:xfrm>
        </p:spPr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chemeClr val="tx2"/>
                </a:solidFill>
              </a:rPr>
              <a:t>Информационни материали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 fontScale="92500" lnSpcReduction="10000"/>
          </a:bodyPr>
          <a:lstStyle/>
          <a:p>
            <a:r>
              <a:rPr lang="bg-BG" dirty="0" smtClean="0"/>
              <a:t>99600 </a:t>
            </a:r>
            <a:r>
              <a:rPr lang="bg-BG" dirty="0" err="1" smtClean="0"/>
              <a:t>информ</a:t>
            </a:r>
            <a:r>
              <a:rPr lang="bg-BG" dirty="0" smtClean="0"/>
              <a:t>. материали през 2007-2013 г. (достатъчни за всички жители на град с големината на Оксфорд) </a:t>
            </a:r>
          </a:p>
          <a:p>
            <a:r>
              <a:rPr lang="bg-BG" dirty="0" smtClean="0"/>
              <a:t>22 бр. видео материали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505200"/>
            <a:ext cx="5517427" cy="312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cid:image002.png@01D21030.90624680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11252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id:image001.png@01D21030.90624680"/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20" y="228600"/>
            <a:ext cx="155448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172200" cy="1143000"/>
          </a:xfrm>
        </p:spPr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chemeClr val="tx2"/>
                </a:solidFill>
              </a:rPr>
              <a:t>Сайтът на ОП „Транспорт”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/>
          <a:lstStyle/>
          <a:p>
            <a:r>
              <a:rPr lang="bg-BG" dirty="0" smtClean="0"/>
              <a:t>500 000 посетители на </a:t>
            </a:r>
            <a:r>
              <a:rPr lang="en-US" i="1" u="sng" dirty="0" smtClean="0">
                <a:hlinkClick r:id="rId2"/>
              </a:rPr>
              <a:t>www.optransport.bg</a:t>
            </a:r>
            <a:endParaRPr lang="bg-BG" i="1" u="sng" dirty="0" smtClean="0"/>
          </a:p>
          <a:p>
            <a:r>
              <a:rPr lang="bg-BG" dirty="0" smtClean="0"/>
              <a:t>426 информационни съобщения</a:t>
            </a:r>
          </a:p>
          <a:p>
            <a:r>
              <a:rPr lang="bg-BG" dirty="0" smtClean="0"/>
              <a:t>През 2012 г. ръст от почти 100%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352800"/>
            <a:ext cx="533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id:image002.png@01D21030.90624680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11252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id:image001.png@01D21030.90624680"/>
          <p:cNvPicPr/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20" y="228600"/>
            <a:ext cx="155448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219200" y="6324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i="1" dirty="0" smtClean="0"/>
              <a:t>(данни 2013)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172200" cy="1143000"/>
          </a:xfrm>
        </p:spPr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chemeClr val="tx2"/>
                </a:solidFill>
              </a:rPr>
              <a:t>ОП „Транспорт” в медиите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13 060 публикации в медиите за </a:t>
            </a:r>
            <a:r>
              <a:rPr lang="bg-BG" dirty="0" err="1" smtClean="0"/>
              <a:t>ОПТ</a:t>
            </a:r>
            <a:r>
              <a:rPr lang="bg-BG" dirty="0" smtClean="0"/>
              <a:t> (на всеки 6 ч. по едно съобщение)</a:t>
            </a:r>
          </a:p>
          <a:p>
            <a:r>
              <a:rPr lang="bg-BG" dirty="0" smtClean="0"/>
              <a:t>В края на периода 86% от публикациите са с положително отношение, 3% са негативни</a:t>
            </a:r>
          </a:p>
          <a:p>
            <a:r>
              <a:rPr lang="bg-BG" dirty="0" smtClean="0"/>
              <a:t>След 2012 г. се провежда медиен мониторинг, който обхваща ТВ, радио, преса, интернет</a:t>
            </a:r>
          </a:p>
          <a:p>
            <a:r>
              <a:rPr lang="bg-BG" dirty="0" smtClean="0"/>
              <a:t>Профили в </a:t>
            </a:r>
            <a:r>
              <a:rPr lang="en-US" dirty="0" err="1" smtClean="0"/>
              <a:t>Instagram</a:t>
            </a:r>
            <a:r>
              <a:rPr lang="en-US" dirty="0" smtClean="0"/>
              <a:t>, You Tube, Google+</a:t>
            </a:r>
            <a:endParaRPr lang="en-US" dirty="0"/>
          </a:p>
        </p:txBody>
      </p:sp>
      <p:pic>
        <p:nvPicPr>
          <p:cNvPr id="5" name="Picture 4" descr="cid:image002.png@01D21030.90624680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11252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id:image001.png@01D21030.90624680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20" y="228600"/>
            <a:ext cx="155448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172200" cy="1143000"/>
          </a:xfrm>
        </p:spPr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chemeClr val="tx2"/>
                </a:solidFill>
              </a:rPr>
              <a:t>ОП „Транспорт” в медиите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Заключителна информационна кампания през 2015 г.: ТВ, радио, преса; 114514 уникални посещения на сайта</a:t>
            </a:r>
          </a:p>
          <a:p>
            <a:pPr>
              <a:buNone/>
            </a:pPr>
            <a:r>
              <a:rPr lang="bg-BG" dirty="0" smtClean="0"/>
              <a:t> </a:t>
            </a:r>
            <a:endParaRPr lang="en-US" dirty="0"/>
          </a:p>
        </p:txBody>
      </p:sp>
      <p:pic>
        <p:nvPicPr>
          <p:cNvPr id="6" name="Picture 5" descr="cid:image002.png@01D21030.90624680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11252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id:image001.png@01D21030.90624680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20" y="228600"/>
            <a:ext cx="155448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3276600"/>
            <a:ext cx="51816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369</Words>
  <Application>Microsoft Office PowerPoint</Application>
  <PresentationFormat>On-screen Show (4:3)</PresentationFormat>
  <Paragraphs>56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Office Theme</vt:lpstr>
      <vt:lpstr>Резултати от изпълнението на Комуникационния план на  Оперативна програма „Транспорт” 2007-2013</vt:lpstr>
      <vt:lpstr>PowerPoint Presentation</vt:lpstr>
      <vt:lpstr>PowerPoint Presentation</vt:lpstr>
      <vt:lpstr>Информационни събития</vt:lpstr>
      <vt:lpstr>Информационни събития</vt:lpstr>
      <vt:lpstr>Информационни материали</vt:lpstr>
      <vt:lpstr>Сайтът на ОП „Транспорт”</vt:lpstr>
      <vt:lpstr>ОП „Транспорт” в медиите</vt:lpstr>
      <vt:lpstr>ОП „Транспорт” в медиите</vt:lpstr>
      <vt:lpstr>Вътрешните целеви групи</vt:lpstr>
      <vt:lpstr>Общественото мнение</vt:lpstr>
      <vt:lpstr>Общественото мнение</vt:lpstr>
      <vt:lpstr>Бъдещето на ОП „Транспорт”</vt:lpstr>
      <vt:lpstr>Какво е важно на път?</vt:lpstr>
      <vt:lpstr>Най-успешните кампании, когато: </vt:lpstr>
      <vt:lpstr>Благодаря за вниманието! Очаквам вашите въпроси и препоръки! 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</dc:creator>
  <cp:lastModifiedBy>Vasil Stanev</cp:lastModifiedBy>
  <cp:revision>26</cp:revision>
  <dcterms:created xsi:type="dcterms:W3CDTF">2016-09-27T06:42:55Z</dcterms:created>
  <dcterms:modified xsi:type="dcterms:W3CDTF">2016-11-25T13:03:51Z</dcterms:modified>
</cp:coreProperties>
</file>