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2"/>
  </p:sldMasterIdLst>
  <p:notesMasterIdLst>
    <p:notesMasterId r:id="rId29"/>
  </p:notesMasterIdLst>
  <p:sldIdLst>
    <p:sldId id="256" r:id="rId3"/>
    <p:sldId id="288" r:id="rId4"/>
    <p:sldId id="257" r:id="rId5"/>
    <p:sldId id="258" r:id="rId6"/>
    <p:sldId id="287" r:id="rId7"/>
    <p:sldId id="260" r:id="rId8"/>
    <p:sldId id="261" r:id="rId9"/>
    <p:sldId id="283" r:id="rId10"/>
    <p:sldId id="262" r:id="rId11"/>
    <p:sldId id="280" r:id="rId12"/>
    <p:sldId id="263" r:id="rId13"/>
    <p:sldId id="284" r:id="rId14"/>
    <p:sldId id="264" r:id="rId15"/>
    <p:sldId id="265" r:id="rId16"/>
    <p:sldId id="281" r:id="rId17"/>
    <p:sldId id="270" r:id="rId18"/>
    <p:sldId id="266" r:id="rId19"/>
    <p:sldId id="273" r:id="rId20"/>
    <p:sldId id="271" r:id="rId21"/>
    <p:sldId id="274" r:id="rId22"/>
    <p:sldId id="276" r:id="rId23"/>
    <p:sldId id="286" r:id="rId24"/>
    <p:sldId id="277" r:id="rId25"/>
    <p:sldId id="278" r:id="rId26"/>
    <p:sldId id="279" r:id="rId27"/>
    <p:sldId id="285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CC0000"/>
    <a:srgbClr val="4B732F"/>
    <a:srgbClr val="355222"/>
    <a:srgbClr val="003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43D7D66-7FE4-458D-A140-929690CEECA0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961BD3-1E6E-4E36-883E-1238C995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4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61BD3-1E6E-4E36-883E-1238C99574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8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F77B05-3EDA-42A0-85F8-D2DAC2B7F16A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2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32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0E18-DA9B-41DC-8E5F-43BE0F13EC0C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2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0A52-D1D5-450C-ACB7-89286A6568D8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8784-26B6-43BA-ABCB-3C158C53D264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BD31-9DAE-416B-8BE4-01E566755EEC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2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23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27C8-95CD-400B-A922-A844740143E2}" type="datetime1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1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69FA-87C4-451A-92A1-184E9932E91F}" type="datetime1">
              <a:rPr lang="en-US" smtClean="0"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4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3FA9-BD47-46E5-B9C6-F6EB18EF0F30}" type="datetime1">
              <a:rPr lang="en-US" smtClean="0"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7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464D-7A13-47C7-9AF6-E08C763CCD45}" type="datetime1">
              <a:rPr lang="en-US" smtClean="0"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4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E2317-2E20-4BA1-91D9-71FDA17E3605}" type="datetime1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084-ECC6-4720-99B4-2FEA5C512FA6}" type="datetime1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3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7" y="6223832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A823DF9-096B-41C6-8D47-020A1AE03515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50" y="6223832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3" y="622383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F343CD2-BF05-48B0-9CCA-CC78B37A0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nric.local\ipmonitoring\03%20&#1048;&#1085;&#1092;&#1086;&#1088;&#1084;&#1072;&#1094;&#1080;&#1103;%20&#1080;%20&#1087;&#1091;&#1073;&#1083;&#1080;&#1095;&#1085;&#1086;&#1089;&#1090;\&#1055;&#1088;&#1077;&#1079;&#1077;&#1085;&#1090;&#1072;&#1094;&#1080;&#1080;\KN\KN%2019%2017-18%20May%202016\&#1058;&#1055;&#1057;%20&#1055;&#1083;&#1086;&#1074;&#1076;&#1080;&#1074;%20&#1041;&#1091;&#1088;&#1075;&#1072;&#1089;.mp4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017" y="322286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1"/>
          <p:cNvSpPr txBox="1">
            <a:spLocks/>
          </p:cNvSpPr>
          <p:nvPr/>
        </p:nvSpPr>
        <p:spPr bwMode="auto">
          <a:xfrm>
            <a:off x="1813988" y="1321881"/>
            <a:ext cx="86407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VIII</a:t>
            </a:r>
            <a:r>
              <a:rPr lang="bg-BG" sz="36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altLang="bg-BG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bg-BG" altLang="bg-BG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наблюдение </a:t>
            </a: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bg-BG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bg-BG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Оперативна програма </a:t>
            </a: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bg-BG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„Транспорт и транспортна инфраструктура“ </a:t>
            </a: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bg-BG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2014 - 2020 г.  </a:t>
            </a:r>
            <a:endParaRPr lang="en-US" altLang="bg-BG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endParaRPr lang="en-US" altLang="bg-BG" sz="1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Clr>
                <a:srgbClr val="006666"/>
              </a:buClr>
              <a:buNone/>
              <a:defRPr/>
            </a:pPr>
            <a:endParaRPr lang="en-US" altLang="bg-BG" sz="1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bg-BG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Бенефициент</a:t>
            </a:r>
            <a:endParaRPr lang="en-US" altLang="bg-BG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bg-BG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 Национална </a:t>
            </a:r>
            <a:r>
              <a:rPr lang="bg-BG" altLang="bg-BG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</a:t>
            </a:r>
            <a:endParaRPr lang="bg-BG" altLang="bg-BG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bg-BG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Железопътна Инфраструктура</a:t>
            </a:r>
          </a:p>
          <a:p>
            <a:pPr marL="0" indent="0">
              <a:lnSpc>
                <a:spcPct val="80000"/>
              </a:lnSpc>
              <a:buClr>
                <a:srgbClr val="006666"/>
              </a:buClr>
              <a:buNone/>
              <a:defRPr/>
            </a:pPr>
            <a:endParaRPr lang="bg-BG" altLang="bg-BG" sz="1800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en-US" sz="1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23 - 24 ноември 2017 г.</a:t>
            </a:r>
          </a:p>
          <a:p>
            <a:pPr marL="0" indent="0" algn="ctr" eaLnBrk="1" hangingPunct="1">
              <a:lnSpc>
                <a:spcPct val="80000"/>
              </a:lnSpc>
              <a:buClr>
                <a:srgbClr val="006666"/>
              </a:buClr>
              <a:buNone/>
              <a:defRPr/>
            </a:pPr>
            <a:r>
              <a:rPr lang="bg-BG" altLang="en-US" sz="1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Пловдив </a:t>
            </a:r>
          </a:p>
          <a:p>
            <a:pPr marL="0" indent="0">
              <a:lnSpc>
                <a:spcPct val="80000"/>
              </a:lnSpc>
              <a:buClr>
                <a:srgbClr val="006666"/>
              </a:buClr>
              <a:buNone/>
              <a:defRPr/>
            </a:pPr>
            <a:endParaRPr lang="bg-BG" altLang="bg-BG" sz="1800" i="1" kern="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Clr>
                <a:srgbClr val="006666"/>
              </a:buClr>
              <a:buNone/>
              <a:defRPr/>
            </a:pPr>
            <a:endParaRPr lang="bg-BG" altLang="bg-BG" sz="1800" i="1" kern="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25" y="5944677"/>
            <a:ext cx="23764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251654" y="1674807"/>
            <a:ext cx="4980746" cy="412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70C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bg-BG" altLang="bg-BG" dirty="0"/>
              <a:t>Надлез </a:t>
            </a:r>
            <a:r>
              <a:rPr lang="ru-RU" altLang="bg-BG" dirty="0"/>
              <a:t>км. 146+269.20 района на гара Тодор Каблешков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252116" y="1674807"/>
            <a:ext cx="5596468" cy="412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70C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bg-BG" dirty="0"/>
              <a:t>Надлез км. 132+592.42 в междугарието Огняново –Стамболийски“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735510" y="451662"/>
            <a:ext cx="914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на железопътния участък Септември – Пловдив: част от Транс – европейската железопътна мрежа – изграждане на 4 бр. пътни надлези </a:t>
            </a:r>
            <a:b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48" y="2121662"/>
            <a:ext cx="5532260" cy="346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1" y="2121662"/>
            <a:ext cx="5691946" cy="346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7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2576" r="1193" b="2718"/>
          <a:stretch/>
        </p:blipFill>
        <p:spPr>
          <a:xfrm>
            <a:off x="6302494" y="1611337"/>
            <a:ext cx="5617117" cy="401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28301" y="719347"/>
            <a:ext cx="75483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Техническа помощ за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модернизация на железопътната линия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София-Перник-Радомир-Гюешево-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граница с Република Македония</a:t>
            </a:r>
            <a:b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79723" y="843775"/>
            <a:ext cx="5111750" cy="395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Индикативна стойност – 26 096 447 лв. без ДДС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686647"/>
              </p:ext>
            </p:extLst>
          </p:nvPr>
        </p:nvGraphicFramePr>
        <p:xfrm>
          <a:off x="442174" y="1562703"/>
          <a:ext cx="5789292" cy="47055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200392"/>
                <a:gridCol w="4588900"/>
              </a:tblGrid>
              <a:tr h="204897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4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4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Участък 1: Модернизация на жп участък София-Перник-Радомир: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Одобрени от Възложителя ПУП и технически проект;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Одобрените технически проект и ПУП са в процес на съгласуване с външни институции;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Разработени технически спецификации за възлагане на строителство.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Участък 2: Модернизация на жп участък Радомир-Гюешево-граница с Р. Македония: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Изготвени технически спецификации и тръжна документация за възлагане на проектиране и изготвяне на ПУП.</a:t>
                      </a:r>
                      <a:endParaRPr kumimoji="0" lang="bg-BG" sz="12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224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Общо физическо изпълнение на проекта е 21,74 %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 финансов напредък по проекта – 12,77 %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898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Актуализация/изготвяне на идеен проект и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изготвяне на технически проект и ПУП 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жп у-к Радомир-Гюешево-граница с Р. Македония.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обявяване: м. декември 2017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Индикативна стойност: </a:t>
                      </a: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17 086 396,00 лв. без ДДС </a:t>
                      </a:r>
                      <a:endParaRPr kumimoji="0" lang="ru-RU" sz="12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3273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bg-BG" sz="1400" b="1" kern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на съответствието със съществените изисквания към строежите на техническите проекти по проект за модернизация на железопътна линия Радомир - Гюешево - граница с Р. Македония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обявяване: м.юни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Индикативна стойност: </a:t>
                      </a: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819 868,00 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лв. без ДДС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ular Callout 17"/>
          <p:cNvSpPr/>
          <p:nvPr/>
        </p:nvSpPr>
        <p:spPr>
          <a:xfrm>
            <a:off x="8099720" y="4687113"/>
            <a:ext cx="2667000" cy="741202"/>
          </a:xfrm>
          <a:prstGeom prst="wedgeRectCallout">
            <a:avLst>
              <a:gd name="adj1" fmla="val -50723"/>
              <a:gd name="adj2" fmla="val -79987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Актуализация/изготвяне </a:t>
            </a:r>
            <a:r>
              <a:rPr lang="ru-RU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идеен и технически проекти и </a:t>
            </a: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ПУП </a:t>
            </a:r>
            <a:r>
              <a:rPr lang="ru-RU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9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</a:t>
            </a:r>
            <a:r>
              <a:rPr lang="ru-RU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у-к </a:t>
            </a:r>
            <a:r>
              <a:rPr lang="ru-RU" sz="9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Радомир-Гюешево-</a:t>
            </a: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 с </a:t>
            </a:r>
            <a:r>
              <a:rPr lang="ru-RU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9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Македония</a:t>
            </a: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9111487" y="3619752"/>
            <a:ext cx="2667000" cy="743179"/>
          </a:xfrm>
          <a:prstGeom prst="wedgeRectCallout">
            <a:avLst>
              <a:gd name="adj1" fmla="val -38227"/>
              <a:gd name="adj2" fmla="val -116126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bg-BG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Изготвяне </a:t>
            </a:r>
            <a:r>
              <a:rPr lang="ru-RU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ПУП и технически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жп участък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София-Пелрник-Радомир</a:t>
            </a:r>
            <a:endParaRPr lang="ru-RU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302494" y="6063569"/>
            <a:ext cx="5962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планираните плащания за 2018 г.: </a:t>
            </a: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5 373 465,00 лв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r="8081"/>
          <a:stretch/>
        </p:blipFill>
        <p:spPr>
          <a:xfrm flipH="1">
            <a:off x="10844245" y="3687556"/>
            <a:ext cx="934242" cy="57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302494" y="5715379"/>
            <a:ext cx="531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разплатените средства: 3 331 871,00 лв.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942" y="4756089"/>
            <a:ext cx="804333" cy="60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1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683933" y="1365269"/>
            <a:ext cx="695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14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участък Горна баня - Драгичево</a:t>
            </a:r>
            <a:endParaRPr lang="en-US" altLang="bg-BG" sz="14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 км. </a:t>
            </a:r>
            <a:r>
              <a:rPr lang="ru-RU" altLang="bg-BG" sz="14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21+000 </a:t>
            </a:r>
            <a:r>
              <a:rPr lang="bg-BG" altLang="bg-BG" sz="14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км.</a:t>
            </a:r>
            <a:r>
              <a:rPr lang="ru-RU" altLang="bg-BG" sz="14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22+000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Изход на тунел с дължина 4,5 </a:t>
            </a:r>
            <a:r>
              <a:rPr lang="ru-RU" altLang="bg-BG" sz="14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bg-BG" sz="1400" b="1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при с. Драгичево</a:t>
            </a:r>
            <a:endParaRPr lang="ru-RU" altLang="bg-BG" sz="14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3" y="2225879"/>
            <a:ext cx="10058400" cy="361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28301" y="719347"/>
            <a:ext cx="75483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Техническа помощ за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модернизация на железопътната линия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София-Перник-Радомир-Гюешево-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граница с Република Македония</a:t>
            </a:r>
            <a:b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8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ular Callout 10"/>
          <p:cNvSpPr/>
          <p:nvPr/>
        </p:nvSpPr>
        <p:spPr>
          <a:xfrm>
            <a:off x="4119171" y="4807062"/>
            <a:ext cx="2446518" cy="693756"/>
          </a:xfrm>
          <a:prstGeom prst="wedgeRectCallout">
            <a:avLst>
              <a:gd name="adj1" fmla="val -42577"/>
              <a:gd name="adj2" fmla="val -95889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6067" r="1268" b="2618"/>
          <a:stretch/>
        </p:blipFill>
        <p:spPr>
          <a:xfrm>
            <a:off x="2015067" y="1178715"/>
            <a:ext cx="8132245" cy="5429861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3399504" y="2723769"/>
            <a:ext cx="2446518" cy="693756"/>
          </a:xfrm>
          <a:prstGeom prst="wedgeRectCallout">
            <a:avLst>
              <a:gd name="adj1" fmla="val -42230"/>
              <a:gd name="adj2" fmla="val 93274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Гарови комплекси </a:t>
            </a:r>
            <a:endParaRPr lang="ru-RU" altLang="bg-BG" sz="9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Подуяне</a:t>
            </a:r>
            <a:r>
              <a:rPr lang="ru-RU" altLang="bg-BG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Искър и </a:t>
            </a:r>
            <a:r>
              <a:rPr lang="ru-RU" altLang="bg-BG" sz="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Казичене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bg-BG" sz="9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тойноист: 6 000 000,00 лв.</a:t>
            </a:r>
            <a:endParaRPr lang="ru-RU" altLang="bg-BG" sz="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223563" y="4995906"/>
            <a:ext cx="2446518" cy="693756"/>
          </a:xfrm>
          <a:prstGeom prst="wedgeRectCallout">
            <a:avLst>
              <a:gd name="adj1" fmla="val -23888"/>
              <a:gd name="adj2" fmla="val -122739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235664" y="4995905"/>
            <a:ext cx="2446518" cy="693756"/>
          </a:xfrm>
          <a:prstGeom prst="wedgeRectCallout">
            <a:avLst>
              <a:gd name="adj1" fmla="val -44309"/>
              <a:gd name="adj2" fmla="val -103213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Гарови комплекси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 Загора и Нова </a:t>
            </a:r>
            <a:r>
              <a:rPr lang="ru-RU" altLang="bg-BG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Стойноист</a:t>
            </a:r>
            <a:r>
              <a:rPr lang="ru-RU" altLang="bg-BG" sz="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bg-BG" sz="9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15 000 000,00 лв</a:t>
            </a:r>
            <a:r>
              <a:rPr lang="ru-RU" altLang="bg-BG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6773408" y="2848880"/>
            <a:ext cx="2446518" cy="693756"/>
          </a:xfrm>
          <a:prstGeom prst="wedgeRectCallout">
            <a:avLst>
              <a:gd name="adj1" fmla="val -703"/>
              <a:gd name="adj2" fmla="val 96935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Гаров комплекс Карнобат</a:t>
            </a:r>
            <a:endParaRPr lang="ru-RU" altLang="bg-BG" sz="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Стойноист</a:t>
            </a:r>
            <a:r>
              <a:rPr lang="ru-RU" altLang="bg-BG" sz="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bg-BG" sz="9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altLang="bg-BG" sz="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000 000,00 лв</a:t>
            </a:r>
            <a:r>
              <a:rPr lang="ru-RU" altLang="bg-BG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0867" y="283755"/>
            <a:ext cx="946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Приоритетна ос </a:t>
            </a:r>
            <a:r>
              <a:rPr lang="bg-BG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bg-BG" alt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„Подобряване на интермодалността при превоза на пътници и товари и </a:t>
            </a:r>
            <a:endParaRPr lang="ru-RU" altLang="bg-BG" b="1" dirty="0" smtClean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устойчив градски транспорт”</a:t>
            </a:r>
            <a:endParaRPr 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16" y="2877326"/>
            <a:ext cx="820993" cy="68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22" y="4995905"/>
            <a:ext cx="932061" cy="60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38" y="2753965"/>
            <a:ext cx="844484" cy="63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1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9667" y="441939"/>
            <a:ext cx="828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на гарови комплекси Подуяне, Искър, Казичене, Карнобат, Стара Загора и Нова Загора </a:t>
            </a:r>
            <a:endParaRPr 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59857"/>
              </p:ext>
            </p:extLst>
          </p:nvPr>
        </p:nvGraphicFramePr>
        <p:xfrm>
          <a:off x="754491" y="1608768"/>
          <a:ext cx="10870242" cy="399267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2469260"/>
                <a:gridCol w="4438582"/>
                <a:gridCol w="3962400"/>
              </a:tblGrid>
              <a:tr h="45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400" b="1" i="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</a:t>
                      </a:r>
                      <a:endParaRPr kumimoji="0" lang="bg-BG" sz="1400" b="1" i="0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400" b="1" i="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Статус</a:t>
                      </a:r>
                      <a:endParaRPr kumimoji="0" lang="bg-BG" sz="1400" b="1" i="0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400" b="1" i="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  <a:endParaRPr kumimoji="0" lang="bg-BG" sz="1400" b="1" i="0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5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bg-BG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Гарови комплекси Подуяне, Искър и Казичене“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bg-BG" b="1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Одобрени технически проекти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Издадени разрешения за строеж гари Искър и Подуяне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Изготвени технически спецификации и тръжни документи за възлагане на строителство и строителен надзор</a:t>
                      </a:r>
                      <a:endParaRPr kumimoji="0" lang="bg-BG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Проектиране и строителство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декември 2017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на съответствието и Строителен надзор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януари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bg-BG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Гарови комплекси Стара Загора и Нова Загора</a:t>
                      </a:r>
                      <a:endParaRPr kumimoji="0" lang="bg-BG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kumimoji="0" lang="bg-BG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Сключен договор за изготвяне на идеен проект и технически спецификации за инженеринг за гаров комплекс Стара Загора на стойност 117 340,00 лв. без ДДС</a:t>
                      </a:r>
                    </a:p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Предстои подписване на договор и за гаров комплекс Нова Загора</a:t>
                      </a:r>
                      <a:endParaRPr kumimoji="0" lang="bg-BG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Проектиране и строителство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декември 2017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на съответствието и Строителен надзор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декември 2017 г.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973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kumimoji="0" lang="bg-BG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Гаров комплекс Карнобат</a:t>
                      </a:r>
                    </a:p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kumimoji="0" lang="bg-BG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Одобрен технически проект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Издадено разрешение за строеж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подготовка е Формуляр за кандидатстване</a:t>
                      </a:r>
                      <a:endParaRPr kumimoji="0" lang="bg-BG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Проектиране и строителство</a:t>
                      </a:r>
                      <a:endParaRPr kumimoji="0" lang="bg-BG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декември 2017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на съответствието и Строителен надзор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януари 2018 г.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65243" y="5964100"/>
            <a:ext cx="57949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планираните плащания за 2018 г.: 2 731 000,00 лв.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50630" y="5964100"/>
            <a:ext cx="531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разплатените средства: 294 </a:t>
            </a:r>
            <a:r>
              <a:rPr lang="ru-RU" altLang="bg-BG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933,00 </a:t>
            </a:r>
            <a:r>
              <a:rPr lang="ru-RU" altLang="bg-BG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лв.</a:t>
            </a:r>
          </a:p>
        </p:txBody>
      </p:sp>
    </p:spTree>
    <p:extLst>
      <p:ext uri="{BB962C8B-B14F-4D97-AF65-F5344CB8AC3E}">
        <p14:creationId xmlns:p14="http://schemas.microsoft.com/office/powerpoint/2010/main" val="36126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372648" y="1588416"/>
            <a:ext cx="3846213" cy="2967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bg-BG" sz="1400" dirty="0">
                <a:solidFill>
                  <a:srgbClr val="7030A0">
                    <a:alpha val="90000"/>
                  </a:srgbClr>
                </a:solidFill>
              </a:rPr>
              <a:t>Визуализация на </a:t>
            </a:r>
            <a:r>
              <a:rPr lang="ru-RU" altLang="bg-BG" sz="1400" dirty="0" smtClean="0">
                <a:solidFill>
                  <a:srgbClr val="7030A0">
                    <a:alpha val="90000"/>
                  </a:srgbClr>
                </a:solidFill>
              </a:rPr>
              <a:t>приемно </a:t>
            </a:r>
            <a:r>
              <a:rPr lang="ru-RU" altLang="bg-BG" sz="1400" dirty="0">
                <a:solidFill>
                  <a:srgbClr val="7030A0">
                    <a:alpha val="90000"/>
                  </a:srgbClr>
                </a:solidFill>
              </a:rPr>
              <a:t>здание Подуяне</a:t>
            </a:r>
            <a:r>
              <a:rPr lang="ru-RU" altLang="bg-BG" sz="1400" dirty="0"/>
              <a:t>: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918495" y="1645055"/>
            <a:ext cx="3587404" cy="3151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bg-BG" sz="1400" dirty="0">
                <a:solidFill>
                  <a:srgbClr val="7030A0"/>
                </a:solidFill>
              </a:rPr>
              <a:t>Визуализация на приемно здание </a:t>
            </a:r>
            <a:r>
              <a:rPr lang="ru-RU" altLang="bg-BG" sz="1400" dirty="0" smtClean="0">
                <a:solidFill>
                  <a:srgbClr val="7030A0"/>
                </a:solidFill>
              </a:rPr>
              <a:t>Искър:</a:t>
            </a:r>
            <a:endParaRPr lang="ru-RU" altLang="bg-BG" sz="1400" dirty="0">
              <a:solidFill>
                <a:srgbClr val="7030A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89667" y="441939"/>
            <a:ext cx="828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на гарови комплекси Подуяне, Искър, Казичене, Карнобат, Стара Загора и Нова Загора </a:t>
            </a:r>
            <a:endParaRPr 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44" y="1871236"/>
            <a:ext cx="4195022" cy="23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/>
          <p:nvPr/>
        </p:nvPicPr>
        <p:blipFill rotWithShape="1">
          <a:blip r:embed="rId5"/>
          <a:srcRect l="3199" r="672"/>
          <a:stretch/>
        </p:blipFill>
        <p:spPr>
          <a:xfrm>
            <a:off x="6561667" y="1909254"/>
            <a:ext cx="4301062" cy="229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4411212" y="4185013"/>
            <a:ext cx="3846213" cy="412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bg-BG" sz="1400" dirty="0">
                <a:solidFill>
                  <a:srgbClr val="7030A0">
                    <a:alpha val="90000"/>
                  </a:srgbClr>
                </a:solidFill>
              </a:rPr>
              <a:t>Визуализация на </a:t>
            </a:r>
            <a:r>
              <a:rPr lang="ru-RU" altLang="bg-BG" sz="1400" dirty="0" smtClean="0">
                <a:solidFill>
                  <a:srgbClr val="7030A0">
                    <a:alpha val="90000"/>
                  </a:srgbClr>
                </a:solidFill>
              </a:rPr>
              <a:t>приемно </a:t>
            </a:r>
            <a:r>
              <a:rPr lang="ru-RU" altLang="bg-BG" sz="1400" dirty="0">
                <a:solidFill>
                  <a:srgbClr val="7030A0">
                    <a:alpha val="90000"/>
                  </a:srgbClr>
                </a:solidFill>
              </a:rPr>
              <a:t>здание </a:t>
            </a:r>
            <a:r>
              <a:rPr lang="ru-RU" altLang="bg-BG" sz="1400" dirty="0" smtClean="0">
                <a:solidFill>
                  <a:srgbClr val="7030A0">
                    <a:alpha val="90000"/>
                  </a:srgbClr>
                </a:solidFill>
              </a:rPr>
              <a:t>Казичене:</a:t>
            </a:r>
            <a:endParaRPr lang="ru-RU" altLang="bg-BG" sz="1400" dirty="0">
              <a:solidFill>
                <a:srgbClr val="7030A0">
                  <a:alpha val="90000"/>
                </a:srgbClr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6"/>
          <a:stretch>
            <a:fillRect/>
          </a:stretch>
        </p:blipFill>
        <p:spPr>
          <a:xfrm>
            <a:off x="4343400" y="4521272"/>
            <a:ext cx="4241800" cy="198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15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0467" y="1963757"/>
            <a:ext cx="10566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6666"/>
              </a:buClr>
            </a:pPr>
            <a:r>
              <a:rPr lang="bg-BG" altLang="bg-BG" sz="24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Приоритетна ос </a:t>
            </a:r>
            <a:r>
              <a:rPr lang="bg-BG" altLang="bg-BG" sz="24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bg-BG" sz="2400" b="1" dirty="0" smtClean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6666"/>
              </a:buClr>
            </a:pPr>
            <a:r>
              <a:rPr lang="en-US" altLang="bg-BG" sz="24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bg-BG" sz="24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bg-BG" sz="24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Иновации в управлението и услугите - внедряване на модернизирана инфраструктура за управление на трафика, подобряване на безопасността и сигурността на транспорта</a:t>
            </a:r>
            <a:endParaRPr lang="bg-BG" sz="24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2076979" y="366221"/>
            <a:ext cx="82296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Внедряване</a:t>
            </a:r>
            <a:r>
              <a:rPr lang="ru-RU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lang="af-ZA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ETCS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железопътната линия Русе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Каспичан</a:t>
            </a: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059643" y="828420"/>
            <a:ext cx="5616575" cy="6524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Индикативна стойност –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39 116 600,00</a:t>
            </a:r>
            <a:r>
              <a:rPr lang="en-US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лв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без ДДС </a:t>
            </a: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4568" r="2064" b="4692"/>
          <a:stretch/>
        </p:blipFill>
        <p:spPr>
          <a:xfrm>
            <a:off x="5663344" y="1607177"/>
            <a:ext cx="6185240" cy="418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037444"/>
              </p:ext>
            </p:extLst>
          </p:nvPr>
        </p:nvGraphicFramePr>
        <p:xfrm>
          <a:off x="435661" y="1761066"/>
          <a:ext cx="5102290" cy="415205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225989"/>
                <a:gridCol w="3876301"/>
              </a:tblGrid>
              <a:tr h="677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2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разработка е ФК с техническа подкрепа от страна на ЕИБ;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за подаване на ФК до УО 31.12.2017.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2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Планирани дейности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Изготвяне на технически и работен проект;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онтаж на електрически централизации с компютърна визуализация в 10 гари, разположени в участъка от гара Образцов чифлик до гара Плиска;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Съоръжаване на всички прелези в района на гарите и междугарията с електрически бариери с автоматично управление;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Изграждане на оптичната кабелна линия и цифрова телекомуникационна мрежа в 13 гари и експлоатационни пунктове;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Изграждане на тръбоканална мрежа в участъка Сеново – Просторно и гара Каспичан.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3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bg-BG" sz="12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sng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Проектиране и строителство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Планирана дата на обявяване: м. април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sng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на съответствието и строителен надзор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Планирана дата на обявяване: м. април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sng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за опретивна съвместимост: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u="none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Планирана дата за обявяване: ноември 2018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ular Callout 9"/>
          <p:cNvSpPr/>
          <p:nvPr/>
        </p:nvSpPr>
        <p:spPr>
          <a:xfrm>
            <a:off x="8994789" y="2760133"/>
            <a:ext cx="1630878" cy="719667"/>
          </a:xfrm>
          <a:prstGeom prst="wedgeRectCallout">
            <a:avLst>
              <a:gd name="adj1" fmla="val -57001"/>
              <a:gd name="adj2" fmla="val 88430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Внедряване на </a:t>
            </a:r>
            <a:r>
              <a:rPr lang="en-US" altLang="bg-BG" sz="9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ETCS </a:t>
            </a:r>
            <a:r>
              <a:rPr lang="bg-BG" altLang="bg-BG" sz="9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9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линията </a:t>
            </a:r>
            <a:r>
              <a:rPr lang="bg-BG" sz="9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Русе-Каспичан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Дължина:143 км.</a:t>
            </a:r>
            <a:endParaRPr lang="ru-RU" sz="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Краен срок: 2023 г.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20934" y="6039415"/>
            <a:ext cx="56774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планираните плащания за 2018 г.: 3 750 000,00лв.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19" y="4158674"/>
            <a:ext cx="2847499" cy="2415629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0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2076979" y="366221"/>
            <a:ext cx="82296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Внедряване</a:t>
            </a:r>
            <a:r>
              <a:rPr lang="ru-RU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af-ZA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ETCS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железопътната линия София-Септември</a:t>
            </a: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059643" y="828420"/>
            <a:ext cx="5616575" cy="6524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Индикативна стойност –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40 000 000,00</a:t>
            </a:r>
            <a:r>
              <a:rPr lang="en-US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лв.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ДДС</a:t>
            </a: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3736" r="2239" b="3114"/>
          <a:stretch/>
        </p:blipFill>
        <p:spPr>
          <a:xfrm>
            <a:off x="5867930" y="1827468"/>
            <a:ext cx="5843048" cy="406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64263"/>
              </p:ext>
            </p:extLst>
          </p:nvPr>
        </p:nvGraphicFramePr>
        <p:xfrm>
          <a:off x="402664" y="1881211"/>
          <a:ext cx="5313957" cy="380545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276849"/>
                <a:gridCol w="4037108"/>
              </a:tblGrid>
              <a:tr h="890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4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4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на документи за разработване на Формуляр на кандидатстване;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на технически спецификации за проектиране и строителство.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Планирани дейности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Изготвяне на технически и работен проект;</a:t>
                      </a:r>
                      <a:endParaRPr kumimoji="0" lang="bg-BG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онтаж на компютърни централизации с визуализация </a:t>
                      </a: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bg-BG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МКЦ</a:t>
                      </a:r>
                      <a:r>
                        <a:rPr kumimoji="0" lang="en-U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6 гари в участъка от гара Елин Пелин до нова гара Костенец;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Инсталиране на втора оптична кабелна линия в гарите и междугарията в участъка София –Септември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Доставка и инсталиране на ново пътно оборудване/</a:t>
                      </a:r>
                      <a:r>
                        <a:rPr kumimoji="0" lang="bg-BG" sz="1200" b="0" i="0" u="none" strike="noStrike" kern="0" cap="none" spc="0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евробализи</a:t>
                      </a:r>
                      <a:endParaRPr kumimoji="0" lang="ru-RU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41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Проектиране и строителство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юли 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на съответствието и строителен надзор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юли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за опретивна съвместимост: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обявяване: м. март 2019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ular Callout 7"/>
          <p:cNvSpPr/>
          <p:nvPr/>
        </p:nvSpPr>
        <p:spPr>
          <a:xfrm>
            <a:off x="8919709" y="3152875"/>
            <a:ext cx="1816024" cy="705541"/>
          </a:xfrm>
          <a:prstGeom prst="wedgeRectCallout">
            <a:avLst>
              <a:gd name="adj1" fmla="val -50564"/>
              <a:gd name="adj2" fmla="val 89201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4B73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Внедряване на </a:t>
            </a:r>
            <a:r>
              <a:rPr lang="en-US" altLang="bg-BG" sz="900" b="1" dirty="0" smtClean="0">
                <a:solidFill>
                  <a:srgbClr val="4B73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ETCS </a:t>
            </a:r>
            <a:r>
              <a:rPr lang="bg-BG" altLang="bg-BG" sz="900" b="1" dirty="0" smtClean="0">
                <a:solidFill>
                  <a:srgbClr val="4B73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900" b="1" dirty="0" smtClean="0">
                <a:solidFill>
                  <a:srgbClr val="4B73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линията </a:t>
            </a:r>
            <a:r>
              <a:rPr lang="bg-BG" sz="900" b="1" dirty="0" smtClean="0">
                <a:solidFill>
                  <a:srgbClr val="4B73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София-Септември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4B73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Дължина:102 км.</a:t>
            </a:r>
            <a:endParaRPr lang="ru-RU" sz="900" b="1" dirty="0">
              <a:solidFill>
                <a:srgbClr val="4B73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4B73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Краен срок: 2023 г.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96" y="5183823"/>
            <a:ext cx="3428470" cy="137083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3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8422" y="464888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Проектиране и внедряване на Система за управление на влаковата работа в ДП НКЖИ, включително Система за мониторинг и контрол на параметри на подвижен железопътен състав в движение</a:t>
            </a:r>
            <a:endParaRPr lang="bg-BG" alt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89817" y="1522824"/>
            <a:ext cx="604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Индикативна стойност –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18 000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000 лв. без ДДС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04336"/>
              </p:ext>
            </p:extLst>
          </p:nvPr>
        </p:nvGraphicFramePr>
        <p:xfrm>
          <a:off x="1559037" y="2166408"/>
          <a:ext cx="9108963" cy="373888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2188720"/>
                <a:gridCol w="6920243"/>
              </a:tblGrid>
              <a:tr h="1710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4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4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Изготвено предварително проучване за концепция и обхват на системата за мониторинг и контрол на параметри на подвижен железопътен състав в движение., включително финасово-технически анализи.</a:t>
                      </a:r>
                      <a:endParaRPr kumimoji="0" lang="bg-BG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разработка е ФК с техническа подкрепа от страна на ЕИБ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Планирано съгласуване на ФК с </a:t>
                      </a:r>
                      <a:r>
                        <a:rPr kumimoji="0" lang="bg-BG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Държавна агенция „Електронна управление” (ДАЕУ) – м. декември 2017 г.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Планирано подаване на ФК в УО -  м. декември 2017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3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Планирани дейности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Проектиране и внедряване на Система за управление на влаковата работа в ДП НКЖИ</a:t>
                      </a:r>
                      <a:r>
                        <a:rPr kumimoji="0" lang="bg-BG" alt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bg-BG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Внедряване на Система за мониторинг и контрол на параметри на подвижен железопътен състав в движение.</a:t>
                      </a:r>
                      <a:endParaRPr kumimoji="0" lang="ru-RU" sz="1400" kern="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3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altLang="bg-BG" sz="1400" kern="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Технически спецификации за проектиране и внедряване на СУВР – в процес на подготовка.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altLang="bg-BG" sz="1400" kern="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на обявяване: м. март 2018 г.</a:t>
                      </a:r>
                      <a:endParaRPr kumimoji="0" lang="en-US" altLang="bg-BG" sz="1400" kern="0" baseline="0" noProof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altLang="bg-BG" sz="1400" kern="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за изпълнение: 36 месеца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87725" y="6025652"/>
            <a:ext cx="5850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rgbClr val="008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Обща стойност на планираните плащания за 2018 г.: 1 800 000,00 лв.</a:t>
            </a:r>
          </a:p>
        </p:txBody>
      </p:sp>
    </p:spTree>
    <p:extLst>
      <p:ext uri="{BB962C8B-B14F-4D97-AF65-F5344CB8AC3E}">
        <p14:creationId xmlns:p14="http://schemas.microsoft.com/office/powerpoint/2010/main" val="31072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017" y="322286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235810" y="498089"/>
            <a:ext cx="7585166" cy="5355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на изпълнение на </a:t>
            </a:r>
            <a:r>
              <a:rPr lang="ru-RU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проектите с бенефициент ДП НКЖИ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</a:pPr>
            <a:r>
              <a:rPr lang="ru-RU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(към м. ноември </a:t>
            </a: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366235"/>
              </p:ext>
            </p:extLst>
          </p:nvPr>
        </p:nvGraphicFramePr>
        <p:xfrm>
          <a:off x="1127239" y="2023164"/>
          <a:ext cx="10276477" cy="41688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3105210"/>
                <a:gridCol w="1219200"/>
                <a:gridCol w="1185334"/>
                <a:gridCol w="1261533"/>
                <a:gridCol w="1354667"/>
                <a:gridCol w="2150533"/>
              </a:tblGrid>
              <a:tr h="45889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l"/>
                      <a:r>
                        <a:rPr kumimoji="0" lang="bg-BG" sz="1200" b="1" i="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Приоритетна</a:t>
                      </a:r>
                      <a:r>
                        <a:rPr kumimoji="0" lang="bg-BG" sz="1200" b="1" i="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</a:t>
                      </a:r>
                      <a:endParaRPr kumimoji="0" lang="bg-BG" sz="1200" b="1" i="0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0" lang="bg-BG" sz="1200" b="1" i="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Индикативна стойност</a:t>
                      </a:r>
                      <a:endParaRPr kumimoji="0" lang="bg-BG" sz="1200" b="1" i="0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0" lang="bg-BG" sz="1200" b="1" i="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Плащания за </a:t>
                      </a:r>
                      <a:r>
                        <a:rPr kumimoji="0" lang="bg-BG" sz="1200" b="1" i="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2017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Планирани плащания 2018-2023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bg-BG" sz="1400" b="1" i="0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Подадени/одобрени ФК от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УО на ОПТТИ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59">
                <a:tc vMerge="1">
                  <a:txBody>
                    <a:bodyPr/>
                    <a:lstStyle/>
                    <a:p>
                      <a:endParaRPr lang="bg-BG" b="1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kumimoji="0" lang="bg-BG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bg-BG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2019-2023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bg-BG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Развитие на железопътната инфраструктура по “основната” ТЕН-Т мрежа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1 820 905 070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64 275 274</a:t>
                      </a:r>
                      <a:endParaRPr kumimoji="0" lang="bg-BG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209 035 014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1 547 594 784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5-подадени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5-одобрени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4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3.Подобряване на интермодалността при превоза на пътници и товари и развитие на устойчив градски транспорт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26 074 489</a:t>
                      </a:r>
                      <a:endParaRPr kumimoji="0" lang="bg-BG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294 933</a:t>
                      </a:r>
                      <a:endParaRPr kumimoji="0" lang="bg-BG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2 731 000,00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23 048 556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0-подадени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3-предстоящо подаване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1-оттеглен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7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Иновации в управлението и услугите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97 116 600</a:t>
                      </a:r>
                      <a:endParaRPr kumimoji="0" lang="bg-BG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bg-BG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5 550 000</a:t>
                      </a:r>
                      <a:endParaRPr kumimoji="0" lang="bg-BG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91 566 600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0-подадени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3-предстоящо подаване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Техническа помощ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14 726 956</a:t>
                      </a:r>
                      <a:endParaRPr kumimoji="0" lang="bg-BG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3 441 096</a:t>
                      </a:r>
                      <a:endParaRPr kumimoji="0" lang="bg-BG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5 619 428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5 666 432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5-подадени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5-одобрени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1-предстоящо подаване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14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540385" algn="l"/>
                        </a:tabLst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Общо за проекти по ОПТТИ: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1 956 369 510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68 011 303</a:t>
                      </a:r>
                      <a:endParaRPr kumimoji="0" lang="bg-BG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222 935 442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667 876 372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подадени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одобрени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предстоящо внасяне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оттеглен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997349" y="1625269"/>
            <a:ext cx="270933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Стойностите са в лв. без ДДС</a:t>
            </a:r>
            <a:endParaRPr lang="bg-BG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5867" y="2217757"/>
            <a:ext cx="1056639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6666"/>
              </a:buClr>
            </a:pPr>
            <a:r>
              <a:rPr lang="bg-BG" altLang="bg-BG" sz="32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Приоритетна ос </a:t>
            </a:r>
            <a:r>
              <a:rPr lang="bg-BG" altLang="bg-BG" sz="32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bg-BG" sz="3200" b="1" dirty="0" smtClean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6666"/>
              </a:buClr>
            </a:pPr>
            <a:r>
              <a:rPr lang="en-US" altLang="bg-BG" sz="32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bg-BG" sz="32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bg-BG" sz="32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 помощ</a:t>
            </a:r>
            <a:endParaRPr lang="bg-BG" sz="32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32666" y="6190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Техническа помощ за подготовка на проект „Модернизация на железопътна линия София-граница с Република Сърбия</a:t>
            </a:r>
            <a:r>
              <a:rPr kumimoji="0" lang="bg-BG" altLang="bg-BG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bg-BG" altLang="bg-BG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bg-BG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0699" y="494420"/>
            <a:ext cx="8779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Техническа помощ за подготовка на проект „Модернизация на железопътна линия София-граница с Република </a:t>
            </a:r>
            <a:r>
              <a:rPr lang="bg-BG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Сърбия</a:t>
            </a:r>
            <a:endParaRPr 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372377" y="1039038"/>
            <a:ext cx="5616575" cy="6524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Индикативна стойност –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1 972 218,00 лв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ДДС</a:t>
            </a: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4445" r="1628" b="5556"/>
          <a:stretch/>
        </p:blipFill>
        <p:spPr>
          <a:xfrm>
            <a:off x="6197196" y="1622073"/>
            <a:ext cx="5823226" cy="389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447881"/>
              </p:ext>
            </p:extLst>
          </p:nvPr>
        </p:nvGraphicFramePr>
        <p:xfrm>
          <a:off x="435661" y="1929934"/>
          <a:ext cx="5640002" cy="344566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169437"/>
                <a:gridCol w="4470565"/>
              </a:tblGrid>
              <a:tr h="152820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4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4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4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на жп участък Петърч-Драгоман: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Извършват се съгласувателни процедури на изготвените технически проект и ПУП от страна на външни институции;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Изготвени технически спецификации за възлагане на строителство.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 доклад от извършени археологически проучвания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472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Общо физическо изпълнение на проекта е 48 %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 финансов напредък по проекта – 46 %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Извършване на предварителни проучвания и изготвяне на идеен проект по части железен път и геодезия за модернизация на жп участък Драгоман - граница с Република Сърбия</a:t>
                      </a: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15.09.2017 г. – отворени оферти.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сключване на договор: м. февруари 2018 г. </a:t>
                      </a:r>
                      <a:endParaRPr kumimoji="0" lang="ru-RU" sz="12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Индикативна стойност: </a:t>
                      </a: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76 905,00 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лв. без ДДС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97196" y="5777070"/>
            <a:ext cx="5850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Обща стойност на планираните плащания за 2018 г.: 1 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055 286,00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лв.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98355" y="5777070"/>
            <a:ext cx="531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разплатените средства: </a:t>
            </a:r>
            <a:r>
              <a:rPr lang="ru-RU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916 932,00 </a:t>
            </a:r>
            <a:r>
              <a:rPr lang="ru-RU" altLang="bg-BG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лв.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6517160" y="4332299"/>
            <a:ext cx="2471791" cy="617262"/>
          </a:xfrm>
          <a:prstGeom prst="wedgeRectCallout">
            <a:avLst>
              <a:gd name="adj1" fmla="val 48435"/>
              <a:gd name="adj2" fmla="val -88217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 проект и ПУП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участък Петър-Драгоман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Дължина:</a:t>
            </a:r>
            <a:endParaRPr lang="en-US" sz="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8098842" y="2235546"/>
            <a:ext cx="2408292" cy="590263"/>
          </a:xfrm>
          <a:prstGeom prst="wedgeRectCallout">
            <a:avLst>
              <a:gd name="adj1" fmla="val -50523"/>
              <a:gd name="adj2" fmla="val 75914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Идеен проект жп участък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Драгоман-сръбска граница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Дължина:</a:t>
            </a:r>
            <a:endParaRPr lang="en-US" sz="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r="5555"/>
          <a:stretch/>
        </p:blipFill>
        <p:spPr>
          <a:xfrm>
            <a:off x="8098842" y="4320420"/>
            <a:ext cx="917844" cy="62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205766"/>
            <a:ext cx="804334" cy="62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8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785213" y="1507959"/>
            <a:ext cx="43845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участък Сливница - Драгоман</a:t>
            </a:r>
            <a:endParaRPr lang="en-US" altLang="bg-BG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км.</a:t>
            </a:r>
            <a:r>
              <a:rPr lang="ru-RU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bg-BG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33+400 </a:t>
            </a:r>
            <a:r>
              <a:rPr lang="bg-BG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34+300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 пост Алдомировци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7" y="2341708"/>
            <a:ext cx="10058400" cy="386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066924" y="520609"/>
            <a:ext cx="8576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Техническа помощ за подготовка на проект „Модернизация на железопътна линия София-граница с Република </a:t>
            </a:r>
            <a:r>
              <a:rPr lang="bg-BG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Сърбия</a:t>
            </a:r>
            <a:endParaRPr 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2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59037" y="501669"/>
            <a:ext cx="89550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Предварителни проучвания за развитие на алтернативни железопътни направления Север-Юг</a:t>
            </a:r>
            <a:r>
              <a:rPr kumimoji="0" lang="bg-BG" altLang="bg-BG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bg-BG" altLang="bg-BG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bg-BG" altLang="bg-BG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400425" y="1077138"/>
            <a:ext cx="5410200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Индикативна стойност – 2 500 000 лв. без ДДС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889679"/>
              </p:ext>
            </p:extLst>
          </p:nvPr>
        </p:nvGraphicFramePr>
        <p:xfrm>
          <a:off x="484180" y="4327608"/>
          <a:ext cx="5259745" cy="159875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090592"/>
                <a:gridCol w="4169153"/>
              </a:tblGrid>
              <a:tr h="59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2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подготовка е Формуляр за кандидатстване.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подаване в УО: м.  април 20</a:t>
                      </a:r>
                      <a:r>
                        <a:rPr kumimoji="0" 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2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Изготвени технически спецификации за предпроектно проучване.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подготовка са тръжни документи.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обявяване: м. февруари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за изпълнение: 24 месеца.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3473" r="1474" b="2917"/>
          <a:stretch/>
        </p:blipFill>
        <p:spPr>
          <a:xfrm>
            <a:off x="5956663" y="2087076"/>
            <a:ext cx="6019658" cy="412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18529" y="6214492"/>
            <a:ext cx="5850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Обща стойност на планираните плащания за 2018 г.: 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250 138,00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лв.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7141" y="2086375"/>
            <a:ext cx="5356784" cy="163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200" b="1" i="0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на проекта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Създаване на нови направления за обслужване на транзитния  международен и вътрешен товарен трафик по направлението Север (река Дунав/ Граница с република Румъния) – Юг (Граница с Република Гърция/Турция) с оглед на развитие и усъвършенстване на граничните железопътни </a:t>
            </a:r>
            <a:r>
              <a:rPr lang="ru-RU" altLang="bg-BG" sz="1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преходи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Проучване на транзитните товарни потоци преминаващи по меридианните направления на територията на Р. България.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Определяне на стратегически важните направление за транзитни превози на товари, които ще бъдат развивани в периода 2020-2040 </a:t>
            </a:r>
            <a:endParaRPr lang="ru-RU" altLang="bg-BG" sz="1200" kern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251554" y="4713850"/>
            <a:ext cx="1616458" cy="639074"/>
          </a:xfrm>
          <a:prstGeom prst="wedgeRectCallout">
            <a:avLst>
              <a:gd name="adj1" fmla="val -74077"/>
              <a:gd name="adj2" fmla="val -33793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Видин-Мездра-Столник-София-Кулата -гръцка граница</a:t>
            </a:r>
            <a:endParaRPr lang="en-US" sz="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10162903" y="4713850"/>
            <a:ext cx="1685681" cy="617262"/>
          </a:xfrm>
          <a:prstGeom prst="wedgeRectCallout">
            <a:avLst>
              <a:gd name="adj1" fmla="val -44829"/>
              <a:gd name="adj2" fmla="val -91038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Русе-Синдел-Димитровград-Свиленград-</a:t>
            </a:r>
            <a:r>
              <a:rPr lang="bg-BG" sz="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труска</a:t>
            </a: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/гръцка граница</a:t>
            </a:r>
            <a:endParaRPr lang="en-US" sz="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7428411" y="3058378"/>
            <a:ext cx="1616458" cy="617262"/>
          </a:xfrm>
          <a:prstGeom prst="wedgeRectCallout">
            <a:avLst>
              <a:gd name="adj1" fmla="val 40825"/>
              <a:gd name="adj2" fmla="val 86727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dirty="0" smtClean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Русе-Г. Оряховица-Димитровград-Свиленград – трурска/гръцка граница</a:t>
            </a:r>
            <a:endParaRPr lang="en-US" sz="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bg-BG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59038" y="413861"/>
            <a:ext cx="8985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Техническа помощ за обезпечаване на разходите, свързани с управлението и внедряването на електронен архив на документите по проектите, финансирани от Евро </a:t>
            </a:r>
            <a:r>
              <a:rPr lang="bg-BG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фондове</a:t>
            </a:r>
            <a:endParaRPr kumimoji="0" lang="bg-BG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778250" y="1185863"/>
            <a:ext cx="4824413" cy="64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Индикативна стойност –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679 850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лв. без ДДС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390538"/>
              </p:ext>
            </p:extLst>
          </p:nvPr>
        </p:nvGraphicFramePr>
        <p:xfrm>
          <a:off x="478524" y="4120352"/>
          <a:ext cx="6098489" cy="20078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202639"/>
                <a:gridCol w="4895850"/>
              </a:tblGrid>
              <a:tr h="64820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2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 Анализ на съвместимостта на помещенията;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Извършен анализ на настоящото състояние на архива;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Извършена оценка на нуждите.</a:t>
                      </a:r>
                      <a:endParaRPr kumimoji="0" lang="bg-BG" sz="12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70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kumimoji="0" lang="bg-BG" sz="1400" b="1" kern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13.09.2017 г. – Подписан ДБФП на стойност 679 850 лв.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Физически напредък - 16,67%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62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bg-BG" sz="12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Изготвени технически спецификации за внедряване на архив;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подготовка са тръжни документи;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altLang="bg-BG" sz="1200" kern="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обявяване: м. февруари 2018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altLang="bg-BG" sz="1200" kern="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за изпълнение: </a:t>
                      </a:r>
                      <a:r>
                        <a:rPr kumimoji="0" lang="en-US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kumimoji="0" lang="bg-BG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месеца.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82" y="1989692"/>
            <a:ext cx="4075777" cy="271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92799" y="1991329"/>
            <a:ext cx="6184214" cy="163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200" b="1" i="0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на проекта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bg-BG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Създаване на ефикасна организация за съхранение и архивиране на документацията за проекти по ОПТТИ.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bg-BG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Създаване на електронен архив на проектите по </a:t>
            </a:r>
            <a:r>
              <a:rPr lang="bg-BG" altLang="bg-BG" sz="1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ОПТТИ за създадена </a:t>
            </a:r>
            <a:r>
              <a:rPr lang="bg-BG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ясна одитна пътека.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bg-BG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Създаване на надеждна система за регистриране, класифициране и съхранение на </a:t>
            </a:r>
            <a:r>
              <a:rPr lang="bg-BG" altLang="bg-BG" sz="1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документация на </a:t>
            </a:r>
            <a:r>
              <a:rPr lang="bg-BG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проектите по ОПТТИ.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bg-BG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Осигуряване на бърз, удобен и надежден начин за преглед на цялата </a:t>
            </a:r>
            <a:r>
              <a:rPr lang="bg-BG" altLang="bg-BG" sz="1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налична документация по </a:t>
            </a:r>
            <a:r>
              <a:rPr lang="bg-BG" altLang="bg-BG" sz="1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проектите.</a:t>
            </a: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bg-BG" sz="1200" kern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onstantia" panose="02030602050306030303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bg-BG" altLang="bg-BG" sz="12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2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43701" y="5714700"/>
            <a:ext cx="7600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планираните плащания 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2018 г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.: 665 450,00 лв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15180" y="5255732"/>
            <a:ext cx="48190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разплатените средства: 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14 400,00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лв.</a:t>
            </a:r>
          </a:p>
        </p:txBody>
      </p:sp>
    </p:spTree>
    <p:extLst>
      <p:ext uri="{BB962C8B-B14F-4D97-AF65-F5344CB8AC3E}">
        <p14:creationId xmlns:p14="http://schemas.microsoft.com/office/powerpoint/2010/main" val="634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559037" y="442932"/>
            <a:ext cx="88566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Техническа помощ за обезпечаване на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разходите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предоставената от ЕИБ подкрепа на НКЖИ за подготовка и управление на проекти по Приоритетна ос 4 на ОПТТИ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291417" y="1301253"/>
            <a:ext cx="59541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Индикативна стойност – 1 188 602 лв. без ДДС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28068" y="1896704"/>
            <a:ext cx="9118600" cy="14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1400" b="1" i="0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на проекта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bg-BG" sz="1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Предоставяне на НКЖИ на експертни консултации при изготвяне на ФК и Технически спесификации за проекти по ос 4 от ОПТТИ.</a:t>
            </a:r>
          </a:p>
          <a:p>
            <a:pPr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bg-BG" sz="1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Предоставяне на НКЖИ на фи</a:t>
            </a:r>
            <a:r>
              <a:rPr lang="ru-RU" altLang="bg-BG" sz="14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нансова и административна консултация за изпълнението на проекти по ос 4 на ОПТТИ.</a:t>
            </a: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bg-BG" sz="1400" kern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onstantia" panose="02030602050306030303" pitchFamily="18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bg-BG" altLang="bg-BG" sz="1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1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61370"/>
              </p:ext>
            </p:extLst>
          </p:nvPr>
        </p:nvGraphicFramePr>
        <p:xfrm>
          <a:off x="1428068" y="3455876"/>
          <a:ext cx="9781800" cy="23431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660510"/>
                <a:gridCol w="8121290"/>
              </a:tblGrid>
              <a:tr h="1184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Планирани дейности</a:t>
                      </a:r>
                    </a:p>
                    <a:p>
                      <a:pPr algn="ctr"/>
                      <a:endParaRPr kumimoji="0" lang="bg-BG" sz="14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договора е включена помощ по следните проекти, подредени по приоритет: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Внедряване на СУВР, включително контролни точки.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Внедряване на ETCS по жп линията Русе – Каспичан.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Изграждане на ETCS по жп линията София – Септември.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Разширяване на функционалния обхват на географската информационна система (ГИС) на НКЖИ.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62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bg-BG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400" b="1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400" b="1" kern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подготовка са Формуляри за кандидатстване за: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Внедряване на СУВР, включително контролни точки.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подавен в УО: м. декември 2017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Внедряване на ETCS по жп линията Русе – Каспичан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внасяне в УО: м. декември 2017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84846" y="6060065"/>
            <a:ext cx="48190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разплатените средства: 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112 460,00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лв.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68508" y="6060065"/>
            <a:ext cx="52704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планираните плащания 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2018 г</a:t>
            </a:r>
            <a:r>
              <a:rPr lang="ru-RU" altLang="bg-BG" sz="1400" b="1" dirty="0" smtClean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.: 950 882,00 лв</a:t>
            </a:r>
            <a:r>
              <a:rPr lang="ru-RU" altLang="bg-BG" sz="1400" b="1" dirty="0">
                <a:solidFill>
                  <a:srgbClr val="FF000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9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7349" y="2551132"/>
            <a:ext cx="1056639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6666"/>
              </a:buClr>
            </a:pPr>
            <a:r>
              <a:rPr lang="bg-BG" altLang="bg-BG" sz="32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bg-BG" altLang="bg-BG" sz="3200" b="1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ВНИМАНИЕТО</a:t>
            </a:r>
            <a:r>
              <a:rPr lang="bg-BG" altLang="bg-BG" sz="32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sz="32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95" y="4509611"/>
            <a:ext cx="4479980" cy="49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67737" y="3588849"/>
            <a:ext cx="210833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f-ZA" b="1" u="sng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www.rail-infra.com</a:t>
            </a:r>
          </a:p>
        </p:txBody>
      </p:sp>
    </p:spTree>
    <p:extLst>
      <p:ext uri="{BB962C8B-B14F-4D97-AF65-F5344CB8AC3E}">
        <p14:creationId xmlns:p14="http://schemas.microsoft.com/office/powerpoint/2010/main" val="36694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017" y="322286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b="3744"/>
          <a:stretch/>
        </p:blipFill>
        <p:spPr>
          <a:xfrm>
            <a:off x="1758911" y="1119753"/>
            <a:ext cx="8538964" cy="5425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softEdge rad="31750"/>
          </a:effectLst>
        </p:spPr>
      </p:pic>
      <p:sp>
        <p:nvSpPr>
          <p:cNvPr id="53" name="Rectangular Callout 52"/>
          <p:cNvSpPr/>
          <p:nvPr/>
        </p:nvSpPr>
        <p:spPr>
          <a:xfrm>
            <a:off x="2235810" y="2552133"/>
            <a:ext cx="2709794" cy="693756"/>
          </a:xfrm>
          <a:prstGeom prst="wedgeRectCallout">
            <a:avLst>
              <a:gd name="adj1" fmla="val 7218"/>
              <a:gd name="adj2" fmla="val 150176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на жп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лиинята Елин Пелин-Костенец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Стойност: 1,085 млрд. лв.</a:t>
            </a:r>
            <a:endParaRPr lang="ru-RU" altLang="bg-BG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ular Callout 56"/>
          <p:cNvSpPr/>
          <p:nvPr/>
        </p:nvSpPr>
        <p:spPr>
          <a:xfrm>
            <a:off x="4421239" y="3491392"/>
            <a:ext cx="2709794" cy="693756"/>
          </a:xfrm>
          <a:prstGeom prst="wedgeRectCallout">
            <a:avLst>
              <a:gd name="adj1" fmla="val -43479"/>
              <a:gd name="adj2" fmla="val 12500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Изграждане на 4 бр. Надлези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линия Септември-Пловдив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Стойност: 16, 93 млн. Лв.</a:t>
            </a:r>
            <a:endParaRPr lang="ru-RU" altLang="bg-BG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ular Callout 58"/>
          <p:cNvSpPr/>
          <p:nvPr/>
        </p:nvSpPr>
        <p:spPr>
          <a:xfrm>
            <a:off x="1254889" y="4882475"/>
            <a:ext cx="2709794" cy="693756"/>
          </a:xfrm>
          <a:prstGeom prst="wedgeRectCallout">
            <a:avLst>
              <a:gd name="adj1" fmla="val 458"/>
              <a:gd name="adj2" fmla="val -12578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 </a:t>
            </a: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модернизация на жп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линията София-Перник-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Радомир-Гюешево-Сръбска гр.</a:t>
            </a:r>
            <a:b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Стойност: 25,6 млн. лв</a:t>
            </a: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bg-BG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ular Callout 60"/>
          <p:cNvSpPr/>
          <p:nvPr/>
        </p:nvSpPr>
        <p:spPr>
          <a:xfrm>
            <a:off x="7881887" y="2715062"/>
            <a:ext cx="2761755" cy="693756"/>
          </a:xfrm>
          <a:prstGeom prst="wedgeRectCallout">
            <a:avLst>
              <a:gd name="adj1" fmla="val -45137"/>
              <a:gd name="adj2" fmla="val 12058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Възстановяване, ремонт 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на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ТПС Бургас, Карнобат </a:t>
            </a: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Ямбол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Стойност: 17,78 млн. лв.</a:t>
            </a:r>
            <a:endParaRPr lang="ru-RU" altLang="bg-BG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ТПС Пловдив Бургас.mp4">
            <a:hlinkClick r:id="" action="ppaction://media"/>
          </p:cNvPr>
          <p:cNvPicPr preferRelativeResize="0">
            <a:picLocks noRo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4579" y="2686669"/>
            <a:ext cx="889063" cy="693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ular Callout 63"/>
          <p:cNvSpPr/>
          <p:nvPr/>
        </p:nvSpPr>
        <p:spPr>
          <a:xfrm>
            <a:off x="5120132" y="5576231"/>
            <a:ext cx="2761755" cy="693756"/>
          </a:xfrm>
          <a:prstGeom prst="wedgeRectCallout">
            <a:avLst>
              <a:gd name="adj1" fmla="val -44830"/>
              <a:gd name="adj2" fmla="val -13982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Рехабилитация на участъци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жп линията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Пловдив-Бургас, Фаза 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</a:t>
            </a:r>
            <a:r>
              <a:rPr lang="ru-RU" altLang="bg-BG" sz="9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675,09 млн. лв.</a:t>
            </a:r>
            <a:endParaRPr lang="ru-RU" altLang="bg-BG" sz="9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235810" y="362623"/>
            <a:ext cx="7585166" cy="7571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Приоритетна ос </a:t>
            </a:r>
            <a:r>
              <a:rPr lang="ru-RU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 железопътната инфраструктура по „основната” Трансевропейска транспортна мрежа</a:t>
            </a:r>
          </a:p>
        </p:txBody>
      </p:sp>
      <p:sp>
        <p:nvSpPr>
          <p:cNvPr id="3" name="Rectangle 2"/>
          <p:cNvSpPr/>
          <p:nvPr/>
        </p:nvSpPr>
        <p:spPr>
          <a:xfrm>
            <a:off x="545544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bg-B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33" y="5579539"/>
            <a:ext cx="930754" cy="66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36" y="3512202"/>
            <a:ext cx="961397" cy="64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1482" y="4879455"/>
            <a:ext cx="953201" cy="651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207" y="2522039"/>
            <a:ext cx="961397" cy="7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8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3250" r="1326" b="2426"/>
          <a:stretch/>
        </p:blipFill>
        <p:spPr>
          <a:xfrm>
            <a:off x="6193539" y="1627469"/>
            <a:ext cx="5638019" cy="389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316481" y="456794"/>
            <a:ext cx="7585166" cy="5355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Рехабилитация на железопътната линия Пловдив – Бургас, Фаза 2</a:t>
            </a:r>
            <a:b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6" y="326253"/>
            <a:ext cx="1123376" cy="1115993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0013"/>
              </p:ext>
            </p:extLst>
          </p:nvPr>
        </p:nvGraphicFramePr>
        <p:xfrm>
          <a:off x="381069" y="1604493"/>
          <a:ext cx="5696276" cy="49754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996084"/>
                <a:gridCol w="4700192"/>
              </a:tblGrid>
              <a:tr h="96333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2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bg-BG" sz="1200" b="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Подписана</a:t>
                      </a:r>
                      <a:r>
                        <a:rPr kumimoji="0" lang="bg-BG" sz="1200" b="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договор за рехабилитация на жп участък Скутаре-Оризово</a:t>
                      </a:r>
                      <a:r>
                        <a:rPr kumimoji="0" lang="bg-BG" sz="12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altLang="bg-BG" sz="12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bg-BG" sz="12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63 498 462, 42 </a:t>
                      </a:r>
                      <a:r>
                        <a:rPr kumimoji="0" lang="bg-BG" altLang="bg-BG" sz="12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лв. без ДДС</a:t>
                      </a:r>
                      <a:endParaRPr kumimoji="0" lang="en-US" altLang="bg-BG" sz="1200" b="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bg-BG" sz="12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bg-BG" altLang="bg-BG" sz="12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.08.2017</a:t>
                      </a:r>
                      <a:r>
                        <a:rPr kumimoji="0" lang="bg-BG" altLang="bg-BG" sz="12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– официално стартиране на СМР</a:t>
                      </a:r>
                      <a:endParaRPr kumimoji="0" lang="en-US" altLang="bg-BG" sz="1200" b="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bg-BG" altLang="bg-BG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Подписан договор за рехабилитация</a:t>
                      </a:r>
                      <a:r>
                        <a:rPr lang="bg-BG" altLang="bg-BG" sz="12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жп участък – Стралджа-Церковски - </a:t>
                      </a:r>
                      <a:r>
                        <a:rPr lang="bg-BG" altLang="bg-BG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3 789 </a:t>
                      </a:r>
                      <a:r>
                        <a:rPr lang="bg-BG" altLang="bg-BG" sz="12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982,49</a:t>
                      </a:r>
                      <a:r>
                        <a:rPr lang="bg-BG" altLang="bg-BG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лв. без ДДС</a:t>
                      </a:r>
                    </a:p>
                    <a:p>
                      <a:pPr marL="0" marR="0" lvl="0" indent="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altLang="bg-BG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31.08.2017 г. – </a:t>
                      </a:r>
                      <a:r>
                        <a:rPr lang="bg-BG" altLang="bg-BG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официално стартиране на СМР</a:t>
                      </a:r>
                      <a:endParaRPr lang="en-US" altLang="bg-BG" sz="12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altLang="bg-BG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Подписан</a:t>
                      </a:r>
                      <a:r>
                        <a:rPr lang="ru-RU" altLang="bg-BG" sz="12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договор за строителен надзор – 16 000 000 лв. без ДДС</a:t>
                      </a:r>
                      <a:endParaRPr lang="bg-BG" altLang="bg-BG" sz="1200" b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40">
                <a:tc v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29.09.2017</a:t>
                      </a:r>
                      <a:r>
                        <a:rPr lang="bg-BG" sz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 - Одобрен ФК от УО на ОПТТИ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20.11.2017 г.  - Подписан ДБФП №12/20.11.2017 г.</a:t>
                      </a:r>
                      <a:endParaRPr lang="bg-BG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351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bg-BG" sz="12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Проектиране и изграждане на системи за сигнализация и телекомуникации по железопътната линия Пловдив-Бургас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Процедурата е на етап разглеждане от АОП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Планирана дата на обявяване: 25.11.2017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Индикативна стойност: 195 424 174,57  лв. без ДДС</a:t>
                      </a:r>
                      <a:endParaRPr lang="en-US" sz="1200" b="0" kern="120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272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на железопътен участък Оризово – Михайлово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Планирана дата на обявяване– м. януари 2018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Индикативна стойност: 254 195 439,78  лв. без ДДС</a:t>
                      </a:r>
                      <a:endParaRPr lang="en-US" sz="1200" b="0" kern="120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728">
                <a:tc v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bg-BG" sz="1400" b="1" i="0" kern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kern="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на участък Ямбол – Зимница,  при г. Завой</a:t>
                      </a:r>
                      <a:endParaRPr kumimoji="0" lang="en-US" sz="1200" kern="0" baseline="0" noProof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Планирана дата на обявяване – м. август 2018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Индикативна стойност:  </a:t>
                      </a:r>
                      <a:r>
                        <a:rPr kumimoji="0" lang="bg-BG" sz="12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10 976 596,00 лв. без ДДС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916">
                <a:tc v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bg-BG" sz="1400" b="1" kern="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Изграждане на надлези/подлези Пловдив – Бургас при съществуващи прелези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Планирана дата на обявяване – м. септември 2019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Индикативна стойност: 69 169 690,85  лв. без ДДС</a:t>
                      </a:r>
                      <a:endParaRPr kumimoji="0" lang="bg-BG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867409" y="819509"/>
            <a:ext cx="47936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6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Индикативна </a:t>
            </a: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</a:t>
            </a:r>
            <a:r>
              <a:rPr lang="ru-RU" altLang="bg-BG" sz="16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675 092 693 лв. без ДДС</a:t>
            </a: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6234235" y="6242967"/>
            <a:ext cx="60065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планираните плащания за 2018 г.: 88 145 819,00 лв.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57652" y="4402431"/>
            <a:ext cx="2709794" cy="740948"/>
            <a:chOff x="7651579" y="4283898"/>
            <a:chExt cx="2709794" cy="740948"/>
          </a:xfrm>
        </p:grpSpPr>
        <p:sp>
          <p:nvSpPr>
            <p:cNvPr id="20" name="Rectangular Callout 19"/>
            <p:cNvSpPr/>
            <p:nvPr/>
          </p:nvSpPr>
          <p:spPr>
            <a:xfrm>
              <a:off x="7651579" y="4307494"/>
              <a:ext cx="2709794" cy="693756"/>
            </a:xfrm>
            <a:prstGeom prst="wedgeRectCallout">
              <a:avLst>
                <a:gd name="adj1" fmla="val -72806"/>
                <a:gd name="adj2" fmla="val -72396"/>
              </a:avLst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bg-BG" sz="9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Участък Скутаре-Оризово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bg-BG" sz="9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Физически напредък– 40 % 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bg-BG" sz="9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 напредък–  22 %</a:t>
              </a:r>
            </a:p>
          </p:txBody>
        </p:sp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1454" y="4283898"/>
              <a:ext cx="1129919" cy="740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507320" y="2430234"/>
            <a:ext cx="2860329" cy="698804"/>
            <a:chOff x="6727454" y="2150834"/>
            <a:chExt cx="2860329" cy="698804"/>
          </a:xfrm>
        </p:grpSpPr>
        <p:sp>
          <p:nvSpPr>
            <p:cNvPr id="22" name="Rectangular Callout 21"/>
            <p:cNvSpPr/>
            <p:nvPr/>
          </p:nvSpPr>
          <p:spPr>
            <a:xfrm>
              <a:off x="6727454" y="2155882"/>
              <a:ext cx="2860329" cy="693756"/>
            </a:xfrm>
            <a:prstGeom prst="wedgeRectCallout">
              <a:avLst>
                <a:gd name="adj1" fmla="val 75140"/>
                <a:gd name="adj2" fmla="val 38811"/>
              </a:avLst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bg-BG" sz="9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Участък Церковски - Стралджа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bg-BG" sz="9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Физически напредък– </a:t>
              </a:r>
              <a:r>
                <a:rPr lang="ru-RU" altLang="bg-BG" sz="9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 </a:t>
              </a:r>
              <a:r>
                <a:rPr lang="ru-RU" altLang="bg-BG" sz="9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 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bg-BG" sz="9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 напредък–  10 %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9801" y="2150834"/>
              <a:ext cx="1027982" cy="6656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234235" y="5596223"/>
            <a:ext cx="531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разплатените средства: </a:t>
            </a: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17 013 048,00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лв.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234235" y="5919595"/>
            <a:ext cx="5663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 на оставащи плащания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2017 г.: 12 938 206,00 лв.</a:t>
            </a:r>
          </a:p>
        </p:txBody>
      </p:sp>
    </p:spTree>
    <p:extLst>
      <p:ext uri="{BB962C8B-B14F-4D97-AF65-F5344CB8AC3E}">
        <p14:creationId xmlns:p14="http://schemas.microsoft.com/office/powerpoint/2010/main" val="7998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87" y="1535549"/>
            <a:ext cx="3488566" cy="4848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391221" y="1230067"/>
            <a:ext cx="270933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участък Скутаре-Оризово</a:t>
            </a:r>
            <a:endParaRPr lang="bg-BG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75702" y="1227772"/>
            <a:ext cx="338273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Жп участък Стралджа-Церковски</a:t>
            </a:r>
            <a:endParaRPr lang="bg-BG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316481" y="570317"/>
            <a:ext cx="7585166" cy="3139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Рехабилитация на железопътната линия Пловдив – Бургас, Фаза </a:t>
            </a:r>
            <a:r>
              <a:rPr lang="ru-RU" altLang="bg-BG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6" y="326253"/>
            <a:ext cx="1123376" cy="1115993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3" y="1535549"/>
            <a:ext cx="6304047" cy="478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0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2618" r="1375" b="2852"/>
          <a:stretch/>
        </p:blipFill>
        <p:spPr>
          <a:xfrm>
            <a:off x="5975102" y="1725961"/>
            <a:ext cx="5593459" cy="375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6" y="326253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266336" y="576009"/>
            <a:ext cx="7585166" cy="5355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на железопътната линия София - Пловдив: </a:t>
            </a:r>
            <a:b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участък Елин Пелин – Костенец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79725"/>
              </p:ext>
            </p:extLst>
          </p:nvPr>
        </p:nvGraphicFramePr>
        <p:xfrm>
          <a:off x="342779" y="1745290"/>
          <a:ext cx="5498107" cy="41651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321097"/>
                <a:gridCol w="4177010"/>
              </a:tblGrid>
              <a:tr h="5181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2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22.08.2017 г. - Одобрен ФК от УО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4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2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04.07.2017 г. - Обявена тръжна процедура за „</a:t>
                      </a: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на железопътен участък Елин Пелин – Костенец, по обособени позиции“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31.07.17 г. – временно е спряна тръжната процедура, поради постъпила жаба в КЗК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26.10.2017 г. -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КЗК излиза с Решение № 1218, с което оставя без уважение подадената жалба.</a:t>
                      </a:r>
                      <a:endParaRPr kumimoji="0" lang="bg-BG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Към момента всички дейности по процедурата са възобновени.</a:t>
                      </a:r>
                      <a:r>
                        <a:rPr kumimoji="0" lang="en-US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bg-BG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за подписване на договора:</a:t>
                      </a:r>
                      <a:r>
                        <a:rPr kumimoji="0" lang="en-US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bg-BG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 юни 2018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6762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bg-BG" sz="1400" b="1" kern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Избор на изпълнител за контрол, управление, оценка на съответствие, строителен надзор и изготвяне на технически паспорти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обявяване: 30.11.2017 г.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Индикативна стойност: 22 760 000,00 лв. без ДДС</a:t>
                      </a:r>
                      <a:endParaRPr kumimoji="0" lang="ru-RU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85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0" lang="bg-BG" sz="1400" b="1" kern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процес на подготовка са тръжни документации за: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избор на изпълнители на авторски надзор;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избор на изпълнител за археологическо наблюдение;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избор на изпълнител за оценка на съответствието с ТСОС.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328475" y="1063473"/>
            <a:ext cx="5776912" cy="528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Индикативна стойност – 1</a:t>
            </a:r>
            <a:r>
              <a:rPr lang="en-US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085 млрд.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лв.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без ДДС</a:t>
            </a:r>
            <a:endParaRPr lang="en-US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975102" y="6287923"/>
            <a:ext cx="5962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планираните плащания за 2018 г.: 111 435 150,00 лв.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6113787" y="4234767"/>
            <a:ext cx="2413921" cy="693756"/>
          </a:xfrm>
          <a:prstGeom prst="wedgeRectCallout">
            <a:avLst>
              <a:gd name="adj1" fmla="val 60544"/>
              <a:gd name="adj2" fmla="val -22969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Участък Немирово-Костенец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Стойност: 354,04 млн.лв.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Дължина: 11,198 км.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8518032" y="2563848"/>
            <a:ext cx="2508560" cy="693756"/>
          </a:xfrm>
          <a:prstGeom prst="wedgeRectCallout">
            <a:avLst>
              <a:gd name="adj1" fmla="val -61162"/>
              <a:gd name="adj2" fmla="val 20507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Участък Елин Пелин – Веринско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Стойност: 556,1 млн.лв.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Дължина: 19,77 км.</a:t>
            </a: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8921578" y="3541011"/>
            <a:ext cx="2498029" cy="693756"/>
          </a:xfrm>
          <a:prstGeom prst="wedgeRectCallout">
            <a:avLst>
              <a:gd name="adj1" fmla="val -59695"/>
              <a:gd name="adj2" fmla="val -20987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Участък Веринско-Немирово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Стойност: 126,12 млн.лв.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Дължина: 20,373 км.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0308" y="4301059"/>
            <a:ext cx="847400" cy="62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975102" y="5483002"/>
            <a:ext cx="531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разплатените средства: 396 333,00 лв.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5975102" y="5898384"/>
            <a:ext cx="5663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Стойност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оставащи плащания за 2017 г.: 123 043,00 лв.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92" y="2590614"/>
            <a:ext cx="821769" cy="67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42" y="3565585"/>
            <a:ext cx="877865" cy="65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63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2078" r="1462" b="2345"/>
          <a:stretch/>
        </p:blipFill>
        <p:spPr>
          <a:xfrm>
            <a:off x="6173121" y="1914992"/>
            <a:ext cx="5780095" cy="392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69533" y="381969"/>
            <a:ext cx="8597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Рехабилитация на железопътната инфраструктура по участъците на железопътната линия Пловдив – Бургас – възстановяване, ремонт и модернизация на тягови подстанции Бургас, Карнобат и Ямбол“</a:t>
            </a:r>
            <a:endParaRPr 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27185" y="1281331"/>
            <a:ext cx="5472113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Индикативна стойност –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17 782 623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лв. без ДДС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09500"/>
              </p:ext>
            </p:extLst>
          </p:nvPr>
        </p:nvGraphicFramePr>
        <p:xfrm>
          <a:off x="360231" y="1999003"/>
          <a:ext cx="5727309" cy="376734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111360"/>
                <a:gridCol w="4615949"/>
              </a:tblGrid>
              <a:tr h="155695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algn="ctr"/>
                      <a:r>
                        <a:rPr kumimoji="0" lang="bg-BG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r>
                        <a:rPr kumimoji="0" lang="bg-BG" sz="1200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проекта</a:t>
                      </a:r>
                      <a:r>
                        <a:rPr kumimoji="0" lang="en-US" sz="1200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bg-BG" sz="1200" b="1" i="1" kern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ТПС Ямбол – Приключили СМР. На 19.09.2017 г. е  подписан Акт обр.№ 15. Очаквано подписване на Акт 16 – 20.12.2017 г.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ТПС Бургас – Приключили СМР. </a:t>
                      </a:r>
                      <a:r>
                        <a:rPr lang="ru-RU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19.09.2017 г. е  подписан Акт обр. № 15. Очаквано подписване на Акт 16 – 20.12.2017 г.</a:t>
                      </a:r>
                      <a:endParaRPr lang="bg-BG" altLang="bg-BG" sz="1200" b="0" kern="1200" baseline="0" noProof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ТПС Карнобат – Подписан Акт 11 за възобновяване на СМР, считано от 06.11.2017 г. Очаквано подписване на Акт 15 – 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 2017 г.  Очаквано подписване Акт 16 – 30.01.2018 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altLang="bg-BG" sz="1200" b="1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Проектът се изпълнява в срок. </a:t>
                      </a: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Планирана дата за приключване на проекта 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СМР и въвеждане в експлоатация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bg-BG" altLang="bg-BG" sz="1200" b="1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30. 01.2018 г.</a:t>
                      </a:r>
                      <a:endParaRPr lang="ru-RU" altLang="bg-BG" sz="1200" b="1" kern="1200" baseline="0" noProof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79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21.11.2017 – </a:t>
                      </a: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Подписан </a:t>
                      </a: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Анекс №</a:t>
                      </a: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АДОПТТИ-3/21.11.2017 г., </a:t>
                      </a: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отнасящ се до промяна в </a:t>
                      </a:r>
                      <a:r>
                        <a:rPr kumimoji="0" lang="bg-BG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крайната дата</a:t>
                      </a:r>
                      <a:r>
                        <a:rPr kumimoji="0" lang="ru-RU" alt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 изпълнение на ДБФП – 17.05.2019 г.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Физическо изпълнение – 91 %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bg-BG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Финансово изпълнение – 80 % </a:t>
                      </a:r>
                      <a:endParaRPr kumimoji="0" lang="ru-RU" altLang="bg-BG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1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bg-BG" sz="12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Тръжни процедури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Подписан договор за строителство - 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15 779 390</a:t>
                      </a: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лв. 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 ДДС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lvl="0" indent="0" algn="just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Подписан договор за строителен надзор и координация - 425 294,00 лв.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bg-BG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 ДДС</a:t>
                      </a:r>
                      <a:r>
                        <a:rPr lang="en-US" alt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bg-BG" altLang="bg-BG" sz="1200" b="0" kern="1200" baseline="0" noProof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3" name="Rectangle 8"/>
          <p:cNvSpPr>
            <a:spLocks noChangeArrowheads="1"/>
          </p:cNvSpPr>
          <p:nvPr/>
        </p:nvSpPr>
        <p:spPr bwMode="auto">
          <a:xfrm>
            <a:off x="6087540" y="6233666"/>
            <a:ext cx="5951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планираните плащания за 2018 г.: </a:t>
            </a: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3 170 090,00 лв.</a:t>
            </a:r>
            <a:endParaRPr lang="ru-RU" altLang="bg-BG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6526228" y="5049815"/>
            <a:ext cx="2061114" cy="693756"/>
          </a:xfrm>
          <a:prstGeom prst="wedgeRectCallout">
            <a:avLst>
              <a:gd name="adj1" fmla="val -46258"/>
              <a:gd name="adj2" fmla="val -90091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ТПС Ямбол</a:t>
            </a: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СМР-приключили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Акт 15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8921109" y="4592362"/>
            <a:ext cx="2061114" cy="693756"/>
          </a:xfrm>
          <a:prstGeom prst="wedgeRectCallout">
            <a:avLst>
              <a:gd name="adj1" fmla="val 65064"/>
              <a:gd name="adj2" fmla="val -31512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ТПС Бургас</a:t>
            </a: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СМР-приключили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Акт 15</a:t>
            </a:r>
          </a:p>
        </p:txBody>
      </p:sp>
      <p:sp>
        <p:nvSpPr>
          <p:cNvPr id="32" name="Rectangular Callout 31"/>
          <p:cNvSpPr/>
          <p:nvPr/>
        </p:nvSpPr>
        <p:spPr>
          <a:xfrm>
            <a:off x="6341794" y="2825536"/>
            <a:ext cx="2061114" cy="693756"/>
          </a:xfrm>
          <a:prstGeom prst="wedgeRectCallout">
            <a:avLst>
              <a:gd name="adj1" fmla="val 71637"/>
              <a:gd name="adj2" fmla="val 25847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ТПС Карнобат</a:t>
            </a:r>
            <a:endParaRPr lang="ru-RU" altLang="bg-BG" sz="900" b="1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СМР- в процес на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900" dirty="0" smtClean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</a:t>
            </a:r>
            <a:endParaRPr lang="ru-RU" altLang="bg-BG" sz="900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65786" y="6079778"/>
            <a:ext cx="531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разплатените средства: 12 771 782,00 лв.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087540" y="5951189"/>
            <a:ext cx="5663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оставащи плащания за 2017 г.: </a:t>
            </a:r>
            <a:r>
              <a:rPr lang="ru-RU" altLang="bg-BG" sz="14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1 677 585,00 </a:t>
            </a: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94" y="5015864"/>
            <a:ext cx="1004148" cy="66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68" y="4612469"/>
            <a:ext cx="971701" cy="69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92" y="2852489"/>
            <a:ext cx="901404" cy="69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0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602264" y="1754446"/>
            <a:ext cx="2902179" cy="412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bg-BG" altLang="bg-BG" sz="1400" dirty="0" smtClean="0">
                <a:solidFill>
                  <a:srgbClr val="0070C0"/>
                </a:solidFill>
              </a:rPr>
              <a:t>ТПС Ямбол</a:t>
            </a:r>
            <a:endParaRPr lang="ru-RU" altLang="bg-BG" sz="1400" dirty="0">
              <a:solidFill>
                <a:srgbClr val="0070C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317873" y="1754446"/>
            <a:ext cx="3445377" cy="4127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bg-BG" altLang="bg-BG" sz="1400" dirty="0" smtClean="0">
                <a:solidFill>
                  <a:srgbClr val="0070C0">
                    <a:alpha val="90000"/>
                  </a:srgbClr>
                </a:solidFill>
              </a:rPr>
              <a:t>ТПС Бургас</a:t>
            </a:r>
            <a:endParaRPr lang="ru-RU" altLang="bg-BG" sz="1400" dirty="0">
              <a:solidFill>
                <a:srgbClr val="0070C0">
                  <a:alpha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41" y="2167156"/>
            <a:ext cx="5069126" cy="380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0" y="2167156"/>
            <a:ext cx="5140034" cy="385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1769533" y="381969"/>
            <a:ext cx="8597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bg-BG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Рехабилитация на железопътната инфраструктура по участъците на железопътната линия Пловдив – Бургас – възстановяване, ремонт и модернизация на тягови подстанции Бургас, Карнобат и Ямбол“</a:t>
            </a:r>
            <a:endParaRPr lang="bg-BG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8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2297" r="1035" b="3032"/>
          <a:stretch/>
        </p:blipFill>
        <p:spPr>
          <a:xfrm>
            <a:off x="5681132" y="1549682"/>
            <a:ext cx="6002565" cy="4003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" y="322282"/>
            <a:ext cx="1123376" cy="1115993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446" y="322282"/>
            <a:ext cx="148113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735510" y="451662"/>
            <a:ext cx="914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на железопътния участък Септември – Пловдив: част от Транс – европейската железопътна мрежа – изграждане на 4 бр. пътни надлези </a:t>
            </a:r>
            <a:b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altLang="bg-BG" sz="1800" b="1" dirty="0">
              <a:solidFill>
                <a:srgbClr val="002060">
                  <a:alpha val="9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315422" y="983474"/>
            <a:ext cx="5472113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 стойност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16 933 </a:t>
            </a:r>
            <a:r>
              <a:rPr lang="bg-BG" altLang="bg-BG" sz="1800" b="1" dirty="0" smtClean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894, 00 </a:t>
            </a:r>
            <a:r>
              <a:rPr lang="bg-BG" altLang="bg-BG" sz="1800" b="1" dirty="0">
                <a:solidFill>
                  <a:srgbClr val="002060">
                    <a:alpha val="9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без ДДС</a:t>
            </a: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5681132" y="6170215"/>
            <a:ext cx="6052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планираните плащания за 2018 г.: 910 490,00 лв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5796442" y="4389336"/>
            <a:ext cx="2468864" cy="588929"/>
          </a:xfrm>
          <a:prstGeom prst="wedgeRectCallout">
            <a:avLst>
              <a:gd name="adj1" fmla="val 63186"/>
              <a:gd name="adj2" fmla="val -55300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км.132+592,42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 напредък: 99,9%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напредък: 53% </a:t>
            </a:r>
            <a:endParaRPr lang="ru-RU" altLang="bg-BG" sz="900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8787535" y="4705243"/>
            <a:ext cx="2468864" cy="554174"/>
          </a:xfrm>
          <a:prstGeom prst="wedgeRectCallout">
            <a:avLst>
              <a:gd name="adj1" fmla="val -944"/>
              <a:gd name="adj2" fmla="val -105452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км.146+269,20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 напредък:100%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напредък: 58% </a:t>
            </a:r>
            <a:endParaRPr lang="ru-RU" altLang="bg-BG" sz="900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9131598" y="3355329"/>
            <a:ext cx="2468865" cy="554174"/>
          </a:xfrm>
          <a:prstGeom prst="wedgeRectCallout">
            <a:avLst>
              <a:gd name="adj1" fmla="val -41410"/>
              <a:gd name="adj2" fmla="val 83994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 137+336.54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 напредък:49,9%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напредък: 34 % </a:t>
            </a:r>
            <a:endParaRPr lang="ru-RU" altLang="bg-BG" sz="900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6582496" y="2612215"/>
            <a:ext cx="2485956" cy="554174"/>
          </a:xfrm>
          <a:prstGeom prst="wedgeRectCallout">
            <a:avLst>
              <a:gd name="adj1" fmla="val -39480"/>
              <a:gd name="adj2" fmla="val 80939"/>
            </a:avLst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b="1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км.107+423,29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 напредък:7%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напредък: 20% </a:t>
            </a:r>
            <a:r>
              <a:rPr lang="en-US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аванс</a:t>
            </a:r>
            <a:r>
              <a:rPr lang="en-US" sz="900" dirty="0">
                <a:solidFill>
                  <a:srgbClr val="85C0F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bg-BG" sz="900" dirty="0">
              <a:solidFill>
                <a:srgbClr val="85C0F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5664042" y="5845949"/>
            <a:ext cx="5663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оставащи плащания за 2017 г.: 8 973 693</a:t>
            </a:r>
            <a:r>
              <a:rPr lang="en-US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,00 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лв.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22468" y="6209066"/>
            <a:ext cx="531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стойност на разплатените средства: 7 049 712,00 </a:t>
            </a:r>
            <a:r>
              <a:rPr lang="ru-RU" altLang="bg-BG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altLang="bg-BG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16" y="4705243"/>
            <a:ext cx="836083" cy="58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812" y="3338998"/>
            <a:ext cx="837651" cy="57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88" y="4337334"/>
            <a:ext cx="961397" cy="64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85" y="2611464"/>
            <a:ext cx="846667" cy="568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52073"/>
              </p:ext>
            </p:extLst>
          </p:nvPr>
        </p:nvGraphicFramePr>
        <p:xfrm>
          <a:off x="403778" y="1582515"/>
          <a:ext cx="5227394" cy="45877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349450"/>
                <a:gridCol w="3877944"/>
              </a:tblGrid>
              <a:tr h="4279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1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Надлез</a:t>
                      </a:r>
                      <a:endParaRPr lang="bg-BG" sz="1200" b="1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bg-BG" sz="1200" b="1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Статус</a:t>
                      </a:r>
                      <a:endParaRPr lang="ru-RU" altLang="bg-BG" sz="1200" b="1" kern="1200" baseline="0" noProof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347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21.11.12017 г. – подписан Анекс №</a:t>
                      </a:r>
                      <a:r>
                        <a:rPr lang="en-US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ДОПТТИ-2/21.11.2017 г., отнасящ се до промяна в общата стойност на допустимите разходи</a:t>
                      </a:r>
                      <a:r>
                        <a:rPr lang="en-US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16 933 894,37, съгласно проведени процедури и сключени договори.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Проектът се изпълнява в срок. Очаквана дата за приключване 14.02.2018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bg-BG" sz="12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4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км. 107+423.59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междугарие Септември – Пазарджик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Сключени договори за строителство, строителен надзор и авторски надзор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12.10.17 г.- откриване на строителна площадка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Очаквано подписване на Акт 15 – 14.01.2017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427">
                <a:tc>
                  <a:txBody>
                    <a:bodyPr/>
                    <a:lstStyle/>
                    <a:p>
                      <a:pPr marL="0" defTabSz="914400" rtl="0" eaLnBrk="1" latinLnBrk="0" hangingPunct="1"/>
                      <a:r>
                        <a:rPr lang="bg-BG" sz="12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км. 132+592.42 в междугарието Огняново –Стамболийски“</a:t>
                      </a:r>
                      <a:endParaRPr lang="bg-BG" sz="1200" b="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Сключени договори за строителство, строителен надзор и авторски надзор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Надлезът е завършен.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Подписан Акт 15 – 08.11.17 г.</a:t>
                      </a:r>
                      <a:endParaRPr kumimoji="0" lang="ru-RU" altLang="bg-BG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3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 Linotype" panose="020405020505050303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км. 137+336.54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района на гара Стамболийски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kern="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Сключени договори за строителство, строителен надзор и авторски надзор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СМР в процес на изпълнение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Очаквано подписване на Акт 15 – 14.02.2018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км. 146+269.20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b="0" kern="1200" baseline="0" noProof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района на гара Тодор Каблешков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Сключени договори за строителство, строителен надзор и авторски надзор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Надлезът е завършен.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Подписан Акт 15 -25.10.17 г.</a:t>
                      </a:r>
                      <a:endParaRPr kumimoji="0" lang="ru-RU" sz="12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8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1E4E79"/>
      </a:lt2>
      <a:accent1>
        <a:srgbClr val="85C0FB"/>
      </a:accent1>
      <a:accent2>
        <a:srgbClr val="ED7D31"/>
      </a:accent2>
      <a:accent3>
        <a:srgbClr val="A5A5A5"/>
      </a:accent3>
      <a:accent4>
        <a:srgbClr val="FFC000"/>
      </a:accent4>
      <a:accent5>
        <a:srgbClr val="9CC3E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Chart15_16x9.potx" id="{E4CBB5B1-A9B2-481D-99B2-BF7CAB2156ED}" vid="{014B7130-A73F-431B-9C9E-F6130B59C7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FD3B83F-B347-4BD4-AC9A-9582988509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Horizontal organizational chart (green border, orange, blue, widescreen)</Template>
  <TotalTime>0</TotalTime>
  <Words>3393</Words>
  <Application>Microsoft Office PowerPoint</Application>
  <PresentationFormat>Widescreen</PresentationFormat>
  <Paragraphs>461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Constantia</vt:lpstr>
      <vt:lpstr>Corbel</vt:lpstr>
      <vt:lpstr>Times New Roman</vt:lpstr>
      <vt:lpstr>Tw Cen MT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2017-11-07T12:18:44Z</dcterms:created>
  <dcterms:modified xsi:type="dcterms:W3CDTF">2017-11-22T14:36:14Z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TC040010719991</vt:lpwstr>
  </property>
</Properties>
</file>