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9" r:id="rId2"/>
    <p:sldId id="257" r:id="rId3"/>
    <p:sldId id="268" r:id="rId4"/>
    <p:sldId id="258" r:id="rId5"/>
    <p:sldId id="259" r:id="rId6"/>
    <p:sldId id="260" r:id="rId7"/>
    <p:sldId id="265" r:id="rId8"/>
    <p:sldId id="261" r:id="rId9"/>
    <p:sldId id="262" r:id="rId10"/>
    <p:sldId id="263" r:id="rId11"/>
    <p:sldId id="266" r:id="rId12"/>
    <p:sldId id="264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PROJECT CO-FINANCED FROM EUROPEAN REGIONAL DEVELOPMENT FUND THROUGH THE OPERATIONAL PROGRAMME TRANSPORT</a:t>
            </a:r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923A4-DCE8-48BD-A562-83BD569A7E9A}" type="datetimeFigureOut">
              <a:rPr lang="en-GB" smtClean="0"/>
              <a:t>17/06/2015</a:t>
            </a:fld>
            <a:endParaRPr lang="en-GB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0BEA1-688B-4B91-9F12-9D7E56B69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91254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PROJECT CO-FINANCED FROM EUROPEAN REGIONAL DEVELOPMENT FUND THROUGH THE OPERATIONAL PROGRAMME TRANSPORT</a:t>
            </a:r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92EB9-ED82-462B-A127-E2A5EF8ACA42}" type="datetimeFigureOut">
              <a:rPr lang="en-GB" smtClean="0"/>
              <a:t>17/06/2015</a:t>
            </a:fld>
            <a:endParaRPr lang="en-GB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01084-7EA9-4FBB-A2A4-120BEC2D8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11779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0C71F-D261-44F0-AF44-14D6444BF656}" type="slidenum">
              <a:rPr lang="en-GB" smtClean="0"/>
              <a:t>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Élőfej helye 4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PROJECT CO-FINANCED FROM EUROPEAN REGIONAL DEVELOPMENT FUND THROUGH THE OPERATIONAL PROGRAMME TRANSPORT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173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01084-7EA9-4FBB-A2A4-120BEC2D841D}" type="slidenum">
              <a:rPr lang="en-GB" smtClean="0"/>
              <a:t>2</a:t>
            </a:fld>
            <a:endParaRPr lang="en-GB"/>
          </a:p>
        </p:txBody>
      </p:sp>
      <p:sp>
        <p:nvSpPr>
          <p:cNvPr id="5" name="Élőfej hely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PROJECT CO-FINANCED FROM EUROPEAN REGIONAL DEVELOPMENT FUND THROUGH THE OPERATIONAL PROGRAMME TRANSPORT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78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99A9A-F3D3-469E-8742-3A15F4D1570F}" type="datetime1">
              <a:rPr lang="hu-HU" smtClean="0"/>
              <a:t>2015.06.17.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Investment Bank Group          TA2013040 BG BSF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2EAE-5932-4B72-9A79-A667033CD6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800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5193-22AE-4D67-B06C-9AA659E2C256}" type="datetime1">
              <a:rPr lang="hu-HU" smtClean="0"/>
              <a:t>2015.06.17.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Investment Bank Group          TA2013040 BG BSF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2EAE-5932-4B72-9A79-A667033CD6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9156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E44E-8348-4E99-8B7B-C7B277E6A037}" type="datetime1">
              <a:rPr lang="hu-HU" smtClean="0"/>
              <a:t>2015.06.17.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Investment Bank Group          TA2013040 BG BSF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2EAE-5932-4B72-9A79-A667033CD6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213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B9B1-F57F-400D-AFA5-C93519DFEAB8}" type="datetime1">
              <a:rPr lang="hu-HU" smtClean="0"/>
              <a:t>2015.06.17.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Investment Bank Group          TA2013040 BG BSF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2EAE-5932-4B72-9A79-A667033CD6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8807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DA79-06D1-48DA-BF97-9C489CA76037}" type="datetime1">
              <a:rPr lang="hu-HU" smtClean="0"/>
              <a:t>2015.06.17.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Investment Bank Group          TA2013040 BG BSF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2EAE-5932-4B72-9A79-A667033CD6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654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AD43-8F53-4358-8284-719A51C3FEE8}" type="datetime1">
              <a:rPr lang="hu-HU" smtClean="0"/>
              <a:t>2015.06.17.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Investment Bank Group          TA2013040 BG BSF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2EAE-5932-4B72-9A79-A667033CD6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728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BAC0-3A7A-43A7-B146-6A45E0EDC371}" type="datetime1">
              <a:rPr lang="hu-HU" smtClean="0"/>
              <a:t>2015.06.17.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Investment Bank Group          TA2013040 BG BSF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2EAE-5932-4B72-9A79-A667033CD6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114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D2D3-D73D-4166-B461-45819C94D15E}" type="datetime1">
              <a:rPr lang="hu-HU" smtClean="0"/>
              <a:t>2015.06.17.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Investment Bank Group          TA2013040 BG BSF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2EAE-5932-4B72-9A79-A667033CD6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211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ED33-9783-4AE3-8575-9A9E6BC3A5A5}" type="datetime1">
              <a:rPr lang="hu-HU" smtClean="0"/>
              <a:t>2015.06.17.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Investment Bank Group          TA2013040 BG BSF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2EAE-5932-4B72-9A79-A667033CD6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819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A480A-4032-495F-A8B0-97EEFE8D9B59}" type="datetime1">
              <a:rPr lang="hu-HU" smtClean="0"/>
              <a:t>2015.06.17.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Investment Bank Group          TA2013040 BG BSF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2EAE-5932-4B72-9A79-A667033CD6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251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4D8D-9C37-47A2-9C6A-4A52A3DBE14F}" type="datetime1">
              <a:rPr lang="hu-HU" smtClean="0"/>
              <a:t>2015.06.17.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Investment Bank Group          TA2013040 BG BSF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2EAE-5932-4B72-9A79-A667033CD6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6907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9D3F0-396A-4570-8CF3-175121BDCB15}" type="datetime1">
              <a:rPr lang="hu-HU" smtClean="0"/>
              <a:t>2015.06.17.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European Investment Bank Group          TA2013040 BG BSF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D2EAE-5932-4B72-9A79-A667033CD6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759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http://posterhouse.org/en/awards/c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3.bin"/><Relationship Id="rId7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3.xlsx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1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2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449" y="4941168"/>
            <a:ext cx="8388166" cy="1188131"/>
          </a:xfrm>
        </p:spPr>
        <p:txBody>
          <a:bodyPr>
            <a:normAutofit/>
          </a:bodyPr>
          <a:lstStyle/>
          <a:p>
            <a:pPr algn="ctr"/>
            <a:r>
              <a:rPr lang="en-GB" sz="2400" i="1" dirty="0" smtClean="0">
                <a:solidFill>
                  <a:srgbClr val="0070C0"/>
                </a:solidFill>
              </a:rPr>
              <a:t>“Lessons Learnt” workshop </a:t>
            </a:r>
            <a:br>
              <a:rPr lang="en-GB" sz="2400" i="1" dirty="0" smtClean="0">
                <a:solidFill>
                  <a:srgbClr val="0070C0"/>
                </a:solidFill>
              </a:rPr>
            </a:br>
            <a:r>
              <a:rPr lang="en-GB" sz="2400" i="1" dirty="0" smtClean="0">
                <a:solidFill>
                  <a:srgbClr val="0070C0"/>
                </a:solidFill>
              </a:rPr>
              <a:t>on 18</a:t>
            </a:r>
            <a:r>
              <a:rPr lang="en-GB" sz="2400" i="1" baseline="30000" dirty="0" smtClean="0">
                <a:solidFill>
                  <a:srgbClr val="0070C0"/>
                </a:solidFill>
              </a:rPr>
              <a:t>th</a:t>
            </a:r>
            <a:r>
              <a:rPr lang="en-GB" sz="2400" i="1" dirty="0" smtClean="0">
                <a:solidFill>
                  <a:srgbClr val="0070C0"/>
                </a:solidFill>
              </a:rPr>
              <a:t> June, Sofia</a:t>
            </a:r>
            <a:endParaRPr lang="en-GB" sz="2400" i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340768"/>
            <a:ext cx="7451725" cy="3564396"/>
          </a:xfrm>
        </p:spPr>
        <p:txBody>
          <a:bodyPr>
            <a:noAutofit/>
          </a:bodyPr>
          <a:lstStyle/>
          <a:p>
            <a:endParaRPr lang="en-GB" sz="2600" b="1" i="0" dirty="0" smtClean="0">
              <a:solidFill>
                <a:srgbClr val="0070C0"/>
              </a:solidFill>
            </a:endParaRPr>
          </a:p>
          <a:p>
            <a:r>
              <a:rPr lang="en-GB" sz="2600" b="1" i="0" dirty="0" smtClean="0">
                <a:solidFill>
                  <a:srgbClr val="0070C0"/>
                </a:solidFill>
              </a:rPr>
              <a:t>Project </a:t>
            </a:r>
            <a:r>
              <a:rPr lang="en-GB" sz="2600" b="1" i="0" dirty="0" smtClean="0">
                <a:solidFill>
                  <a:srgbClr val="0070C0"/>
                </a:solidFill>
              </a:rPr>
              <a:t>Implementation Support Service Agreement (PISSA) TA2013040 BG BSF</a:t>
            </a:r>
          </a:p>
          <a:p>
            <a:endParaRPr lang="en-GB" sz="2600" b="1" i="0" dirty="0" smtClean="0">
              <a:solidFill>
                <a:srgbClr val="0070C0"/>
              </a:solidFill>
            </a:endParaRPr>
          </a:p>
          <a:p>
            <a:pPr algn="ctr"/>
            <a:r>
              <a:rPr lang="en-GB" sz="2600" i="1" dirty="0" smtClean="0">
                <a:solidFill>
                  <a:srgbClr val="0070C0"/>
                </a:solidFill>
              </a:rPr>
              <a:t>S3: “Assessment, management and pricing of risks (including reliable cost evaluation)”</a:t>
            </a:r>
          </a:p>
          <a:p>
            <a:pPr algn="r"/>
            <a:r>
              <a:rPr lang="en-GB" sz="2600" b="1" i="0" dirty="0" smtClean="0">
                <a:solidFill>
                  <a:srgbClr val="0070C0"/>
                </a:solidFill>
              </a:rPr>
              <a:t/>
            </a:r>
            <a:br>
              <a:rPr lang="en-GB" sz="2600" b="1" i="0" dirty="0" smtClean="0">
                <a:solidFill>
                  <a:srgbClr val="0070C0"/>
                </a:solidFill>
              </a:rPr>
            </a:br>
            <a:r>
              <a:rPr lang="en-GB" sz="2600" b="1" smtClean="0">
                <a:solidFill>
                  <a:srgbClr val="0070C0"/>
                </a:solidFill>
              </a:rPr>
              <a:t>Tamás Kozák,</a:t>
            </a:r>
            <a:r>
              <a:rPr lang="en-GB" sz="2600" b="1" i="0" smtClean="0">
                <a:solidFill>
                  <a:srgbClr val="0070C0"/>
                </a:solidFill>
              </a:rPr>
              <a:t> </a:t>
            </a:r>
            <a:r>
              <a:rPr lang="en-GB" sz="2600" b="1" i="0" dirty="0" smtClean="0">
                <a:solidFill>
                  <a:srgbClr val="0070C0"/>
                </a:solidFill>
              </a:rPr>
              <a:t>EIB Risk </a:t>
            </a:r>
            <a:r>
              <a:rPr lang="hu-HU" sz="2600" b="1" i="0" dirty="0" smtClean="0">
                <a:solidFill>
                  <a:srgbClr val="0070C0"/>
                </a:solidFill>
              </a:rPr>
              <a:t>Manager</a:t>
            </a:r>
            <a:r>
              <a:rPr lang="en-GB" sz="2600" b="1" dirty="0" smtClean="0">
                <a:solidFill>
                  <a:srgbClr val="0070C0"/>
                </a:solidFill>
              </a:rPr>
              <a:t>, Sofia</a:t>
            </a:r>
            <a:endParaRPr lang="en-GB" sz="2600" b="1" i="0" dirty="0" smtClean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6D286-4E47-40E5-8870-BDF13918AC11}" type="datetime1">
              <a:rPr lang="hu-HU" smtClean="0"/>
              <a:t>2015.06.17.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4257"/>
            <a:ext cx="3103984" cy="365125"/>
          </a:xfrm>
        </p:spPr>
        <p:txBody>
          <a:bodyPr/>
          <a:lstStyle/>
          <a:p>
            <a:r>
              <a:rPr lang="en-US" dirty="0" smtClean="0"/>
              <a:t>European Investment Bank Group          TA2013040 BG BSF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t>1</a:t>
            </a:fld>
            <a:endParaRPr lang="en-GB" dirty="0"/>
          </a:p>
        </p:txBody>
      </p:sp>
      <p:pic>
        <p:nvPicPr>
          <p:cNvPr id="7" name="Picture 5" descr="NSRRlogoCMYKeng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99" y="460797"/>
            <a:ext cx="11906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“Operational Programme on Transport 2007–2013”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743" y="500201"/>
            <a:ext cx="914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489" y="508422"/>
            <a:ext cx="790575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LOGO EIB (EN) Colou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500201"/>
            <a:ext cx="11430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europa.eu/about-eu/basic-information/symbols/images/flag_yellow_low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80466"/>
            <a:ext cx="8477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80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Risk Monitoring and Control</a:t>
            </a:r>
            <a:r>
              <a:rPr lang="hu-HU" dirty="0" smtClean="0">
                <a:solidFill>
                  <a:srgbClr val="0070C0"/>
                </a:solidFill>
              </a:rPr>
              <a:t> I.</a:t>
            </a:r>
            <a:endParaRPr lang="en-GB" dirty="0">
              <a:solidFill>
                <a:srgbClr val="0070C0"/>
              </a:solidFill>
            </a:endParaRPr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761974"/>
              </p:ext>
            </p:extLst>
          </p:nvPr>
        </p:nvGraphicFramePr>
        <p:xfrm>
          <a:off x="539552" y="1412776"/>
          <a:ext cx="7928756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Munkalap" r:id="rId4" imgW="4972041" imgH="1219290" progId="Excel.Sheet.12">
                  <p:embed/>
                </p:oleObj>
              </mc:Choice>
              <mc:Fallback>
                <p:oleObj name="Munkalap" r:id="rId4" imgW="4972041" imgH="12192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412776"/>
                        <a:ext cx="7928756" cy="1944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390622"/>
              </p:ext>
            </p:extLst>
          </p:nvPr>
        </p:nvGraphicFramePr>
        <p:xfrm>
          <a:off x="541193" y="3645024"/>
          <a:ext cx="8026642" cy="208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Munkalap" r:id="rId7" imgW="4686174" imgH="1219290" progId="Excel.Sheet.12">
                  <p:embed/>
                </p:oleObj>
              </mc:Choice>
              <mc:Fallback>
                <p:oleObj name="Munkalap" r:id="rId7" imgW="4686174" imgH="12192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1193" y="3645024"/>
                        <a:ext cx="8026642" cy="2088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569570" y="5934471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Reserve at Start – Used Reserve  = Reserve Balance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6823-E3E9-44D5-A782-95B7AC4DD7E2}" type="datetime1">
              <a:rPr lang="hu-HU" smtClean="0"/>
              <a:t>2015.06.17.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European Investment Bank Group          TA2013040 BG BSF</a:t>
            </a:r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2EAE-5932-4B72-9A79-A667033CD64D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0463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Risk Monitoring and Control</a:t>
            </a:r>
            <a:r>
              <a:rPr lang="hu-HU" dirty="0" smtClean="0">
                <a:solidFill>
                  <a:srgbClr val="0070C0"/>
                </a:solidFill>
              </a:rPr>
              <a:t> II.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Risk Response Plan</a:t>
            </a:r>
          </a:p>
          <a:p>
            <a:r>
              <a:rPr lang="en-GB" dirty="0" smtClean="0"/>
              <a:t>Completion date &gt;;&lt; 31.12.2015</a:t>
            </a:r>
          </a:p>
          <a:p>
            <a:r>
              <a:rPr lang="en-GB" dirty="0" smtClean="0"/>
              <a:t>Budget – Actual Cost Gap &gt; 15 %</a:t>
            </a:r>
          </a:p>
          <a:p>
            <a:r>
              <a:rPr lang="en-GB" dirty="0" smtClean="0"/>
              <a:t>Corrective action</a:t>
            </a:r>
          </a:p>
          <a:p>
            <a:r>
              <a:rPr lang="en-GB" dirty="0" smtClean="0"/>
              <a:t>Refine or adjustment of Project Plan</a:t>
            </a:r>
            <a:endParaRPr lang="en-GB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868A1-0BA5-49D4-A1DF-312719401D0E}" type="datetime1">
              <a:rPr lang="hu-HU" smtClean="0"/>
              <a:t>2015.06.17.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Investment Bank Group          TA2013040 BG BSF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2EAE-5932-4B72-9A79-A667033CD64D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0103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Summary for Risk Governance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Roles and Responsibilities</a:t>
            </a:r>
          </a:p>
          <a:p>
            <a:r>
              <a:rPr lang="en-GB" dirty="0" smtClean="0"/>
              <a:t>Policies, Procedures</a:t>
            </a:r>
          </a:p>
          <a:p>
            <a:r>
              <a:rPr lang="en-GB" dirty="0" smtClean="0"/>
              <a:t>Creation of Metrics</a:t>
            </a:r>
          </a:p>
          <a:p>
            <a:r>
              <a:rPr lang="en-GB" dirty="0" smtClean="0"/>
              <a:t>Monitor Risk Response Plan</a:t>
            </a:r>
          </a:p>
          <a:p>
            <a:r>
              <a:rPr lang="en-GB" dirty="0" smtClean="0"/>
              <a:t>Systematize the regular monitoring and reporting process</a:t>
            </a:r>
            <a:endParaRPr lang="en-GB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191D-1352-4666-B9B2-7891FB046304}" type="datetime1">
              <a:rPr lang="hu-HU" smtClean="0"/>
              <a:t>2015.06.17.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Investment Bank Group          TA2013040 BG BSF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2EAE-5932-4B72-9A79-A667033CD64D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2224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Summary for Lessons Learned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„what went right”</a:t>
            </a:r>
          </a:p>
          <a:p>
            <a:pPr lvl="1" algn="r"/>
            <a:r>
              <a:rPr lang="en-GB" dirty="0" smtClean="0"/>
              <a:t>Started to identify the crucial risks</a:t>
            </a:r>
          </a:p>
          <a:p>
            <a:endParaRPr lang="en-GB" dirty="0" smtClean="0"/>
          </a:p>
          <a:p>
            <a:r>
              <a:rPr lang="en-GB" dirty="0" smtClean="0"/>
              <a:t>„what went wrong”: </a:t>
            </a:r>
          </a:p>
          <a:p>
            <a:pPr lvl="1" algn="r"/>
            <a:r>
              <a:rPr lang="en-GB" dirty="0" smtClean="0"/>
              <a:t>What should have been earlier</a:t>
            </a:r>
          </a:p>
          <a:p>
            <a:pPr lvl="1" algn="r"/>
            <a:endParaRPr lang="en-GB" dirty="0" smtClean="0"/>
          </a:p>
          <a:p>
            <a:r>
              <a:rPr lang="en-GB" dirty="0" smtClean="0"/>
              <a:t>„what should be done differently”: </a:t>
            </a:r>
          </a:p>
          <a:p>
            <a:pPr lvl="1" algn="r"/>
            <a:r>
              <a:rPr lang="en-GB" dirty="0" smtClean="0"/>
              <a:t>Regular risk monitoring in future</a:t>
            </a:r>
          </a:p>
          <a:p>
            <a:pPr lvl="1" algn="r"/>
            <a:endParaRPr lang="en-GB" dirty="0" smtClean="0"/>
          </a:p>
          <a:p>
            <a:endParaRPr lang="hu-HU" dirty="0" smtClean="0"/>
          </a:p>
          <a:p>
            <a:pPr lvl="1" algn="r"/>
            <a:endParaRPr lang="hu-HU" dirty="0"/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F05-D362-49B8-89E9-542F9A628197}" type="datetime1">
              <a:rPr lang="hu-HU" smtClean="0"/>
              <a:t>2015.06.17.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Investment Bank Group          TA2013040 BG BSF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2EAE-5932-4B72-9A79-A667033CD64D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030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The Goals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Remedial Action (Risk Response) Plan as regard the 3 railway projects at risk</a:t>
            </a:r>
          </a:p>
          <a:p>
            <a:r>
              <a:rPr lang="en-GB" dirty="0" smtClean="0"/>
              <a:t>Identify those risks which </a:t>
            </a:r>
            <a:r>
              <a:rPr lang="hu-HU" dirty="0" err="1" smtClean="0"/>
              <a:t>hazard</a:t>
            </a:r>
            <a:r>
              <a:rPr lang="en-GB" dirty="0" smtClean="0"/>
              <a:t> the project completions by end of 2015</a:t>
            </a:r>
          </a:p>
          <a:p>
            <a:r>
              <a:rPr lang="en-GB" dirty="0" smtClean="0"/>
              <a:t>Working out the risk governance system to monitor the crucial risks</a:t>
            </a:r>
            <a:endParaRPr lang="hu-HU" dirty="0" smtClean="0"/>
          </a:p>
          <a:p>
            <a:endParaRPr lang="en-GB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E5CC-4D5D-409B-A4AC-BCF114408FC9}" type="datetime1">
              <a:rPr lang="hu-HU" smtClean="0"/>
              <a:t>2015.06.17.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European Investment Bank Group          TA2013040 BG BSF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2EAE-5932-4B72-9A79-A667033CD64D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569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Risk definition to the project</a:t>
            </a:r>
            <a:r>
              <a:rPr lang="hu-HU" dirty="0" smtClean="0"/>
              <a:t/>
            </a:r>
            <a:br>
              <a:rPr lang="hu-HU" dirty="0" smtClean="0"/>
            </a:b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Combined effect at the probability of occur</a:t>
            </a:r>
            <a:r>
              <a:rPr lang="hu-HU" dirty="0" smtClean="0"/>
              <a:t>r</a:t>
            </a:r>
            <a:r>
              <a:rPr lang="en-US" dirty="0" smtClean="0"/>
              <a:t>a</a:t>
            </a:r>
            <a:r>
              <a:rPr lang="en-GB" dirty="0" err="1" smtClean="0"/>
              <a:t>nce</a:t>
            </a:r>
            <a:r>
              <a:rPr lang="en-GB" dirty="0" smtClean="0"/>
              <a:t> of </a:t>
            </a:r>
          </a:p>
          <a:p>
            <a:r>
              <a:rPr lang="en-GB" dirty="0" smtClean="0"/>
              <a:t>the undesirable event  and </a:t>
            </a:r>
          </a:p>
          <a:p>
            <a:r>
              <a:rPr lang="en-GB" dirty="0" smtClean="0"/>
              <a:t>the magnitude of the event , the possibility of loss or injury .</a:t>
            </a:r>
          </a:p>
          <a:p>
            <a:endParaRPr lang="en-GB" dirty="0" smtClean="0"/>
          </a:p>
          <a:p>
            <a:pPr marL="0" indent="0" algn="r">
              <a:buNone/>
            </a:pPr>
            <a:r>
              <a:rPr lang="en-GB" dirty="0" smtClean="0"/>
              <a:t>/see later the more concrete terminologies to the project/</a:t>
            </a:r>
            <a:endParaRPr lang="en-GB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7001-74EC-4A24-8220-ACB20CAA4A2A}" type="datetime1">
              <a:rPr lang="hu-HU" smtClean="0"/>
              <a:t>2015.06.17.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Investment Bank Group          TA2013040 BG BSF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2EAE-5932-4B72-9A79-A667033CD64D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644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Project Phases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Part1:</a:t>
            </a:r>
            <a:r>
              <a:rPr lang="en-US" dirty="0"/>
              <a:t> Risk Management and Activity </a:t>
            </a:r>
            <a:r>
              <a:rPr lang="en-US" dirty="0" smtClean="0"/>
              <a:t>Overview</a:t>
            </a:r>
            <a:endParaRPr lang="hu-HU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Part 2: </a:t>
            </a:r>
            <a:r>
              <a:rPr lang="en-US" dirty="0"/>
              <a:t>Risk </a:t>
            </a:r>
            <a:r>
              <a:rPr lang="en-US" dirty="0" smtClean="0"/>
              <a:t>Identification</a:t>
            </a:r>
            <a:endParaRPr lang="hu-HU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Part 3:  </a:t>
            </a:r>
            <a:r>
              <a:rPr lang="en-US" dirty="0"/>
              <a:t>Risk </a:t>
            </a:r>
            <a:r>
              <a:rPr lang="en-US" dirty="0" smtClean="0"/>
              <a:t>Analysis</a:t>
            </a:r>
            <a:endParaRPr lang="hu-HU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Part 4: </a:t>
            </a:r>
            <a:r>
              <a:rPr lang="en-US" dirty="0"/>
              <a:t>Risk Response </a:t>
            </a:r>
            <a:r>
              <a:rPr lang="en-US" dirty="0" smtClean="0"/>
              <a:t>Planning</a:t>
            </a:r>
            <a:endParaRPr lang="hu-HU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Part 5:</a:t>
            </a:r>
            <a:r>
              <a:rPr lang="en-US" dirty="0"/>
              <a:t> Risk Monitoring and Control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1463-24B4-4D1F-8AAF-C16126820A2C}" type="datetime1">
              <a:rPr lang="hu-HU" smtClean="0"/>
              <a:t>2015.06.17.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Investment Bank Group          TA2013040 BG BSF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2EAE-5932-4B72-9A79-A667033CD64D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4584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Risk Management and Activity Overview</a:t>
            </a:r>
            <a:endParaRPr lang="hu-HU" sz="3600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24744"/>
            <a:ext cx="8640960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2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200" b="1" dirty="0" smtClean="0">
                <a:solidFill>
                  <a:srgbClr val="0070C0"/>
                </a:solidFill>
              </a:rPr>
              <a:t>1. PLOVDIV – SVILENGRAD RAILWAY LINE (BG161PO004-1.0.01-0005) PROJECT</a:t>
            </a:r>
          </a:p>
          <a:p>
            <a:pPr marL="0" indent="0">
              <a:buNone/>
            </a:pPr>
            <a:r>
              <a:rPr lang="en-GB" sz="2200" dirty="0" smtClean="0"/>
              <a:t> Section	I	</a:t>
            </a:r>
            <a:r>
              <a:rPr lang="en-GB" sz="2200" dirty="0" err="1" smtClean="0"/>
              <a:t>Dimitrovgrad</a:t>
            </a:r>
            <a:r>
              <a:rPr lang="en-GB" sz="2200" dirty="0" smtClean="0"/>
              <a:t> rail station</a:t>
            </a:r>
          </a:p>
          <a:p>
            <a:pPr marL="0" indent="0">
              <a:buNone/>
            </a:pPr>
            <a:r>
              <a:rPr lang="en-GB" sz="2200" dirty="0" smtClean="0"/>
              <a:t> Section	III	</a:t>
            </a:r>
            <a:r>
              <a:rPr lang="en-GB" sz="2200" dirty="0" err="1" smtClean="0"/>
              <a:t>Simeonovgrad</a:t>
            </a:r>
            <a:r>
              <a:rPr lang="en-GB" sz="2200" dirty="0" smtClean="0"/>
              <a:t> rail station</a:t>
            </a:r>
          </a:p>
          <a:p>
            <a:pPr marL="0" indent="0">
              <a:buNone/>
            </a:pPr>
            <a:r>
              <a:rPr lang="en-GB" sz="2200" dirty="0" smtClean="0"/>
              <a:t>Additional	Signalling  system, OHL catenary</a:t>
            </a:r>
          </a:p>
          <a:p>
            <a:pPr marL="0" indent="0">
              <a:buNone/>
            </a:pPr>
            <a:r>
              <a:rPr lang="en-GB" sz="2200" b="1" dirty="0" smtClean="0">
                <a:solidFill>
                  <a:srgbClr val="0070C0"/>
                </a:solidFill>
              </a:rPr>
              <a:t>2. SEPTEMVRI - PLOVDIV RAILWAY LINE (BG 161 PO 004-1.0.01-0008) PROJECT</a:t>
            </a:r>
          </a:p>
          <a:p>
            <a:pPr marL="0" indent="0">
              <a:buNone/>
            </a:pPr>
            <a:r>
              <a:rPr lang="en-GB" sz="2200" dirty="0" smtClean="0"/>
              <a:t>Position	2	</a:t>
            </a:r>
            <a:r>
              <a:rPr lang="en-GB" sz="2200" dirty="0" err="1" smtClean="0"/>
              <a:t>Pazardjik</a:t>
            </a:r>
            <a:r>
              <a:rPr lang="en-GB" sz="2200" dirty="0" smtClean="0"/>
              <a:t> – </a:t>
            </a:r>
            <a:r>
              <a:rPr lang="en-GB" sz="2200" dirty="0" err="1" smtClean="0"/>
              <a:t>Stamboliiski</a:t>
            </a:r>
            <a:r>
              <a:rPr lang="en-GB" sz="2200" dirty="0" smtClean="0"/>
              <a:t> (38,2 km)</a:t>
            </a:r>
          </a:p>
          <a:p>
            <a:pPr marL="0" indent="0">
              <a:buNone/>
            </a:pPr>
            <a:r>
              <a:rPr lang="en-GB" sz="2200" dirty="0" smtClean="0"/>
              <a:t>Additional	Signalling  system, OHL catenary</a:t>
            </a:r>
          </a:p>
          <a:p>
            <a:pPr marL="0" indent="0">
              <a:buNone/>
            </a:pPr>
            <a:r>
              <a:rPr lang="en-GB" sz="2200" b="1" dirty="0" smtClean="0">
                <a:solidFill>
                  <a:srgbClr val="0070C0"/>
                </a:solidFill>
              </a:rPr>
              <a:t>3. PLOVDIV – BURGAS RAILWAY LINE (BG 161 PO 004-1.0.01-0007) PROJECT (OPTIONAL</a:t>
            </a:r>
            <a:r>
              <a:rPr lang="en-GB" sz="2200" dirty="0" smtClean="0">
                <a:solidFill>
                  <a:srgbClr val="0070C0"/>
                </a:solidFill>
              </a:rPr>
              <a:t>) </a:t>
            </a:r>
          </a:p>
          <a:p>
            <a:pPr marL="0" indent="0">
              <a:buNone/>
            </a:pPr>
            <a:r>
              <a:rPr lang="en-GB" sz="2200" dirty="0" smtClean="0"/>
              <a:t>Position	3	</a:t>
            </a:r>
            <a:r>
              <a:rPr lang="en-GB" sz="2200" dirty="0" err="1" smtClean="0"/>
              <a:t>Tserkovski</a:t>
            </a:r>
            <a:r>
              <a:rPr lang="en-GB" sz="2200" dirty="0" smtClean="0"/>
              <a:t> – </a:t>
            </a:r>
            <a:r>
              <a:rPr lang="en-GB" sz="2200" dirty="0" err="1" smtClean="0"/>
              <a:t>Karnobat</a:t>
            </a:r>
            <a:r>
              <a:rPr lang="en-GB" sz="2200" dirty="0" smtClean="0"/>
              <a:t> – </a:t>
            </a:r>
            <a:r>
              <a:rPr lang="en-GB" sz="2200" dirty="0" err="1" smtClean="0"/>
              <a:t>Burgas</a:t>
            </a:r>
            <a:r>
              <a:rPr lang="en-GB" sz="2200" dirty="0" smtClean="0"/>
              <a:t> (152 km)</a:t>
            </a:r>
          </a:p>
          <a:p>
            <a:pPr marL="0" indent="0">
              <a:buNone/>
            </a:pPr>
            <a:endParaRPr lang="hu-HU" sz="2200" dirty="0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109E-3AD9-4655-8560-414C549081CB}" type="datetime1">
              <a:rPr lang="hu-HU" smtClean="0"/>
              <a:t>2015.06.17.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Investment Bank Group          TA2013040 BG BSF</a:t>
            </a:r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2EAE-5932-4B72-9A79-A667033CD64D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8147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hu-HU" dirty="0" smtClean="0"/>
              <a:t/>
            </a:r>
            <a:br>
              <a:rPr lang="hu-HU" dirty="0" smtClean="0"/>
            </a:br>
            <a:r>
              <a:rPr lang="en-US" dirty="0" smtClean="0">
                <a:solidFill>
                  <a:srgbClr val="0070C0"/>
                </a:solidFill>
              </a:rPr>
              <a:t>Risk Identification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GB" dirty="0" smtClean="0"/>
              <a:t>The components of risk register:</a:t>
            </a:r>
            <a:endParaRPr lang="hu-HU" dirty="0" smtClean="0"/>
          </a:p>
          <a:p>
            <a:pPr marL="0" lvl="0" indent="0">
              <a:buNone/>
            </a:pPr>
            <a:endParaRPr lang="en-GB" dirty="0" smtClean="0"/>
          </a:p>
          <a:p>
            <a:pPr lvl="0" algn="just"/>
            <a:r>
              <a:rPr lang="en-US" b="1" dirty="0" smtClean="0">
                <a:solidFill>
                  <a:srgbClr val="0070C0"/>
                </a:solidFill>
              </a:rPr>
              <a:t>Threat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n-US" dirty="0"/>
              <a:t> Category which helps to identify potential sources of risk to the project </a:t>
            </a:r>
            <a:endParaRPr lang="hu-HU" dirty="0" smtClean="0"/>
          </a:p>
          <a:p>
            <a:pPr lvl="0" algn="just"/>
            <a:r>
              <a:rPr lang="en-US" b="1" dirty="0" smtClean="0">
                <a:solidFill>
                  <a:srgbClr val="0070C0"/>
                </a:solidFill>
              </a:rPr>
              <a:t>Blocking </a:t>
            </a:r>
            <a:r>
              <a:rPr lang="en-US" b="1" dirty="0">
                <a:solidFill>
                  <a:srgbClr val="0070C0"/>
                </a:solidFill>
              </a:rPr>
              <a:t>Cause</a:t>
            </a:r>
            <a:r>
              <a:rPr lang="en-US" dirty="0">
                <a:solidFill>
                  <a:srgbClr val="0070C0"/>
                </a:solidFill>
              </a:rPr>
              <a:t>: </a:t>
            </a:r>
            <a:r>
              <a:rPr lang="en-US" dirty="0"/>
              <a:t>The activity or the missing of the activity which	 gives rise the risk:</a:t>
            </a:r>
          </a:p>
          <a:p>
            <a:pPr lvl="0" algn="just"/>
            <a:r>
              <a:rPr lang="en-US" b="1" dirty="0">
                <a:solidFill>
                  <a:srgbClr val="0070C0"/>
                </a:solidFill>
              </a:rPr>
              <a:t>Risk: </a:t>
            </a:r>
            <a:r>
              <a:rPr lang="en-US" dirty="0"/>
              <a:t>This is a negative consequence which cause uncertain in project completion.</a:t>
            </a:r>
          </a:p>
          <a:p>
            <a:pPr lvl="0" algn="just"/>
            <a:r>
              <a:rPr lang="en-US" b="1" dirty="0">
                <a:solidFill>
                  <a:srgbClr val="0070C0"/>
                </a:solidFill>
              </a:rPr>
              <a:t>Effect: </a:t>
            </a:r>
            <a:r>
              <a:rPr lang="en-US" dirty="0"/>
              <a:t>The result of evaluation which shows the severity 	of the risk.</a:t>
            </a:r>
          </a:p>
          <a:p>
            <a:pPr lvl="0" algn="just"/>
            <a:r>
              <a:rPr lang="en-US" b="1" dirty="0">
                <a:solidFill>
                  <a:srgbClr val="0070C0"/>
                </a:solidFill>
              </a:rPr>
              <a:t>Source of Information</a:t>
            </a:r>
            <a:r>
              <a:rPr lang="en-US" dirty="0">
                <a:solidFill>
                  <a:srgbClr val="0070C0"/>
                </a:solidFill>
              </a:rPr>
              <a:t>: </a:t>
            </a:r>
            <a:r>
              <a:rPr lang="en-US" dirty="0"/>
              <a:t>Documentation, meeting, etc.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42793-48F5-4E09-93E4-930202A2EF4D}" type="datetime1">
              <a:rPr lang="hu-HU" smtClean="0"/>
              <a:t>2015.06.17.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Investment Bank Group          TA2013040 BG BSF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2EAE-5932-4B72-9A79-A667033CD64D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4323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Risk Identification</a:t>
            </a:r>
            <a:r>
              <a:rPr lang="hu-HU" dirty="0" smtClean="0">
                <a:solidFill>
                  <a:srgbClr val="0070C0"/>
                </a:solidFill>
              </a:rPr>
              <a:t> -</a:t>
            </a:r>
            <a:r>
              <a:rPr lang="en-GB" dirty="0" smtClean="0">
                <a:solidFill>
                  <a:srgbClr val="0070C0"/>
                </a:solidFill>
              </a:rPr>
              <a:t> Example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80520"/>
          </a:xfrm>
        </p:spPr>
        <p:txBody>
          <a:bodyPr>
            <a:noAutofit/>
          </a:bodyPr>
          <a:lstStyle/>
          <a:p>
            <a:r>
              <a:rPr lang="en-GB" sz="2400" dirty="0" smtClean="0"/>
              <a:t>Bureaucracy in the land acquisition processes - LEGAL</a:t>
            </a:r>
          </a:p>
          <a:p>
            <a:r>
              <a:rPr lang="en-US" sz="2400" dirty="0" smtClean="0"/>
              <a:t>Due to heavy rains - ENVIRONMENT</a:t>
            </a:r>
          </a:p>
          <a:p>
            <a:r>
              <a:rPr lang="en-US" sz="2400" dirty="0" smtClean="0"/>
              <a:t>STAKEHOLDER requirement</a:t>
            </a:r>
          </a:p>
          <a:p>
            <a:r>
              <a:rPr lang="en-US" sz="2400" dirty="0" smtClean="0"/>
              <a:t>Improperly trained workforce about FIDIC requirements</a:t>
            </a:r>
          </a:p>
          <a:p>
            <a:r>
              <a:rPr lang="en-US" sz="2400" dirty="0" smtClean="0"/>
              <a:t>Communication problem among constructor - engineer - employer</a:t>
            </a:r>
          </a:p>
          <a:p>
            <a:r>
              <a:rPr lang="en-US" sz="2400" dirty="0" smtClean="0"/>
              <a:t>As a result of environmental impact</a:t>
            </a:r>
          </a:p>
          <a:p>
            <a:r>
              <a:rPr lang="en-US" sz="2400" dirty="0" smtClean="0"/>
              <a:t>Due to constructing in congested industrial area</a:t>
            </a:r>
          </a:p>
          <a:p>
            <a:r>
              <a:rPr lang="en-US" sz="2400" dirty="0" smtClean="0"/>
              <a:t>Due to poor project management by the general constructor</a:t>
            </a:r>
            <a:endParaRPr lang="en-US" sz="2400" dirty="0"/>
          </a:p>
          <a:p>
            <a:r>
              <a:rPr lang="en-US" sz="2400" dirty="0"/>
              <a:t>Due to lump sum contract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GB" sz="24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3DB48-38B9-444D-ACF3-B5421C8B17ED}" type="datetime1">
              <a:rPr lang="hu-HU" smtClean="0"/>
              <a:t>2015.06.17.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Investment Bank Group          TA2013040 BG BSF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2EAE-5932-4B72-9A79-A667033CD64D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1273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en-US" dirty="0" smtClean="0">
                <a:solidFill>
                  <a:srgbClr val="0070C0"/>
                </a:solidFill>
              </a:rPr>
              <a:t>Risk Analysis</a:t>
            </a:r>
            <a:r>
              <a:rPr lang="hu-HU" dirty="0" smtClean="0">
                <a:solidFill>
                  <a:srgbClr val="0070C0"/>
                </a:solidFill>
              </a:rPr>
              <a:t/>
            </a:r>
            <a:br>
              <a:rPr lang="hu-HU" dirty="0" smtClean="0">
                <a:solidFill>
                  <a:srgbClr val="0070C0"/>
                </a:solidFill>
              </a:rPr>
            </a:br>
            <a:endParaRPr lang="hu-HU" dirty="0">
              <a:solidFill>
                <a:srgbClr val="0070C0"/>
              </a:solidFill>
            </a:endParaRPr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412153"/>
              </p:ext>
            </p:extLst>
          </p:nvPr>
        </p:nvGraphicFramePr>
        <p:xfrm>
          <a:off x="118579" y="1124744"/>
          <a:ext cx="8874431" cy="381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Munkalap" r:id="rId4" imgW="7010364" imgH="2286067" progId="Excel.Sheet.12">
                  <p:embed/>
                </p:oleObj>
              </mc:Choice>
              <mc:Fallback>
                <p:oleObj name="Munkalap" r:id="rId4" imgW="7010364" imgH="228606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579" y="1124744"/>
                        <a:ext cx="8874431" cy="3816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-16205" y="508518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UNDESIRABLE EVENT</a:t>
            </a:r>
            <a:r>
              <a:rPr lang="hu-HU" sz="2400" b="1" dirty="0" smtClean="0">
                <a:solidFill>
                  <a:srgbClr val="C00000"/>
                </a:solidFill>
              </a:rPr>
              <a:t>: COMPLETION DATE &gt; 12.31.2015 - </a:t>
            </a:r>
            <a:r>
              <a:rPr lang="hu-HU" sz="2400" b="1" dirty="0" err="1" smtClean="0">
                <a:solidFill>
                  <a:srgbClr val="C00000"/>
                </a:solidFill>
              </a:rPr>
              <a:t>suggestion</a:t>
            </a:r>
            <a:endParaRPr lang="hu-HU" sz="2400" b="1" dirty="0" smtClean="0">
              <a:solidFill>
                <a:srgbClr val="C00000"/>
              </a:solidFill>
            </a:endParaRPr>
          </a:p>
          <a:p>
            <a:r>
              <a:rPr lang="hu-HU" sz="2400" b="1" dirty="0" smtClean="0">
                <a:solidFill>
                  <a:srgbClr val="C00000"/>
                </a:solidFill>
              </a:rPr>
              <a:t>SIGNIFICANT COST: PLAN – ACTUAL GAP OR CANCELLED TENDER CASH &gt; 15% - </a:t>
            </a:r>
            <a:r>
              <a:rPr lang="hu-HU" sz="2400" b="1" dirty="0" err="1" smtClean="0">
                <a:solidFill>
                  <a:srgbClr val="C00000"/>
                </a:solidFill>
              </a:rPr>
              <a:t>suggestion</a:t>
            </a:r>
            <a:endParaRPr lang="hu-HU" sz="2400" b="1" dirty="0" smtClean="0">
              <a:solidFill>
                <a:srgbClr val="C00000"/>
              </a:solidFill>
            </a:endParaRPr>
          </a:p>
          <a:p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4862-0AC6-4D60-97E8-A731B024B91A}" type="datetime1">
              <a:rPr lang="hu-HU" smtClean="0"/>
              <a:t>2015.06.17.</a:t>
            </a:fld>
            <a:endParaRPr lang="hu-HU" dirty="0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European Investment Bank Group          TA2013040 BG BSF</a:t>
            </a:r>
            <a:endParaRPr lang="hu-HU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2EAE-5932-4B72-9A79-A667033CD64D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3726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marL="0" indent="0"/>
            <a:r>
              <a:rPr lang="hu-HU" dirty="0" smtClean="0"/>
              <a:t/>
            </a:r>
            <a:br>
              <a:rPr lang="hu-HU" dirty="0" smtClean="0"/>
            </a:br>
            <a:r>
              <a:rPr lang="en-US" dirty="0" smtClean="0">
                <a:solidFill>
                  <a:srgbClr val="0070C0"/>
                </a:solidFill>
              </a:rPr>
              <a:t>Risk Response Planning</a:t>
            </a:r>
            <a:r>
              <a:rPr lang="hu-HU" dirty="0" smtClean="0">
                <a:solidFill>
                  <a:srgbClr val="0070C0"/>
                </a:solidFill>
              </a:rPr>
              <a:t/>
            </a:r>
            <a:br>
              <a:rPr lang="hu-HU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en-GB" dirty="0" smtClean="0"/>
              <a:t>Avoid – eliminate the cause</a:t>
            </a:r>
          </a:p>
          <a:p>
            <a:r>
              <a:rPr lang="en-GB" dirty="0" smtClean="0"/>
              <a:t>Mitigate – reduce the impact or probability of occurrence</a:t>
            </a:r>
          </a:p>
          <a:p>
            <a:r>
              <a:rPr lang="en-GB" dirty="0" smtClean="0"/>
              <a:t>Transfer – assign the risk to 3rd party</a:t>
            </a:r>
          </a:p>
          <a:p>
            <a:r>
              <a:rPr lang="en-GB" dirty="0" smtClean="0"/>
              <a:t>Accept – contingency plan or nothing</a:t>
            </a:r>
            <a:endParaRPr lang="en-GB" dirty="0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632795"/>
              </p:ext>
            </p:extLst>
          </p:nvPr>
        </p:nvGraphicFramePr>
        <p:xfrm>
          <a:off x="323528" y="3933056"/>
          <a:ext cx="8361399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Munkalap" r:id="rId4" imgW="6715049" imgH="1619332" progId="Excel.Sheet.12">
                  <p:embed/>
                </p:oleObj>
              </mc:Choice>
              <mc:Fallback>
                <p:oleObj name="Munkalap" r:id="rId4" imgW="6715049" imgH="161933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3933056"/>
                        <a:ext cx="8361399" cy="2304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7DF5-E551-4CB7-A5BF-C318D02A06BE}" type="datetime1">
              <a:rPr lang="hu-HU" smtClean="0"/>
              <a:t>2015.06.17.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Investment Bank Group          TA2013040 BG BSF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2EAE-5932-4B72-9A79-A667033CD64D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6249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561</Words>
  <Application>Microsoft Office PowerPoint</Application>
  <PresentationFormat>On-screen Show (4:3)</PresentationFormat>
  <Paragraphs>139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Office-téma</vt:lpstr>
      <vt:lpstr>Munkalap</vt:lpstr>
      <vt:lpstr>“Lessons Learnt” workshop  on 18th June, Sofia</vt:lpstr>
      <vt:lpstr>The Goals</vt:lpstr>
      <vt:lpstr>Risk definition to the project </vt:lpstr>
      <vt:lpstr>Project Phases</vt:lpstr>
      <vt:lpstr>Risk Management and Activity Overview</vt:lpstr>
      <vt:lpstr> Risk Identification  </vt:lpstr>
      <vt:lpstr>Risk Identification - Example</vt:lpstr>
      <vt:lpstr> Risk Analysis </vt:lpstr>
      <vt:lpstr> Risk Response Planning  </vt:lpstr>
      <vt:lpstr>Risk Monitoring and Control I.</vt:lpstr>
      <vt:lpstr>Risk Monitoring and Control II.</vt:lpstr>
      <vt:lpstr>Summary for Risk Governance</vt:lpstr>
      <vt:lpstr>Summary for Lessons Learned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seva</dc:creator>
  <cp:lastModifiedBy>HEINCZINGER István</cp:lastModifiedBy>
  <cp:revision>20</cp:revision>
  <dcterms:created xsi:type="dcterms:W3CDTF">2015-06-12T12:48:21Z</dcterms:created>
  <dcterms:modified xsi:type="dcterms:W3CDTF">2015-06-17T16:16:50Z</dcterms:modified>
</cp:coreProperties>
</file>