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9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130" autoAdjust="0"/>
    <p:restoredTop sz="94629" autoAdjust="0"/>
  </p:normalViewPr>
  <p:slideViewPr>
    <p:cSldViewPr showGuides="1">
      <p:cViewPr>
        <p:scale>
          <a:sx n="110" d="100"/>
          <a:sy n="110" d="100"/>
        </p:scale>
        <p:origin x="-1644" y="-66"/>
      </p:cViewPr>
      <p:guideLst>
        <p:guide orient="horz" pos="3884"/>
        <p:guide orient="horz" pos="142"/>
        <p:guide orient="horz" pos="504"/>
        <p:guide pos="5603"/>
        <p:guide pos="1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B48E2-365C-4DAC-8219-3DBCE95FE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1665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0C71F-D261-44F0-AF44-14D6444BF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57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C71F-D261-44F0-AF44-14D6444BF656}" type="slidenum">
              <a:rPr lang="en-GB" smtClean="0"/>
              <a:t>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7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367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378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74169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752528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447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538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0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Sofia  19th and 20th 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88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630" y="1742953"/>
            <a:ext cx="745206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3825044"/>
            <a:ext cx="7451725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3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128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1701" y="225424"/>
            <a:ext cx="7021475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842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42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842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7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9" r:id="rId3"/>
    <p:sldLayoutId id="2147483680" r:id="rId4"/>
    <p:sldLayoutId id="2147483682" r:id="rId5"/>
    <p:sldLayoutId id="2147483676" r:id="rId6"/>
    <p:sldLayoutId id="2147483684" r:id="rId7"/>
    <p:sldLayoutId id="2147483681" r:id="rId8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24" y="4725144"/>
            <a:ext cx="8388166" cy="1188131"/>
          </a:xfrm>
        </p:spPr>
        <p:txBody>
          <a:bodyPr>
            <a:norm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“Lessons Learnt” workshop </a:t>
            </a:r>
            <a:br>
              <a:rPr lang="en-GB" sz="2400" i="1" dirty="0" smtClean="0">
                <a:solidFill>
                  <a:srgbClr val="0070C0"/>
                </a:solidFill>
              </a:rPr>
            </a:br>
            <a:r>
              <a:rPr lang="en-GB" sz="2400" i="1" dirty="0" smtClean="0">
                <a:solidFill>
                  <a:srgbClr val="0070C0"/>
                </a:solidFill>
              </a:rPr>
              <a:t>on 18</a:t>
            </a:r>
            <a:r>
              <a:rPr lang="en-GB" sz="2400" i="1" baseline="30000" dirty="0" smtClean="0">
                <a:solidFill>
                  <a:srgbClr val="0070C0"/>
                </a:solidFill>
              </a:rPr>
              <a:t>th</a:t>
            </a:r>
            <a:r>
              <a:rPr lang="en-GB" sz="2400" i="1" dirty="0" smtClean="0">
                <a:solidFill>
                  <a:srgbClr val="0070C0"/>
                </a:solidFill>
              </a:rPr>
              <a:t> June, Sofia</a:t>
            </a:r>
            <a:endParaRPr lang="en-GB" sz="2400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592796"/>
            <a:ext cx="7451725" cy="2556284"/>
          </a:xfrm>
        </p:spPr>
        <p:txBody>
          <a:bodyPr>
            <a:normAutofit fontScale="92500" lnSpcReduction="20000"/>
          </a:bodyPr>
          <a:lstStyle/>
          <a:p>
            <a:r>
              <a:rPr lang="en-GB" sz="2800" b="1" i="0" dirty="0" smtClean="0">
                <a:solidFill>
                  <a:srgbClr val="0070C0"/>
                </a:solidFill>
              </a:rPr>
              <a:t>Project Implementation Support Service Agreement (PISSA) TA2013040 BG BSF</a:t>
            </a:r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S6 - </a:t>
            </a:r>
            <a:r>
              <a:rPr lang="en-GB" sz="2800" dirty="0" smtClean="0"/>
              <a:t>Capacity </a:t>
            </a:r>
            <a:r>
              <a:rPr lang="en-GB" sz="2800" dirty="0"/>
              <a:t>building</a:t>
            </a:r>
          </a:p>
          <a:p>
            <a:pPr algn="r"/>
            <a:r>
              <a:rPr lang="en-GB" sz="2800" b="1" i="0" dirty="0" smtClean="0">
                <a:solidFill>
                  <a:srgbClr val="0070C0"/>
                </a:solidFill>
              </a:rPr>
              <a:t> </a:t>
            </a:r>
            <a:br>
              <a:rPr lang="en-GB" sz="2800" b="1" i="0" dirty="0" smtClean="0">
                <a:solidFill>
                  <a:srgbClr val="0070C0"/>
                </a:solidFill>
              </a:rPr>
            </a:br>
            <a:r>
              <a:rPr lang="en-GB" sz="2800" b="1" i="0" dirty="0" smtClean="0">
                <a:solidFill>
                  <a:srgbClr val="0070C0"/>
                </a:solidFill>
              </a:rPr>
              <a:t>István </a:t>
            </a:r>
            <a:r>
              <a:rPr lang="en-GB" sz="2800" b="1" i="0" dirty="0" smtClean="0">
                <a:solidFill>
                  <a:srgbClr val="0070C0"/>
                </a:solidFill>
              </a:rPr>
              <a:t>HEINCZINGER, EIB </a:t>
            </a:r>
            <a:r>
              <a:rPr lang="en-GB" sz="2800" b="1" i="0" dirty="0" smtClean="0">
                <a:solidFill>
                  <a:srgbClr val="0070C0"/>
                </a:solidFill>
              </a:rPr>
              <a:t>Transport Specialist, Sofia</a:t>
            </a:r>
            <a:endParaRPr lang="en-GB" sz="2800" b="1" i="0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03984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21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b="1" dirty="0" smtClean="0">
                <a:solidFill>
                  <a:srgbClr val="0070C0"/>
                </a:solidFill>
              </a:rPr>
              <a:t>Process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The Council of Ministers – approving the annual infrastructure projects both EU and NB funded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NIDC – preparing the tender documentation (contract, special conditions of the contract, technical specification of the contract, calculations, cleared land acquisition, design) and submitting to the MTITC Project Department for approval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Time for approval (by MTITC) maximum 30 calendar days.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NIDC – receiving the approval and  publishing the tender documents in 2 national newspapers and on the EU, MTITC and NIDC official website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45 days for submitting the bid by international or local companies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10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72716"/>
            <a:ext cx="8641657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Structure of the NIDC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Owner and its main </a:t>
            </a:r>
            <a:r>
              <a:rPr lang="en-GB" b="1" dirty="0" err="1" smtClean="0">
                <a:solidFill>
                  <a:srgbClr val="0070C0"/>
                </a:solidFill>
              </a:rPr>
              <a:t>responsibilites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Appointment of CEO, Deputy CEOs and member of the BD and SB</a:t>
            </a:r>
          </a:p>
          <a:p>
            <a:r>
              <a:rPr lang="en-GB" dirty="0" smtClean="0"/>
              <a:t>Approval of annual budget and balance sheet of the company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Board of Directors </a:t>
            </a:r>
            <a:r>
              <a:rPr lang="en-GB" dirty="0" smtClean="0"/>
              <a:t>– Representatives of road and rail infrastructure operators + CEO, 2 Directors (financial and operational)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Supervisory Board </a:t>
            </a:r>
            <a:r>
              <a:rPr lang="en-GB" dirty="0" smtClean="0"/>
              <a:t>- Representatives of the different ministries and the owner: </a:t>
            </a:r>
            <a:r>
              <a:rPr lang="en-GB" dirty="0" err="1" smtClean="0"/>
              <a:t>CoM</a:t>
            </a:r>
            <a:r>
              <a:rPr lang="en-GB" dirty="0" smtClean="0"/>
              <a:t>, </a:t>
            </a:r>
            <a:r>
              <a:rPr lang="en-GB" dirty="0" err="1" smtClean="0"/>
              <a:t>MoF</a:t>
            </a:r>
            <a:r>
              <a:rPr lang="en-GB" dirty="0" smtClean="0"/>
              <a:t>, MRD, MTITC </a:t>
            </a:r>
            <a:r>
              <a:rPr lang="en-GB" dirty="0" err="1" smtClean="0"/>
              <a:t>MoJ</a:t>
            </a:r>
            <a:r>
              <a:rPr lang="en-GB" dirty="0" smtClean="0"/>
              <a:t>, Procurement Agency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CEO</a:t>
            </a:r>
            <a:r>
              <a:rPr lang="en-US" b="1" dirty="0" smtClean="0"/>
              <a:t> </a:t>
            </a:r>
            <a:r>
              <a:rPr lang="en-US" dirty="0" smtClean="0"/>
              <a:t>– functional responsibility of the company + HR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Deputy CEO </a:t>
            </a:r>
            <a:r>
              <a:rPr lang="en-US" dirty="0" smtClean="0"/>
              <a:t>– financial responsibility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Deputy CEO </a:t>
            </a:r>
            <a:r>
              <a:rPr lang="en-US" dirty="0" smtClean="0"/>
              <a:t>– infrastructure responsibility with 2 directors: 1., Director of Road Infrastructure Investment and 2., Director of Rail </a:t>
            </a:r>
            <a:r>
              <a:rPr lang="en-US" dirty="0" err="1" smtClean="0"/>
              <a:t>infrastructuure</a:t>
            </a:r>
            <a:r>
              <a:rPr lang="en-US" dirty="0" smtClean="0"/>
              <a:t> Investment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Functional departments 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11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00B0F0"/>
                </a:solidFill>
              </a:rPr>
              <a:t>Thanks for you kind attention!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12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pic>
        <p:nvPicPr>
          <p:cNvPr id="1026" name="Picture 2" descr="C:\Users\HEINCZIN\Pictures\Site visit Plovdiv Burgas 2014 November 4-5\Site visits 2014 October November 1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1880828"/>
            <a:ext cx="738082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Employer capacity deficiencies: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Conflicts with:</a:t>
            </a:r>
          </a:p>
          <a:p>
            <a:r>
              <a:rPr lang="en-US" dirty="0" smtClean="0"/>
              <a:t>Politicians</a:t>
            </a:r>
          </a:p>
          <a:p>
            <a:r>
              <a:rPr lang="en-US" dirty="0" smtClean="0"/>
              <a:t>EU Directorates</a:t>
            </a:r>
          </a:p>
          <a:p>
            <a:r>
              <a:rPr lang="en-US" dirty="0"/>
              <a:t>Managing Authority</a:t>
            </a:r>
          </a:p>
          <a:p>
            <a:r>
              <a:rPr lang="en-US" dirty="0" smtClean="0"/>
              <a:t>Auditors</a:t>
            </a:r>
          </a:p>
          <a:p>
            <a:r>
              <a:rPr lang="en-US" dirty="0" smtClean="0"/>
              <a:t>Government Ministries and Authorities</a:t>
            </a:r>
          </a:p>
          <a:p>
            <a:r>
              <a:rPr lang="en-US" dirty="0" smtClean="0"/>
              <a:t>Local Authorities - Municipalities</a:t>
            </a:r>
          </a:p>
          <a:p>
            <a:r>
              <a:rPr lang="en-US" dirty="0" smtClean="0"/>
              <a:t>Other institutions </a:t>
            </a:r>
          </a:p>
          <a:p>
            <a:r>
              <a:rPr lang="en-US" dirty="0" smtClean="0"/>
              <a:t>(Custom Agency, Border Police, Archaeologists, Utility Owners, Electricity Companies, Industrial Plans, Forestry Funds,  Railway Operators, Neighboring Countries railway infrastructure managers)</a:t>
            </a:r>
            <a:endParaRPr lang="en-US" dirty="0"/>
          </a:p>
          <a:p>
            <a:r>
              <a:rPr lang="en-US" dirty="0" smtClean="0"/>
              <a:t>Independent (???) Supervising Engineer</a:t>
            </a:r>
          </a:p>
          <a:p>
            <a:r>
              <a:rPr lang="en-US" dirty="0" smtClean="0"/>
              <a:t>Contractors</a:t>
            </a:r>
          </a:p>
          <a:p>
            <a:r>
              <a:rPr lang="en-US" dirty="0" smtClean="0"/>
              <a:t>PMIU</a:t>
            </a:r>
          </a:p>
          <a:p>
            <a:r>
              <a:rPr lang="en-GB" dirty="0" smtClean="0"/>
              <a:t>NRIC organisation and operations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2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6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en-GB" b="1" dirty="0" smtClean="0">
                <a:solidFill>
                  <a:srgbClr val="0070C0"/>
                </a:solidFill>
              </a:rPr>
              <a:t>How solve the conflicts?</a:t>
            </a:r>
          </a:p>
          <a:p>
            <a:pPr marL="571500" indent="-571500">
              <a:buFont typeface="+mj-lt"/>
              <a:buAutoNum type="romanLcPeriod"/>
            </a:pPr>
            <a:r>
              <a:rPr lang="en-GB" b="1" dirty="0" smtClean="0">
                <a:solidFill>
                  <a:srgbClr val="0070C0"/>
                </a:solidFill>
              </a:rPr>
              <a:t>What kind of capacity building measures are needed in the future?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For Politicians:</a:t>
            </a:r>
          </a:p>
          <a:p>
            <a:pPr marL="0" indent="0">
              <a:buNone/>
            </a:pPr>
            <a:r>
              <a:rPr lang="en-GB" dirty="0" smtClean="0"/>
              <a:t>Clear strategy approved by all political parties and civil professional organisations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It is not the task of the Employer</a:t>
            </a:r>
          </a:p>
          <a:p>
            <a:pPr marL="0" indent="0">
              <a:buNone/>
            </a:pPr>
            <a:r>
              <a:rPr lang="en-GB" dirty="0" smtClean="0"/>
              <a:t>BUT: Government responsibility with the support of NRIC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Recommendation: NRIC needs a very strong strategic department </a:t>
            </a:r>
            <a:r>
              <a:rPr lang="en-GB" dirty="0" smtClean="0"/>
              <a:t>(JASPERS and ARUP study) – </a:t>
            </a:r>
            <a:r>
              <a:rPr lang="en-GB" dirty="0" smtClean="0">
                <a:solidFill>
                  <a:srgbClr val="C00000"/>
                </a:solidFill>
              </a:rPr>
              <a:t>DONE (structurally) </a:t>
            </a:r>
            <a:r>
              <a:rPr lang="en-GB" dirty="0" smtClean="0"/>
              <a:t>lack of good strategy makers, lack motivations and training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3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342529" y="4085424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EU Directorates </a:t>
            </a:r>
            <a:r>
              <a:rPr lang="en-GB" b="1" dirty="0" smtClean="0"/>
              <a:t>– </a:t>
            </a:r>
            <a:r>
              <a:rPr lang="en-GB" dirty="0" smtClean="0"/>
              <a:t>indirect conflicts, however from capacity building point of view NRIC needs: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Qualified personals and organisation </a:t>
            </a:r>
          </a:p>
          <a:p>
            <a:r>
              <a:rPr lang="en-GB" dirty="0"/>
              <a:t>S</a:t>
            </a:r>
            <a:r>
              <a:rPr lang="en-GB" dirty="0" smtClean="0"/>
              <a:t>peaking perfect English</a:t>
            </a:r>
          </a:p>
          <a:p>
            <a:r>
              <a:rPr lang="en-GB" dirty="0" smtClean="0"/>
              <a:t>Having excellent knowledge of EU directives and regulations</a:t>
            </a:r>
          </a:p>
          <a:p>
            <a:r>
              <a:rPr lang="en-GB" dirty="0" smtClean="0"/>
              <a:t>Permanent communication and problem solving process during the project implementation towards EU together with MA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Partially DONE </a:t>
            </a:r>
            <a:r>
              <a:rPr lang="en-US" dirty="0" smtClean="0"/>
              <a:t>(structurally) – </a:t>
            </a:r>
            <a:r>
              <a:rPr lang="en-US" dirty="0" smtClean="0">
                <a:solidFill>
                  <a:srgbClr val="00B050"/>
                </a:solidFill>
              </a:rPr>
              <a:t>efficient certified training is “must”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4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Conflicts on MA level:</a:t>
            </a:r>
          </a:p>
          <a:p>
            <a:r>
              <a:rPr lang="en-US" dirty="0" smtClean="0"/>
              <a:t>Communications problem between Beneficiaries and MA</a:t>
            </a:r>
          </a:p>
          <a:p>
            <a:r>
              <a:rPr lang="en-US" dirty="0" smtClean="0"/>
              <a:t>Controlling function of MA is not efficiently used </a:t>
            </a:r>
          </a:p>
          <a:p>
            <a:r>
              <a:rPr lang="en-US" dirty="0" smtClean="0"/>
              <a:t>Monitoring function is not appropriate: frequency and the follow up and </a:t>
            </a:r>
            <a:r>
              <a:rPr lang="en-US" dirty="0"/>
              <a:t>control </a:t>
            </a:r>
            <a:r>
              <a:rPr lang="en-US" dirty="0" smtClean="0"/>
              <a:t>process point of view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Recommendation: Permanent training and incentives programme for highly qualified personal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Auditors Level:</a:t>
            </a:r>
          </a:p>
          <a:p>
            <a:pPr marL="0" indent="0">
              <a:buNone/>
            </a:pPr>
            <a:r>
              <a:rPr lang="en-US" dirty="0" smtClean="0"/>
              <a:t>At least 4 different auditing process, lack of professional auditors on each national levels (Employer, MA, </a:t>
            </a:r>
            <a:r>
              <a:rPr lang="en-US" dirty="0" err="1" smtClean="0"/>
              <a:t>MoF</a:t>
            </a:r>
            <a:r>
              <a:rPr lang="en-US" dirty="0" smtClean="0"/>
              <a:t>) – project financing effect and delay of implementation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Recommendation: Harmonisation of the auditing processes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5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800708"/>
            <a:ext cx="8641657" cy="57966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Government level:</a:t>
            </a:r>
          </a:p>
          <a:p>
            <a:pPr marL="0" indent="0">
              <a:buNone/>
            </a:pPr>
            <a:r>
              <a:rPr lang="en-GB" dirty="0" smtClean="0"/>
              <a:t>Lack of supporting process for large infrastructure project (permitting period timeless)</a:t>
            </a:r>
          </a:p>
          <a:p>
            <a:pPr marL="0" indent="0">
              <a:buNone/>
            </a:pPr>
            <a:r>
              <a:rPr lang="en-GB" dirty="0" smtClean="0"/>
              <a:t>Lack of appropriate communication between concerned ministries (</a:t>
            </a:r>
            <a:r>
              <a:rPr lang="en-GB" dirty="0" err="1" smtClean="0"/>
              <a:t>MoF</a:t>
            </a:r>
            <a:r>
              <a:rPr lang="en-GB" dirty="0" smtClean="0"/>
              <a:t> contra BDB, MRD and MTITC, Archaeological Institute and Beneficiaries, Procurement Agency and Beneficiaries)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Recommendation: Implement the existing laws or make a special law for large infrastructure projects of having social and strategic interest for the Bulgarian society in order to speed up the lengthy permitting procedure and avoid delays</a:t>
            </a:r>
          </a:p>
          <a:p>
            <a:pPr marL="0" indent="0">
              <a:buNone/>
            </a:pPr>
            <a:endParaRPr lang="en-GB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Municipality level:</a:t>
            </a:r>
          </a:p>
          <a:p>
            <a:pPr marL="0" indent="0">
              <a:buNone/>
            </a:pPr>
            <a:r>
              <a:rPr lang="en-GB" dirty="0" smtClean="0"/>
              <a:t>Monopolistic situation in the permitting process – not eligible extra costs for projects – </a:t>
            </a:r>
            <a:r>
              <a:rPr lang="en-GB" dirty="0" smtClean="0">
                <a:solidFill>
                  <a:srgbClr val="00B050"/>
                </a:solidFill>
              </a:rPr>
              <a:t>difficult to manage on Beneficiary level </a:t>
            </a:r>
            <a:r>
              <a:rPr lang="en-GB" dirty="0" smtClean="0"/>
              <a:t>the behaviour of the Municipalities it needs legal framework to limit the unfavourable actions of the Municipalities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Other Institutions: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Involvement of all these institution in the early phase of the project preparation and approval. 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6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1657" cy="55086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Independent Supervising Engineer level</a:t>
            </a:r>
          </a:p>
          <a:p>
            <a:r>
              <a:rPr lang="en-GB" dirty="0" smtClean="0"/>
              <a:t>Low price – low quality of Engineer performance</a:t>
            </a:r>
          </a:p>
          <a:p>
            <a:r>
              <a:rPr lang="en-GB" dirty="0" smtClean="0"/>
              <a:t>Lack of capacity and expertise of the Engineers for large infrastructure projects</a:t>
            </a:r>
          </a:p>
          <a:p>
            <a:r>
              <a:rPr lang="en-GB" dirty="0" smtClean="0"/>
              <a:t>The Employer cannot leave alone the Engineer on the site and communication with the Contractors</a:t>
            </a:r>
          </a:p>
          <a:p>
            <a:r>
              <a:rPr lang="en-GB" dirty="0" smtClean="0"/>
              <a:t>The engineer is not interested in the project acceleration and give advices to the Employer in this respect.</a:t>
            </a:r>
          </a:p>
          <a:p>
            <a:r>
              <a:rPr lang="en-GB" dirty="0" smtClean="0"/>
              <a:t>The Engineer is not approaching the VO, Claims, extra works from the point of view of EU requirements and eligibilities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Recommendation: The Employer needs to have strong contract/FIDIC engineer knowledge and experts in the PMIU – Training is essential</a:t>
            </a:r>
          </a:p>
          <a:p>
            <a:pPr marL="0" indent="0">
              <a:buNone/>
            </a:pPr>
            <a:endParaRPr lang="en-GB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Contractor level</a:t>
            </a:r>
          </a:p>
          <a:p>
            <a:pPr marL="0" indent="0">
              <a:buNone/>
            </a:pPr>
            <a:r>
              <a:rPr lang="en-GB" dirty="0" smtClean="0"/>
              <a:t>Needs to have the international contractors: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Large international expertise in complex construction project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Large of experience to handle for own favour the complex situation </a:t>
            </a:r>
          </a:p>
          <a:p>
            <a:pPr marL="0" indent="0">
              <a:buNone/>
            </a:pPr>
            <a:r>
              <a:rPr lang="en-US" dirty="0" smtClean="0"/>
              <a:t>BUT: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Expensive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Subcontract most of the work to local companies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Poor local project management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Using political pressure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Very tough partner in claim and arbitration processes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Recommendation: The Beneficiaries need to build up its own competencies in order to avoid misuse of the contractor large experiences – Training of the state and appropriate process management, including claim, risk and contracting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7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1657" cy="56886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PMIU level</a:t>
            </a:r>
          </a:p>
          <a:p>
            <a:pPr marL="0" indent="0">
              <a:buNone/>
            </a:pPr>
            <a:r>
              <a:rPr lang="en-GB" dirty="0" smtClean="0"/>
              <a:t>New structure and processes for PMIU according to JASPERS and ARUP report – big improvement in process management with clear responsibilities</a:t>
            </a:r>
          </a:p>
          <a:p>
            <a:pPr marL="0" indent="0">
              <a:buNone/>
            </a:pPr>
            <a:r>
              <a:rPr lang="en-GB" dirty="0" smtClean="0"/>
              <a:t>However it is room for improvement in terms of:</a:t>
            </a:r>
          </a:p>
          <a:p>
            <a:r>
              <a:rPr lang="en-GB" dirty="0" smtClean="0"/>
              <a:t>Claim management</a:t>
            </a:r>
          </a:p>
          <a:p>
            <a:r>
              <a:rPr lang="en-GB" dirty="0" smtClean="0"/>
              <a:t>Risk management </a:t>
            </a:r>
          </a:p>
          <a:p>
            <a:r>
              <a:rPr lang="en-GB" dirty="0" smtClean="0"/>
              <a:t>FIDIC contracting regulation</a:t>
            </a:r>
          </a:p>
          <a:p>
            <a:r>
              <a:rPr lang="en-GB" dirty="0" smtClean="0"/>
              <a:t>Experienced staff in large, complex infrastructure projects</a:t>
            </a:r>
          </a:p>
          <a:p>
            <a:r>
              <a:rPr lang="en-US" dirty="0" smtClean="0"/>
              <a:t>As a result of above missing knowledge Dependence of Supervising Engineers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Recommendation: </a:t>
            </a:r>
            <a:r>
              <a:rPr lang="en-GB" dirty="0">
                <a:solidFill>
                  <a:srgbClr val="00B050"/>
                </a:solidFill>
              </a:rPr>
              <a:t>to train the members of the PMIU for the next programming period </a:t>
            </a:r>
            <a:r>
              <a:rPr lang="en-GB" dirty="0" smtClean="0">
                <a:solidFill>
                  <a:srgbClr val="00B050"/>
                </a:solidFill>
              </a:rPr>
              <a:t>regarding </a:t>
            </a:r>
            <a:r>
              <a:rPr lang="en-GB" dirty="0">
                <a:solidFill>
                  <a:srgbClr val="00B050"/>
                </a:solidFill>
              </a:rPr>
              <a:t>project management, risk management, claim management, contracting and decision making procedure.</a:t>
            </a:r>
          </a:p>
          <a:p>
            <a:pPr marL="0" indent="0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NRIC organisation</a:t>
            </a:r>
          </a:p>
          <a:p>
            <a:pPr marL="0" indent="0">
              <a:buNone/>
            </a:pPr>
            <a:r>
              <a:rPr lang="en-US" dirty="0" smtClean="0"/>
              <a:t>Lack of supporting process from other departments of NRIC</a:t>
            </a:r>
          </a:p>
          <a:p>
            <a:pPr marL="0" indent="0">
              <a:buNone/>
            </a:pPr>
            <a:r>
              <a:rPr lang="en-US" dirty="0" smtClean="0"/>
              <a:t>Lack of expertise in the NRIC </a:t>
            </a:r>
            <a:r>
              <a:rPr lang="en-US" dirty="0" err="1" smtClean="0"/>
              <a:t>organisation</a:t>
            </a:r>
            <a:r>
              <a:rPr lang="en-US" dirty="0" smtClean="0"/>
              <a:t> of land expropriation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Recommendation: Implement fully the JASPERS and ARUP report recommendation and further training of the functional and operating departments staff.</a:t>
            </a:r>
          </a:p>
          <a:p>
            <a:pPr marL="0" indent="0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OR</a:t>
            </a:r>
            <a:r>
              <a:rPr lang="en-US" dirty="0" smtClean="0"/>
              <a:t> </a:t>
            </a: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8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New Legal Entity for Infrastructure projects – National Infrastructure Development Company (NIDC)</a:t>
            </a:r>
          </a:p>
          <a:p>
            <a:pPr marL="0" indent="0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Ownership:</a:t>
            </a:r>
            <a:r>
              <a:rPr lang="en-GB" dirty="0" smtClean="0"/>
              <a:t> State owned by MTITC (Based on the Law)</a:t>
            </a:r>
          </a:p>
          <a:p>
            <a:pPr marL="0" indent="0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Responsibility: </a:t>
            </a:r>
            <a:r>
              <a:rPr lang="en-GB" dirty="0" smtClean="0"/>
              <a:t>To manage all infrastructure projects (road and rail) funded by EU </a:t>
            </a:r>
            <a:r>
              <a:rPr lang="en-GB" dirty="0"/>
              <a:t> </a:t>
            </a:r>
            <a:r>
              <a:rPr lang="en-GB" dirty="0" smtClean="0"/>
              <a:t>or from National Budget</a:t>
            </a:r>
          </a:p>
          <a:p>
            <a:pPr marL="0" indent="0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Decision making process of project approval: </a:t>
            </a:r>
          </a:p>
          <a:p>
            <a:pPr marL="0" indent="0">
              <a:buNone/>
            </a:pPr>
            <a:r>
              <a:rPr lang="en-GB" dirty="0" smtClean="0"/>
              <a:t>Project value (with VAT) &lt; 1,0 M BGN – CEO + management responsibility</a:t>
            </a:r>
          </a:p>
          <a:p>
            <a:pPr marL="0" indent="0">
              <a:buNone/>
            </a:pPr>
            <a:r>
              <a:rPr lang="en-GB" dirty="0" smtClean="0"/>
              <a:t>1,0 M BGN &lt; Project value (with VAT) &gt; 2,0 M BGN – Board of Directors and Supervisory Board</a:t>
            </a:r>
          </a:p>
          <a:p>
            <a:pPr marL="0" indent="0">
              <a:buNone/>
            </a:pPr>
            <a:r>
              <a:rPr lang="en-GB" dirty="0" smtClean="0"/>
              <a:t>Project value &gt; 2,0 BGN Project Directorate of the MTITC on behalf of the OWNER (with prior approval of BD and SB)</a:t>
            </a:r>
          </a:p>
          <a:p>
            <a:pPr marL="0" indent="0">
              <a:buNone/>
            </a:pPr>
            <a:endParaRPr lang="en-GB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9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1326</Words>
  <Application>Microsoft Office PowerPoint</Application>
  <PresentationFormat>On-screen Show (4:3)</PresentationFormat>
  <Paragraphs>178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EIB Corporate Theme</vt:lpstr>
      <vt:lpstr>“Lessons Learnt” workshop  on 18th June, Sofia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EIB Corporate presentation template</dc:title>
  <dc:creator/>
  <cp:lastModifiedBy/>
  <cp:revision>1</cp:revision>
  <dcterms:created xsi:type="dcterms:W3CDTF">2013-11-26T18:39:22Z</dcterms:created>
  <dcterms:modified xsi:type="dcterms:W3CDTF">2015-06-17T16:23:30Z</dcterms:modified>
</cp:coreProperties>
</file>