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9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5" r:id="rId3"/>
    <p:sldId id="276" r:id="rId4"/>
    <p:sldId id="268" r:id="rId5"/>
    <p:sldId id="270" r:id="rId6"/>
    <p:sldId id="271" r:id="rId7"/>
    <p:sldId id="273" r:id="rId8"/>
    <p:sldId id="274" r:id="rId9"/>
    <p:sldId id="272" r:id="rId10"/>
    <p:sldId id="278" r:id="rId11"/>
    <p:sldId id="279" r:id="rId12"/>
    <p:sldId id="280" r:id="rId13"/>
    <p:sldId id="277" r:id="rId14"/>
    <p:sldId id="289" r:id="rId15"/>
    <p:sldId id="290" r:id="rId16"/>
    <p:sldId id="291" r:id="rId17"/>
    <p:sldId id="292" r:id="rId18"/>
    <p:sldId id="282" r:id="rId19"/>
    <p:sldId id="28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884">
          <p15:clr>
            <a:srgbClr val="A4A3A4"/>
          </p15:clr>
        </p15:guide>
        <p15:guide id="2" orient="horz" pos="142">
          <p15:clr>
            <a:srgbClr val="A4A3A4"/>
          </p15:clr>
        </p15:guide>
        <p15:guide id="3" orient="horz" pos="504">
          <p15:clr>
            <a:srgbClr val="A4A3A4"/>
          </p15:clr>
        </p15:guide>
        <p15:guide id="4" pos="5603">
          <p15:clr>
            <a:srgbClr val="A4A3A4"/>
          </p15:clr>
        </p15:guide>
        <p15:guide id="5" pos="1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130" autoAdjust="0"/>
    <p:restoredTop sz="94660"/>
  </p:normalViewPr>
  <p:slideViewPr>
    <p:cSldViewPr showGuides="1">
      <p:cViewPr>
        <p:scale>
          <a:sx n="125" d="100"/>
          <a:sy n="125" d="100"/>
        </p:scale>
        <p:origin x="-2094" y="282"/>
      </p:cViewPr>
      <p:guideLst>
        <p:guide orient="horz" pos="3884"/>
        <p:guide orient="horz" pos="142"/>
        <p:guide orient="horz" pos="504"/>
        <p:guide pos="5603"/>
        <p:guide pos="15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2B48E2-365C-4DAC-8219-3DBCE95FEEA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116655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20C71F-D261-44F0-AF44-14D6444BF6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55738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0C71F-D261-44F0-AF44-14D6444BF656}" type="slidenum">
              <a:rPr lang="en-GB" smtClean="0"/>
              <a:t>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2173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20C71F-D261-44F0-AF44-14D6444BF65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161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Sofia  19th and 20th 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European Investment Bank Group          TA2013040 BGBSF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9367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7" y="1268760"/>
            <a:ext cx="4244975" cy="489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2" y="1268760"/>
            <a:ext cx="4244975" cy="489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Sofia  19th and 20th November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European Investment Bank Group          TA2013040 BGBSF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4378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l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250827" y="1279598"/>
            <a:ext cx="4321173" cy="474169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3" y="1268760"/>
            <a:ext cx="4321175" cy="4752528"/>
          </a:xfrm>
          <a:solidFill>
            <a:schemeClr val="accent4">
              <a:alpha val="4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Sofia  19th and 20th November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European Investment Bank Group          TA2013040 BGBSF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6447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Sofia  19th and 20th November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European Investment Bank Group          TA2013040 BGBSF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250825" y="1268414"/>
            <a:ext cx="4284000" cy="403279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BE" dirty="0" smtClean="0"/>
              <a:t>Click to insert </a:t>
            </a:r>
            <a:r>
              <a:rPr lang="fr-BE" dirty="0" err="1" smtClean="0"/>
              <a:t>your</a:t>
            </a:r>
            <a:r>
              <a:rPr lang="fr-BE" dirty="0" smtClean="0"/>
              <a:t> Picture</a:t>
            </a:r>
            <a:endParaRPr lang="en-GB" dirty="0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4608004" y="1269850"/>
            <a:ext cx="4284000" cy="403135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BE" dirty="0" smtClean="0"/>
              <a:t>Click to insert </a:t>
            </a:r>
            <a:r>
              <a:rPr lang="fr-BE" dirty="0" err="1" smtClean="0"/>
              <a:t>your</a:t>
            </a:r>
            <a:r>
              <a:rPr lang="fr-BE" dirty="0" smtClean="0"/>
              <a:t> Picture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50827" y="5373216"/>
            <a:ext cx="8642351" cy="792634"/>
          </a:xfrm>
          <a:solidFill>
            <a:schemeClr val="accent2"/>
          </a:solidFill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538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Sofia  19th and 20th November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European Investment Bank Group          TA2013040 BGBSF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Media Placeholder 6"/>
          <p:cNvSpPr>
            <a:spLocks noGrp="1"/>
          </p:cNvSpPr>
          <p:nvPr>
            <p:ph type="media" sz="quarter" idx="13" hasCustomPrompt="1"/>
          </p:nvPr>
        </p:nvSpPr>
        <p:spPr>
          <a:xfrm>
            <a:off x="251999" y="1267199"/>
            <a:ext cx="8643600" cy="488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BE" dirty="0" smtClean="0"/>
              <a:t>Click to insert </a:t>
            </a:r>
            <a:r>
              <a:rPr lang="fr-BE" dirty="0" err="1" smtClean="0"/>
              <a:t>your</a:t>
            </a:r>
            <a:r>
              <a:rPr lang="fr-BE" dirty="0" smtClean="0"/>
              <a:t> Media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506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Sofia  19th and 20th November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European Investment Bank Group          TA2013040 BGBSF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885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3630" y="1742953"/>
            <a:ext cx="7452060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3963" y="3825044"/>
            <a:ext cx="7451725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200" i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Sofia  19th and 20th 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European Investment Bank Group          TA2013040 BGBSF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1130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cov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Sofia  19th and 20th November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European Investment Bank Group          TA2013040 BGBSF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0128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71701" y="225424"/>
            <a:ext cx="7021475" cy="576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1" y="1268760"/>
            <a:ext cx="8641657" cy="4889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8425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Sofia  19th and 20th 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8425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European Investment Bank Group          TA2013040 BGBSF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8425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D0A51CA-4611-42BC-8C78-05A9D4A054C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4744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79" r:id="rId3"/>
    <p:sldLayoutId id="2147483680" r:id="rId4"/>
    <p:sldLayoutId id="2147483682" r:id="rId5"/>
    <p:sldLayoutId id="2147483676" r:id="rId6"/>
    <p:sldLayoutId id="2147483684" r:id="rId7"/>
    <p:sldLayoutId id="2147483681" r:id="rId8"/>
  </p:sldLayoutIdLst>
  <p:timing>
    <p:tnLst>
      <p:par>
        <p:cTn id="1" dur="indefinite" restart="never" nodeType="tmRoot"/>
      </p:par>
    </p:tnLst>
  </p:timing>
  <p:hf hdr="0"/>
  <p:txStyles>
    <p:titleStyle>
      <a:lvl1pPr algn="r" defTabSz="914400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None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7.pn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9449" y="4941168"/>
            <a:ext cx="8388166" cy="1188131"/>
          </a:xfrm>
        </p:spPr>
        <p:txBody>
          <a:bodyPr>
            <a:normAutofit/>
          </a:bodyPr>
          <a:lstStyle/>
          <a:p>
            <a:pPr algn="ctr"/>
            <a:r>
              <a:rPr lang="en-GB" sz="2400" i="1" dirty="0" smtClean="0">
                <a:solidFill>
                  <a:srgbClr val="0070C0"/>
                </a:solidFill>
              </a:rPr>
              <a:t>“Lessons Learnt” workshop </a:t>
            </a:r>
            <a:br>
              <a:rPr lang="en-GB" sz="2400" i="1" dirty="0" smtClean="0">
                <a:solidFill>
                  <a:srgbClr val="0070C0"/>
                </a:solidFill>
              </a:rPr>
            </a:br>
            <a:r>
              <a:rPr lang="en-GB" sz="2400" i="1" dirty="0" smtClean="0">
                <a:solidFill>
                  <a:srgbClr val="0070C0"/>
                </a:solidFill>
              </a:rPr>
              <a:t>on 18</a:t>
            </a:r>
            <a:r>
              <a:rPr lang="en-GB" sz="2400" i="1" baseline="30000" dirty="0" smtClean="0">
                <a:solidFill>
                  <a:srgbClr val="0070C0"/>
                </a:solidFill>
              </a:rPr>
              <a:t>th</a:t>
            </a:r>
            <a:r>
              <a:rPr lang="en-GB" sz="2400" i="1" dirty="0" smtClean="0">
                <a:solidFill>
                  <a:srgbClr val="0070C0"/>
                </a:solidFill>
              </a:rPr>
              <a:t> June, Sofia</a:t>
            </a:r>
            <a:endParaRPr lang="en-GB" sz="2400" i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944724"/>
            <a:ext cx="7451725" cy="3564396"/>
          </a:xfrm>
        </p:spPr>
        <p:txBody>
          <a:bodyPr>
            <a:noAutofit/>
          </a:bodyPr>
          <a:lstStyle/>
          <a:p>
            <a:r>
              <a:rPr lang="en-GB" sz="2600" b="1" i="0" dirty="0" smtClean="0">
                <a:solidFill>
                  <a:srgbClr val="0070C0"/>
                </a:solidFill>
              </a:rPr>
              <a:t>Project Implementation Support Service Agreement (PISSA) TA2013040 BG BSF</a:t>
            </a:r>
          </a:p>
          <a:p>
            <a:endParaRPr lang="en-GB" sz="2600" b="1" i="0" dirty="0" smtClean="0">
              <a:solidFill>
                <a:srgbClr val="0070C0"/>
              </a:solidFill>
            </a:endParaRPr>
          </a:p>
          <a:p>
            <a:pPr algn="ctr"/>
            <a:r>
              <a:rPr lang="en-GB" sz="2600" dirty="0">
                <a:solidFill>
                  <a:srgbClr val="0070C0"/>
                </a:solidFill>
              </a:rPr>
              <a:t>S3: “Assessment, management and pricing of risks (including reliable cost evaluation)”</a:t>
            </a:r>
          </a:p>
          <a:p>
            <a:pPr algn="r"/>
            <a:r>
              <a:rPr lang="en-GB" sz="2600" b="1" i="0" dirty="0">
                <a:solidFill>
                  <a:srgbClr val="0070C0"/>
                </a:solidFill>
              </a:rPr>
              <a:t/>
            </a:r>
            <a:br>
              <a:rPr lang="en-GB" sz="2600" b="1" i="0" dirty="0">
                <a:solidFill>
                  <a:srgbClr val="0070C0"/>
                </a:solidFill>
              </a:rPr>
            </a:br>
            <a:r>
              <a:rPr lang="en-GB" sz="2600" b="1" i="0" dirty="0">
                <a:solidFill>
                  <a:srgbClr val="0070C0"/>
                </a:solidFill>
              </a:rPr>
              <a:t>Goran Crnogorcevic, EIB Cost Engineer &amp; Tamás Kozák, EIB Risk Expert, Sofia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Sofia, 18</a:t>
            </a:r>
            <a:r>
              <a:rPr lang="en-GB" baseline="30000" dirty="0" smtClean="0"/>
              <a:t>th</a:t>
            </a:r>
            <a:r>
              <a:rPr lang="en-GB" dirty="0" smtClean="0"/>
              <a:t> June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84257"/>
            <a:ext cx="3103984" cy="365125"/>
          </a:xfrm>
        </p:spPr>
        <p:txBody>
          <a:bodyPr/>
          <a:lstStyle/>
          <a:p>
            <a:r>
              <a:rPr lang="en-US" dirty="0" smtClean="0"/>
              <a:t>European Investment Bank Group          TA2013040 BG BSF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821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9" y="225424"/>
            <a:ext cx="7129488" cy="576000"/>
          </a:xfrm>
        </p:spPr>
        <p:txBody>
          <a:bodyPr/>
          <a:lstStyle/>
          <a:p>
            <a:r>
              <a:rPr lang="en-US" sz="1800" b="1" dirty="0">
                <a:solidFill>
                  <a:srgbClr val="00529F"/>
                </a:solidFill>
              </a:rPr>
              <a:t>Project Implementation Support Service Agreement – Activity 3, “Lessons Learnt” workshop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34113703"/>
              </p:ext>
            </p:extLst>
          </p:nvPr>
        </p:nvGraphicFramePr>
        <p:xfrm>
          <a:off x="1747838" y="1889919"/>
          <a:ext cx="5648324" cy="3725545"/>
        </p:xfrm>
        <a:graphic>
          <a:graphicData uri="http://schemas.openxmlformats.org/drawingml/2006/table">
            <a:tbl>
              <a:tblPr/>
              <a:tblGrid>
                <a:gridCol w="857346"/>
                <a:gridCol w="1514010"/>
                <a:gridCol w="564578"/>
                <a:gridCol w="791934"/>
                <a:gridCol w="1016749"/>
                <a:gridCol w="903707"/>
              </a:tblGrid>
              <a:tr h="2489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Item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Unit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Qty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Rate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Amount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(currency)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</a:t>
                      </a: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.2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Day work to track work completion and track rehabilitation works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8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Labour 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55">
                <a:tc>
                  <a:txBody>
                    <a:bodyPr/>
                    <a:lstStyle/>
                    <a:p>
                      <a:pPr marL="36195" marR="0" indent="1778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.1.1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Engineer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572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61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.1.2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20240" algn="r"/>
                        </a:tabLs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Technician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61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.1.3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20240" algn="r"/>
                        </a:tabLs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Foreman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61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.1.4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20240" algn="r"/>
                        </a:tabLs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Surveyor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61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.1.5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20240" algn="r"/>
                        </a:tabLs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Skilled Labourer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3000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.1.6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20240" algn="r"/>
                        </a:tabLs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Steel Worker (welder, fitter etc)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.1.7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20240" algn="r"/>
                        </a:tabLs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Unskilled Labourer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3000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7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.1.8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20240" algn="r"/>
                        </a:tabLs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Machin operator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7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.1.9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20240" algn="r"/>
                        </a:tabLs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Driver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7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.1.10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20240" algn="r"/>
                        </a:tabLs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GB" sz="11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7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.1.11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20240" algn="r"/>
                        </a:tabLs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GB" sz="1100" b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Yyxx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of Works carried to summary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/>
              <a:t>Sofia, 18</a:t>
            </a:r>
            <a:r>
              <a:rPr lang="en-GB" baseline="30000" dirty="0"/>
              <a:t>th</a:t>
            </a:r>
            <a:r>
              <a:rPr lang="en-GB" dirty="0"/>
              <a:t> June,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European Investment Bank Group          TA2013040 BGBSF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83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9" y="225424"/>
            <a:ext cx="7129488" cy="576000"/>
          </a:xfrm>
        </p:spPr>
        <p:txBody>
          <a:bodyPr/>
          <a:lstStyle/>
          <a:p>
            <a:r>
              <a:rPr lang="en-US" sz="1800" b="1" dirty="0">
                <a:solidFill>
                  <a:srgbClr val="00529F"/>
                </a:solidFill>
              </a:rPr>
              <a:t>Project Implementation Support Service Agreement – Activity 3, “Lessons Learnt” workshop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/>
              <a:t>Sofia, 18</a:t>
            </a:r>
            <a:r>
              <a:rPr lang="en-GB" baseline="30000" dirty="0"/>
              <a:t>th</a:t>
            </a:r>
            <a:r>
              <a:rPr lang="en-GB" dirty="0"/>
              <a:t> June,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European Investment Bank Group          TA2013040 BGBSF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11</a:t>
            </a:fld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15433534"/>
              </p:ext>
            </p:extLst>
          </p:nvPr>
        </p:nvGraphicFramePr>
        <p:xfrm>
          <a:off x="1681162" y="1564799"/>
          <a:ext cx="5781675" cy="4347031"/>
        </p:xfrm>
        <a:graphic>
          <a:graphicData uri="http://schemas.openxmlformats.org/drawingml/2006/table">
            <a:tbl>
              <a:tblPr/>
              <a:tblGrid>
                <a:gridCol w="868394"/>
                <a:gridCol w="2285247"/>
                <a:gridCol w="457049"/>
                <a:gridCol w="571312"/>
                <a:gridCol w="685574"/>
                <a:gridCol w="914099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Item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Unit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Qty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Rate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Amount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(currency)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1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</a:t>
                      </a:r>
                      <a:r>
                        <a:rPr lang="en-GB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.2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Day work to track work completion and track rehabilitation works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.2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Equipment (incl. crew)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marL="36195" marR="0" indent="1778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.2.1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Two way excavator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572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32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.2.2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20240" algn="r"/>
                        </a:tabLs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Portal crane 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.2.3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20240" algn="r"/>
                        </a:tabLs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Tamping machine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.2.4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Profilator 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.2.5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20240" algn="r"/>
                        </a:tabLs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Trolley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.2.6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20240" algn="r"/>
                        </a:tabLs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axle wagons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.2.7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20240" algn="r"/>
                        </a:tabLs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Power Wrench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.2.8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20240" algn="r"/>
                        </a:tabLs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Rail cutter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.2.9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20240" algn="r"/>
                        </a:tabLs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Rail driller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.2.10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20240" algn="r"/>
                        </a:tabLs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Sleeper driller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.2.11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20240" algn="r"/>
                        </a:tabLs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Rail Mover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.2.12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20240" algn="r"/>
                        </a:tabLs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Ballast wagons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of Works carried to summary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2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9" y="225424"/>
            <a:ext cx="7129488" cy="576000"/>
          </a:xfrm>
        </p:spPr>
        <p:txBody>
          <a:bodyPr/>
          <a:lstStyle/>
          <a:p>
            <a:r>
              <a:rPr lang="en-US" sz="1800" b="1" dirty="0">
                <a:solidFill>
                  <a:srgbClr val="00529F"/>
                </a:solidFill>
              </a:rPr>
              <a:t>Project Implementation Support Service Agreement – Activity 3, “Lessons Learnt” workshop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/>
              <a:t>Sofia, 18</a:t>
            </a:r>
            <a:r>
              <a:rPr lang="en-GB" baseline="30000" dirty="0"/>
              <a:t>th</a:t>
            </a:r>
            <a:r>
              <a:rPr lang="en-GB" dirty="0"/>
              <a:t> June,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European Investment Bank Group          TA2013040 BGBSF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12</a:t>
            </a:fld>
            <a:endParaRPr lang="en-GB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33250674"/>
              </p:ext>
            </p:extLst>
          </p:nvPr>
        </p:nvGraphicFramePr>
        <p:xfrm>
          <a:off x="1511661" y="1628796"/>
          <a:ext cx="6120678" cy="4304108"/>
        </p:xfrm>
        <a:graphic>
          <a:graphicData uri="http://schemas.openxmlformats.org/drawingml/2006/table">
            <a:tbl>
              <a:tblPr/>
              <a:tblGrid>
                <a:gridCol w="919311"/>
                <a:gridCol w="2419241"/>
                <a:gridCol w="604810"/>
                <a:gridCol w="483847"/>
                <a:gridCol w="725773"/>
                <a:gridCol w="967696"/>
              </a:tblGrid>
              <a:tr h="3600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Item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Unit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Qty.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Rate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Amount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(Currency)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</a:t>
                      </a:r>
                      <a:r>
                        <a:rPr lang="en-GB" sz="11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.2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en-US" sz="11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Day work to track work completion and track rehabilitation works</a:t>
                      </a: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9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.3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Material (incl. transport to Site)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105">
                <a:tc>
                  <a:txBody>
                    <a:bodyPr/>
                    <a:lstStyle/>
                    <a:p>
                      <a:pPr marL="36195" marR="0" indent="1778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.3.1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Material for embankment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GB" sz="1100" b="1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572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.3.2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Ballast for superstructure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GB" sz="1100" b="1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572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.3.3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20240" algn="r"/>
                        </a:tabLs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 stressed concrete sleepers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piece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162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.3.4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20240" algn="r"/>
                        </a:tabLs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Turnouts 60E1-300-1:9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piece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.3.5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Turnouts 49E1-300-1:9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piece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.3.6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20240" algn="r"/>
                        </a:tabLs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Rail type 60E1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.3.7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20240" algn="r"/>
                        </a:tabLs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Concrete C30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GB" sz="1100" b="1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.3.8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20240" algn="r"/>
                        </a:tabLs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Reinforcement Steel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.3.9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20240" algn="r"/>
                        </a:tabLs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Catenary poles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piece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.3.10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20240" algn="r"/>
                        </a:tabLs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Yyyyy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X.X.X</a:t>
                      </a:r>
                      <a:r>
                        <a:rPr lang="en-GB" sz="11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.3.11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20240" algn="r"/>
                        </a:tabLs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Zzzzz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93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of Works carried to summary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en-GB" sz="11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0352" marR="50352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52" marR="5035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260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38242159"/>
              </p:ext>
            </p:extLst>
          </p:nvPr>
        </p:nvGraphicFramePr>
        <p:xfrm>
          <a:off x="1607331" y="1633258"/>
          <a:ext cx="6012669" cy="3984471"/>
        </p:xfrm>
        <a:graphic>
          <a:graphicData uri="http://schemas.openxmlformats.org/drawingml/2006/table">
            <a:tbl>
              <a:tblPr/>
              <a:tblGrid>
                <a:gridCol w="1800201"/>
                <a:gridCol w="3360763"/>
                <a:gridCol w="851705"/>
              </a:tblGrid>
              <a:tr h="3878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Schedule No.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88" marR="6538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en-GB" sz="1100" b="1" i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Description</a:t>
                      </a:r>
                      <a:endParaRPr lang="en-US" sz="1100" b="1" i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5388" marR="653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Amount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(Currency) 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88" marR="653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III.ii.2</a:t>
                      </a: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.1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88" marR="653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en-GB" sz="1100" b="1" kern="1600" dirty="0">
                          <a:effectLst/>
                          <a:latin typeface="+mn-lt"/>
                        </a:rPr>
                        <a:t>Works description   </a:t>
                      </a:r>
                      <a:endParaRPr lang="en-US" sz="1100" b="1" kern="1600" dirty="0">
                        <a:effectLst/>
                        <a:latin typeface="+mn-lt"/>
                      </a:endParaRPr>
                    </a:p>
                  </a:txBody>
                  <a:tcPr marL="65388" marR="653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88" marR="65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9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III.ii.2.2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88" marR="653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en-GB" sz="1100" b="1" kern="1600" dirty="0">
                          <a:effectLst/>
                          <a:latin typeface="+mn-lt"/>
                        </a:rPr>
                        <a:t>Works description   </a:t>
                      </a:r>
                      <a:endParaRPr lang="en-US" sz="1100" b="1" kern="1600" dirty="0">
                        <a:effectLst/>
                        <a:latin typeface="+mn-lt"/>
                      </a:endParaRPr>
                    </a:p>
                  </a:txBody>
                  <a:tcPr marL="65388" marR="653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88" marR="65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0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ETC.</a:t>
                      </a:r>
                      <a:endParaRPr lang="en-US" sz="1100" b="1" i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88" marR="653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88" marR="653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88" marR="65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258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III.ii.2</a:t>
                      </a: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.8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88" marR="653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en-GB" sz="1100" b="1" kern="1600">
                          <a:effectLst/>
                          <a:latin typeface="+mn-lt"/>
                        </a:rPr>
                        <a:t>Works description   </a:t>
                      </a:r>
                      <a:endParaRPr lang="en-US" sz="1100" b="1" kern="1600">
                        <a:effectLst/>
                        <a:latin typeface="+mn-lt"/>
                      </a:endParaRPr>
                    </a:p>
                  </a:txBody>
                  <a:tcPr marL="65388" marR="653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88" marR="65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Item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88" marR="653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88" marR="65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Item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88" marR="653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88" marR="65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8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Item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88" marR="653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88" marR="65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036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III.ii.2</a:t>
                      </a:r>
                      <a:r>
                        <a:rPr lang="en-GB" sz="1100" b="1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.9</a:t>
                      </a:r>
                      <a:endParaRPr lang="en-US" sz="11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88" marR="653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en-GB" sz="1100" b="1" kern="1600">
                          <a:effectLst/>
                          <a:latin typeface="+mn-lt"/>
                        </a:rPr>
                        <a:t>Provisional Sums and Daywork</a:t>
                      </a:r>
                      <a:endParaRPr lang="en-US" sz="1100" b="1" kern="1600">
                        <a:effectLst/>
                        <a:latin typeface="+mn-lt"/>
                      </a:endParaRPr>
                    </a:p>
                  </a:txBody>
                  <a:tcPr marL="65388" marR="653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88" marR="65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en-GB" sz="1100" b="1" kern="1600">
                          <a:effectLst/>
                          <a:latin typeface="+mn-lt"/>
                        </a:rPr>
                        <a:t>Provisional Items</a:t>
                      </a:r>
                      <a:endParaRPr lang="en-US" sz="1100" b="1" kern="1600">
                        <a:effectLst/>
                        <a:latin typeface="+mn-lt"/>
                      </a:endParaRPr>
                    </a:p>
                  </a:txBody>
                  <a:tcPr marL="65388" marR="653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88" marR="65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en-GB" sz="1100" b="1" kern="1600">
                          <a:effectLst/>
                          <a:latin typeface="+mn-lt"/>
                        </a:rPr>
                        <a:t>Dayworks</a:t>
                      </a:r>
                      <a:endParaRPr lang="en-US" sz="1100" b="1" kern="1600">
                        <a:effectLst/>
                        <a:latin typeface="+mn-lt"/>
                      </a:endParaRPr>
                    </a:p>
                  </a:txBody>
                  <a:tcPr marL="65388" marR="653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88" marR="65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421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Subtotal items III.ii.2.1 to 2.9 exclusive of VAT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88" marR="653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2897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Contingence Sum </a:t>
                      </a:r>
                      <a:r>
                        <a:rPr lang="en-GB" sz="11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2-3 </a:t>
                      </a: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 of Subtotal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88" marR="653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8259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Subtotal exclusive of VAT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88" marR="653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8259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VAT applicable in Bulgaria at the rate of 20%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88" marR="653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4381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GRAND TOTAL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88" marR="653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Sofia, 18th June,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European Investment Bank Group          TA2013040 BGBSF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13</a:t>
            </a:fld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63689" y="225424"/>
            <a:ext cx="7129488" cy="576000"/>
          </a:xfrm>
        </p:spPr>
        <p:txBody>
          <a:bodyPr/>
          <a:lstStyle/>
          <a:p>
            <a:r>
              <a:rPr lang="en-US" sz="1800" b="1" dirty="0">
                <a:solidFill>
                  <a:srgbClr val="00529F"/>
                </a:solidFill>
              </a:rPr>
              <a:t>Project Implementation Support Service Agreement – Activity 3, “Lessons Learnt” workshop</a:t>
            </a:r>
            <a:endParaRPr lang="en-US" dirty="0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871700" y="817237"/>
            <a:ext cx="4982133" cy="577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52352" rIns="0" bIns="38088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8938" algn="l"/>
                <a:tab pos="4840288" algn="l"/>
                <a:tab pos="628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8938" algn="l"/>
                <a:tab pos="4840288" algn="l"/>
                <a:tab pos="628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8938" algn="l"/>
                <a:tab pos="4840288" algn="l"/>
                <a:tab pos="628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8938" algn="l"/>
                <a:tab pos="4840288" algn="l"/>
                <a:tab pos="628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8938" algn="l"/>
                <a:tab pos="4840288" algn="l"/>
                <a:tab pos="628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8938" algn="l"/>
                <a:tab pos="4840288" algn="l"/>
                <a:tab pos="628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8938" algn="l"/>
                <a:tab pos="4840288" algn="l"/>
                <a:tab pos="628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8938" algn="l"/>
                <a:tab pos="4840288" algn="l"/>
                <a:tab pos="628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8938" algn="l"/>
                <a:tab pos="4840288" algn="l"/>
                <a:tab pos="628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98938" algn="l"/>
                <a:tab pos="4840288" algn="l"/>
                <a:tab pos="6281738" algn="l"/>
              </a:tabLst>
            </a:pPr>
            <a:r>
              <a:rPr kumimoji="0" lang="en-GB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III.ii.3 Grand Summary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98938" algn="l"/>
                <a:tab pos="4840288" algn="l"/>
                <a:tab pos="6281738" algn="l"/>
              </a:tabLst>
            </a:pPr>
            <a:r>
              <a:rPr kumimoji="0" lang="en-GB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Tenderer has to follow the structure as below for the Grand Summary sheet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5091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Sofia, 18th June,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European Investment Bank Group          TA2013040 BGBSF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14</a:t>
            </a:fld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63689" y="225424"/>
            <a:ext cx="7129488" cy="576000"/>
          </a:xfrm>
        </p:spPr>
        <p:txBody>
          <a:bodyPr/>
          <a:lstStyle/>
          <a:p>
            <a:r>
              <a:rPr lang="en-US" sz="1800" b="1" dirty="0">
                <a:solidFill>
                  <a:srgbClr val="00529F"/>
                </a:solidFill>
              </a:rPr>
              <a:t>Project Implementation Support Service Agreement – Activity 3, “Lessons Learnt” workshop</a:t>
            </a:r>
            <a:endParaRPr lang="en-US" dirty="0"/>
          </a:p>
        </p:txBody>
      </p:sp>
      <p:sp>
        <p:nvSpPr>
          <p:cNvPr id="11" name="Szövegdoboz 8"/>
          <p:cNvSpPr txBox="1"/>
          <p:nvPr/>
        </p:nvSpPr>
        <p:spPr>
          <a:xfrm>
            <a:off x="639898" y="1484784"/>
            <a:ext cx="84969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b="1" dirty="0" smtClean="0"/>
              <a:t>TRACK RECORD TO RISK REGISTER</a:t>
            </a:r>
            <a:endParaRPr lang="en-US" sz="3200" b="1" dirty="0" smtClean="0"/>
          </a:p>
          <a:p>
            <a:endParaRPr lang="en-GB" sz="2000" dirty="0"/>
          </a:p>
        </p:txBody>
      </p:sp>
      <p:sp>
        <p:nvSpPr>
          <p:cNvPr id="12" name="Szöveg helye 2"/>
          <p:cNvSpPr txBox="1">
            <a:spLocks/>
          </p:cNvSpPr>
          <p:nvPr/>
        </p:nvSpPr>
        <p:spPr>
          <a:xfrm>
            <a:off x="627026" y="3339788"/>
            <a:ext cx="7772400" cy="1133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Phase 4.1 Dimitrovgrad</a:t>
            </a:r>
            <a:r>
              <a:rPr lang="en-US" dirty="0" smtClean="0"/>
              <a:t> – </a:t>
            </a:r>
            <a:r>
              <a:rPr lang="hu-HU" dirty="0" smtClean="0"/>
              <a:t>Harmanly</a:t>
            </a:r>
            <a:r>
              <a:rPr lang="en-US" dirty="0" smtClean="0"/>
              <a:t>;</a:t>
            </a:r>
            <a:r>
              <a:rPr lang="hu-HU" dirty="0" smtClean="0"/>
              <a:t> </a:t>
            </a:r>
          </a:p>
          <a:p>
            <a:r>
              <a:rPr lang="hu-HU" dirty="0" smtClean="0"/>
              <a:t>Phase 4.2 Harmanly -</a:t>
            </a:r>
            <a:r>
              <a:rPr lang="en-US" dirty="0"/>
              <a:t> </a:t>
            </a:r>
            <a:r>
              <a:rPr lang="en-US" dirty="0" err="1"/>
              <a:t>Svilengrad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094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Sofia, 18th June,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European Investment Bank Group          TA2013040 BGBSF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15</a:t>
            </a:fld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63689" y="225424"/>
            <a:ext cx="7129488" cy="576000"/>
          </a:xfrm>
        </p:spPr>
        <p:txBody>
          <a:bodyPr/>
          <a:lstStyle/>
          <a:p>
            <a:r>
              <a:rPr lang="en-US" sz="1800" b="1" dirty="0">
                <a:solidFill>
                  <a:srgbClr val="00529F"/>
                </a:solidFill>
              </a:rPr>
              <a:t>Project Implementation Support Service Agreement – Activity 3, “Lessons Learnt” workshop</a:t>
            </a:r>
            <a:endParaRPr lang="en-US" dirty="0"/>
          </a:p>
        </p:txBody>
      </p:sp>
      <p:sp>
        <p:nvSpPr>
          <p:cNvPr id="9" name="Cím 1"/>
          <p:cNvSpPr txBox="1">
            <a:spLocks/>
          </p:cNvSpPr>
          <p:nvPr/>
        </p:nvSpPr>
        <p:spPr>
          <a:xfrm>
            <a:off x="3635896" y="944724"/>
            <a:ext cx="1620180" cy="6840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b="1" dirty="0" smtClean="0"/>
              <a:t>Design</a:t>
            </a:r>
            <a:endParaRPr lang="en-GB" b="1" dirty="0"/>
          </a:p>
        </p:txBody>
      </p:sp>
      <p:graphicFrame>
        <p:nvGraphicFramePr>
          <p:cNvPr id="10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782880"/>
              </p:ext>
            </p:extLst>
          </p:nvPr>
        </p:nvGraphicFramePr>
        <p:xfrm>
          <a:off x="323528" y="1484784"/>
          <a:ext cx="8496943" cy="4680519"/>
        </p:xfrm>
        <a:graphic>
          <a:graphicData uri="http://schemas.openxmlformats.org/drawingml/2006/table">
            <a:tbl>
              <a:tblPr/>
              <a:tblGrid>
                <a:gridCol w="2484276"/>
                <a:gridCol w="2016224"/>
                <a:gridCol w="2088232"/>
                <a:gridCol w="1908211"/>
              </a:tblGrid>
              <a:tr h="3677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Project Section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Threat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Blocking Cause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Risk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</a:tr>
              <a:tr h="14375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Phase 4.2 </a:t>
                      </a:r>
                      <a:r>
                        <a:rPr lang="en-US" sz="2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Harmanli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- </a:t>
                      </a:r>
                      <a:r>
                        <a:rPr lang="en-US" sz="2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Svilengrad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Section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Lack of proper assessment of land proprietary - ENVIRONMENT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Maritsa river bed deepening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Weather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pulls back the additional ground work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77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074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Phase 4.2 </a:t>
                      </a:r>
                      <a:r>
                        <a:rPr lang="en-US" sz="2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Harmanli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- </a:t>
                      </a:r>
                      <a:r>
                        <a:rPr lang="en-US" sz="2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Svilengrad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Section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Additional investment expectation by local government - exercise of STAKEHOLDER power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Change in design in pedestrian underpass in </a:t>
                      </a:r>
                      <a:r>
                        <a:rPr lang="en-US" sz="2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Harmanli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Delay in </a:t>
                      </a:r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Permission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3716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Sofia, 18th June,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European Investment Bank Group          TA2013040 BGBSF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16</a:t>
            </a:fld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63689" y="225424"/>
            <a:ext cx="7129488" cy="576000"/>
          </a:xfrm>
        </p:spPr>
        <p:txBody>
          <a:bodyPr/>
          <a:lstStyle/>
          <a:p>
            <a:r>
              <a:rPr lang="en-US" sz="1800" b="1" dirty="0">
                <a:solidFill>
                  <a:srgbClr val="00529F"/>
                </a:solidFill>
              </a:rPr>
              <a:t>Project Implementation Support Service Agreement – Activity 3, “Lessons Learnt” workshop</a:t>
            </a:r>
            <a:endParaRPr lang="en-US" dirty="0"/>
          </a:p>
        </p:txBody>
      </p:sp>
      <p:sp>
        <p:nvSpPr>
          <p:cNvPr id="9" name="Szövegdoboz 3"/>
          <p:cNvSpPr txBox="1"/>
          <p:nvPr/>
        </p:nvSpPr>
        <p:spPr>
          <a:xfrm>
            <a:off x="323528" y="80142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Construction</a:t>
            </a:r>
            <a:endParaRPr lang="en-US" sz="3200" b="1" dirty="0"/>
          </a:p>
        </p:txBody>
      </p:sp>
      <p:graphicFrame>
        <p:nvGraphicFramePr>
          <p:cNvPr id="10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657364"/>
              </p:ext>
            </p:extLst>
          </p:nvPr>
        </p:nvGraphicFramePr>
        <p:xfrm>
          <a:off x="215516" y="1386198"/>
          <a:ext cx="8712968" cy="5064369"/>
        </p:xfrm>
        <a:graphic>
          <a:graphicData uri="http://schemas.openxmlformats.org/drawingml/2006/table">
            <a:tbl>
              <a:tblPr/>
              <a:tblGrid>
                <a:gridCol w="2268252"/>
                <a:gridCol w="1944927"/>
                <a:gridCol w="2307217"/>
                <a:gridCol w="2192572"/>
              </a:tblGrid>
              <a:tr h="2984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Project Section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Threat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Blocking Cause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Risk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</a:tr>
              <a:tr h="10444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Phase 4.2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Harmanli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-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Svilengrad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Section 3,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Ljubimets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Bureucracy in the land aquisition processes - LEGAL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There is not </a:t>
                      </a: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construction permit (</a:t>
                      </a:r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 progress 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May cause delay in the constructor input for civil work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0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Phase 4.2 Harmanli - Svilengrad, Section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Due to heavy rains - ENVIRONMENT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Harmanli rive diversion build </a:t>
                      </a: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flood protection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Weather</a:t>
                      </a:r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pulls back the additional ground work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62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Svilengrad border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STAKEHOLDER requirement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Additional Schengen fence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in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Harmanl</a:t>
                      </a:r>
                      <a:r>
                        <a:rPr lang="hu-H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requested by the Custom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Constrain within the budget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9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Phase 4.1 Harmanli - Dimitrovgrad, Section 3.3, km 254+800 - 258 350.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NATURA 2020 Directives - LEAGAL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Considerable work remains to conclude the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bridge decks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piers and waterproofing.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Significant risk in completion,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24556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Sofia, 18th June,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European Investment Bank Group          TA2013040 BGBSF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17</a:t>
            </a:fld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63689" y="225424"/>
            <a:ext cx="7129488" cy="576000"/>
          </a:xfrm>
        </p:spPr>
        <p:txBody>
          <a:bodyPr/>
          <a:lstStyle/>
          <a:p>
            <a:r>
              <a:rPr lang="en-US" sz="1800" b="1" dirty="0">
                <a:solidFill>
                  <a:srgbClr val="00529F"/>
                </a:solidFill>
              </a:rPr>
              <a:t>Project Implementation Support Service Agreement – Activity 3, “Lessons Learnt” workshop</a:t>
            </a:r>
            <a:endParaRPr lang="en-US" dirty="0"/>
          </a:p>
        </p:txBody>
      </p:sp>
      <p:sp>
        <p:nvSpPr>
          <p:cNvPr id="9" name="Cím 1"/>
          <p:cNvSpPr txBox="1">
            <a:spLocks/>
          </p:cNvSpPr>
          <p:nvPr/>
        </p:nvSpPr>
        <p:spPr>
          <a:xfrm>
            <a:off x="2447764" y="908720"/>
            <a:ext cx="3996444" cy="50891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/>
              <a:t>Post - Construction</a:t>
            </a:r>
            <a:endParaRPr lang="en-GB" b="1" dirty="0"/>
          </a:p>
        </p:txBody>
      </p:sp>
      <p:graphicFrame>
        <p:nvGraphicFramePr>
          <p:cNvPr id="10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13223"/>
              </p:ext>
            </p:extLst>
          </p:nvPr>
        </p:nvGraphicFramePr>
        <p:xfrm>
          <a:off x="179512" y="2204864"/>
          <a:ext cx="8784976" cy="2304256"/>
        </p:xfrm>
        <a:graphic>
          <a:graphicData uri="http://schemas.openxmlformats.org/drawingml/2006/table">
            <a:tbl>
              <a:tblPr/>
              <a:tblGrid>
                <a:gridCol w="2109550"/>
                <a:gridCol w="2138449"/>
                <a:gridCol w="2326284"/>
                <a:gridCol w="2210693"/>
              </a:tblGrid>
              <a:tr h="3912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Project Section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Threat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Blocking Cause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Risk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</a:tr>
              <a:tr h="19130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General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Uncertainty in the employer's long approval processes - LEGAL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Disputing in take-over process on ACT15 or ACT16.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 sections could not be placed for Act 15 procedure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19103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Sofia, 18th June,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European Investment Bank Group          TA2013040 BGBSF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18</a:t>
            </a:fld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63689" y="225424"/>
            <a:ext cx="7129488" cy="576000"/>
          </a:xfrm>
        </p:spPr>
        <p:txBody>
          <a:bodyPr/>
          <a:lstStyle/>
          <a:p>
            <a:r>
              <a:rPr lang="en-US" sz="1800" b="1" dirty="0">
                <a:solidFill>
                  <a:srgbClr val="00529F"/>
                </a:solidFill>
              </a:rPr>
              <a:t>Project Implementation Support Service Agreement – Activity 3, “Lessons Learnt” workshop</a:t>
            </a:r>
            <a:endParaRPr lang="en-US" dirty="0"/>
          </a:p>
        </p:txBody>
      </p:sp>
      <p:pic>
        <p:nvPicPr>
          <p:cNvPr id="12" name="Picture 12" descr="bd07253_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00" y="1428974"/>
            <a:ext cx="1707185" cy="1182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val 14"/>
          <p:cNvSpPr>
            <a:spLocks noChangeArrowheads="1"/>
          </p:cNvSpPr>
          <p:nvPr/>
        </p:nvSpPr>
        <p:spPr bwMode="auto">
          <a:xfrm>
            <a:off x="276236" y="1120034"/>
            <a:ext cx="2224608" cy="1800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Oval 15"/>
          <p:cNvSpPr>
            <a:spLocks noChangeArrowheads="1"/>
          </p:cNvSpPr>
          <p:nvPr/>
        </p:nvSpPr>
        <p:spPr bwMode="auto">
          <a:xfrm>
            <a:off x="6615526" y="1105753"/>
            <a:ext cx="2235436" cy="1800200"/>
          </a:xfrm>
          <a:prstGeom prst="ellipse">
            <a:avLst/>
          </a:prstGeom>
          <a:noFill/>
          <a:ln w="57150">
            <a:solidFill>
              <a:srgbClr val="00B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5" name="Picture 13" descr="bd07254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4217" y="1626969"/>
            <a:ext cx="160020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699074" y="1756893"/>
            <a:ext cx="1879041" cy="707886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GB" altLang="en-US" sz="4000" dirty="0">
                <a:solidFill>
                  <a:schemeClr val="tx2">
                    <a:lumMod val="75000"/>
                  </a:schemeClr>
                </a:solidFill>
                <a:latin typeface="Staccato555 BT" pitchFamily="66" charset="0"/>
              </a:rPr>
              <a:t>Training</a:t>
            </a:r>
            <a:endParaRPr lang="en-US" sz="4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6" name="Picture 7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227" y="3104248"/>
            <a:ext cx="1687512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 Box 78"/>
          <p:cNvSpPr txBox="1">
            <a:spLocks noChangeArrowheads="1"/>
          </p:cNvSpPr>
          <p:nvPr/>
        </p:nvSpPr>
        <p:spPr bwMode="auto">
          <a:xfrm>
            <a:off x="2926675" y="2920234"/>
            <a:ext cx="36288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solidFill>
                  <a:schemeClr val="accent2">
                    <a:lumMod val="75000"/>
                  </a:schemeClr>
                </a:solidFill>
              </a:rPr>
              <a:t>Approaching the </a:t>
            </a:r>
            <a:r>
              <a:rPr lang="en-GB" altLang="en-US" sz="2400" b="1" dirty="0">
                <a:solidFill>
                  <a:srgbClr val="CC0000"/>
                </a:solidFill>
              </a:rPr>
              <a:t>Risk</a:t>
            </a:r>
            <a:r>
              <a:rPr lang="en-GB" altLang="en-US" sz="2400" b="1" i="1" dirty="0">
                <a:solidFill>
                  <a:schemeClr val="accent2"/>
                </a:solidFill>
              </a:rPr>
              <a:t>:</a:t>
            </a:r>
            <a:endParaRPr lang="en-US" altLang="en-US" sz="2400" b="1" i="1" dirty="0">
              <a:solidFill>
                <a:schemeClr val="accent2"/>
              </a:solidFill>
            </a:endParaRPr>
          </a:p>
        </p:txBody>
      </p:sp>
      <p:sp>
        <p:nvSpPr>
          <p:cNvPr id="18" name="Rectangle 118"/>
          <p:cNvSpPr>
            <a:spLocks noChangeArrowheads="1"/>
          </p:cNvSpPr>
          <p:nvPr/>
        </p:nvSpPr>
        <p:spPr bwMode="auto">
          <a:xfrm>
            <a:off x="3775075" y="3417869"/>
            <a:ext cx="536892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 dirty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Mitigate risk</a:t>
            </a:r>
          </a:p>
          <a:p>
            <a:r>
              <a:rPr lang="en-US" altLang="en-US" sz="2000" b="1" dirty="0" smtClean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Avoid </a:t>
            </a:r>
            <a:r>
              <a:rPr lang="en-US" altLang="en-US" sz="2000" b="1" dirty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to the degree possible</a:t>
            </a:r>
          </a:p>
          <a:p>
            <a:r>
              <a:rPr lang="en-US" altLang="en-US" sz="2000" b="1" dirty="0" smtClean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 </a:t>
            </a:r>
            <a:r>
              <a:rPr lang="en-US" altLang="en-US" sz="2000" b="1" dirty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“Acceptable Risk” </a:t>
            </a:r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867354" y="4909964"/>
            <a:ext cx="4118642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0000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GB" altLang="en-US" sz="2400" b="1" dirty="0">
                <a:solidFill>
                  <a:srgbClr val="CC0000"/>
                </a:solidFill>
                <a:latin typeface="+mn-lt"/>
              </a:rPr>
              <a:t>Risk </a:t>
            </a:r>
            <a:r>
              <a:rPr lang="en-US" altLang="en-US" sz="2400" b="1" dirty="0">
                <a:solidFill>
                  <a:srgbClr val="CC3300"/>
                </a:solidFill>
                <a:latin typeface="+mn-lt"/>
              </a:rPr>
              <a:t>Management</a:t>
            </a:r>
            <a:r>
              <a:rPr lang="en-US" altLang="en-US" sz="2400" b="1" i="1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Targets</a:t>
            </a:r>
          </a:p>
        </p:txBody>
      </p:sp>
      <p:grpSp>
        <p:nvGrpSpPr>
          <p:cNvPr id="20" name="Group 79"/>
          <p:cNvGrpSpPr>
            <a:grpSpLocks/>
          </p:cNvGrpSpPr>
          <p:nvPr/>
        </p:nvGrpSpPr>
        <p:grpSpPr bwMode="auto">
          <a:xfrm flipH="1">
            <a:off x="6262387" y="4831415"/>
            <a:ext cx="1511930" cy="1132405"/>
            <a:chOff x="1414" y="1103"/>
            <a:chExt cx="1082" cy="986"/>
          </a:xfrm>
        </p:grpSpPr>
        <p:sp>
          <p:nvSpPr>
            <p:cNvPr id="21" name="Freeform 80"/>
            <p:cNvSpPr>
              <a:spLocks/>
            </p:cNvSpPr>
            <p:nvPr/>
          </p:nvSpPr>
          <p:spPr bwMode="auto">
            <a:xfrm>
              <a:off x="1414" y="1125"/>
              <a:ext cx="816" cy="964"/>
            </a:xfrm>
            <a:custGeom>
              <a:avLst/>
              <a:gdLst>
                <a:gd name="T0" fmla="*/ 386 w 816"/>
                <a:gd name="T1" fmla="*/ 2 h 964"/>
                <a:gd name="T2" fmla="*/ 428 w 816"/>
                <a:gd name="T3" fmla="*/ 8 h 964"/>
                <a:gd name="T4" fmla="*/ 470 w 816"/>
                <a:gd name="T5" fmla="*/ 18 h 964"/>
                <a:gd name="T6" fmla="*/ 496 w 816"/>
                <a:gd name="T7" fmla="*/ 28 h 964"/>
                <a:gd name="T8" fmla="*/ 546 w 816"/>
                <a:gd name="T9" fmla="*/ 52 h 964"/>
                <a:gd name="T10" fmla="*/ 594 w 816"/>
                <a:gd name="T11" fmla="*/ 82 h 964"/>
                <a:gd name="T12" fmla="*/ 640 w 816"/>
                <a:gd name="T13" fmla="*/ 120 h 964"/>
                <a:gd name="T14" fmla="*/ 680 w 816"/>
                <a:gd name="T15" fmla="*/ 164 h 964"/>
                <a:gd name="T16" fmla="*/ 718 w 816"/>
                <a:gd name="T17" fmla="*/ 214 h 964"/>
                <a:gd name="T18" fmla="*/ 750 w 816"/>
                <a:gd name="T19" fmla="*/ 268 h 964"/>
                <a:gd name="T20" fmla="*/ 778 w 816"/>
                <a:gd name="T21" fmla="*/ 328 h 964"/>
                <a:gd name="T22" fmla="*/ 788 w 816"/>
                <a:gd name="T23" fmla="*/ 360 h 964"/>
                <a:gd name="T24" fmla="*/ 810 w 816"/>
                <a:gd name="T25" fmla="*/ 456 h 964"/>
                <a:gd name="T26" fmla="*/ 816 w 816"/>
                <a:gd name="T27" fmla="*/ 550 h 964"/>
                <a:gd name="T28" fmla="*/ 808 w 816"/>
                <a:gd name="T29" fmla="*/ 640 h 964"/>
                <a:gd name="T30" fmla="*/ 782 w 816"/>
                <a:gd name="T31" fmla="*/ 724 h 964"/>
                <a:gd name="T32" fmla="*/ 746 w 816"/>
                <a:gd name="T33" fmla="*/ 800 h 964"/>
                <a:gd name="T34" fmla="*/ 694 w 816"/>
                <a:gd name="T35" fmla="*/ 864 h 964"/>
                <a:gd name="T36" fmla="*/ 632 w 816"/>
                <a:gd name="T37" fmla="*/ 914 h 964"/>
                <a:gd name="T38" fmla="*/ 596 w 816"/>
                <a:gd name="T39" fmla="*/ 932 h 964"/>
                <a:gd name="T40" fmla="*/ 558 w 816"/>
                <a:gd name="T41" fmla="*/ 948 h 964"/>
                <a:gd name="T42" fmla="*/ 528 w 816"/>
                <a:gd name="T43" fmla="*/ 956 h 964"/>
                <a:gd name="T44" fmla="*/ 468 w 816"/>
                <a:gd name="T45" fmla="*/ 964 h 964"/>
                <a:gd name="T46" fmla="*/ 438 w 816"/>
                <a:gd name="T47" fmla="*/ 964 h 964"/>
                <a:gd name="T48" fmla="*/ 374 w 816"/>
                <a:gd name="T49" fmla="*/ 954 h 964"/>
                <a:gd name="T50" fmla="*/ 310 w 816"/>
                <a:gd name="T51" fmla="*/ 932 h 964"/>
                <a:gd name="T52" fmla="*/ 250 w 816"/>
                <a:gd name="T53" fmla="*/ 900 h 964"/>
                <a:gd name="T54" fmla="*/ 194 w 816"/>
                <a:gd name="T55" fmla="*/ 858 h 964"/>
                <a:gd name="T56" fmla="*/ 142 w 816"/>
                <a:gd name="T57" fmla="*/ 808 h 964"/>
                <a:gd name="T58" fmla="*/ 96 w 816"/>
                <a:gd name="T59" fmla="*/ 748 h 964"/>
                <a:gd name="T60" fmla="*/ 58 w 816"/>
                <a:gd name="T61" fmla="*/ 680 h 964"/>
                <a:gd name="T62" fmla="*/ 28 w 816"/>
                <a:gd name="T63" fmla="*/ 604 h 964"/>
                <a:gd name="T64" fmla="*/ 14 w 816"/>
                <a:gd name="T65" fmla="*/ 556 h 964"/>
                <a:gd name="T66" fmla="*/ 0 w 816"/>
                <a:gd name="T67" fmla="*/ 460 h 964"/>
                <a:gd name="T68" fmla="*/ 2 w 816"/>
                <a:gd name="T69" fmla="*/ 368 h 964"/>
                <a:gd name="T70" fmla="*/ 20 w 816"/>
                <a:gd name="T71" fmla="*/ 280 h 964"/>
                <a:gd name="T72" fmla="*/ 50 w 816"/>
                <a:gd name="T73" fmla="*/ 200 h 964"/>
                <a:gd name="T74" fmla="*/ 96 w 816"/>
                <a:gd name="T75" fmla="*/ 130 h 964"/>
                <a:gd name="T76" fmla="*/ 152 w 816"/>
                <a:gd name="T77" fmla="*/ 74 h 964"/>
                <a:gd name="T78" fmla="*/ 202 w 816"/>
                <a:gd name="T79" fmla="*/ 40 h 964"/>
                <a:gd name="T80" fmla="*/ 238 w 816"/>
                <a:gd name="T81" fmla="*/ 24 h 964"/>
                <a:gd name="T82" fmla="*/ 258 w 816"/>
                <a:gd name="T83" fmla="*/ 16 h 964"/>
                <a:gd name="T84" fmla="*/ 322 w 816"/>
                <a:gd name="T85" fmla="*/ 2 h 964"/>
                <a:gd name="T86" fmla="*/ 386 w 816"/>
                <a:gd name="T87" fmla="*/ 2 h 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16" h="964">
                  <a:moveTo>
                    <a:pt x="386" y="2"/>
                  </a:moveTo>
                  <a:lnTo>
                    <a:pt x="386" y="2"/>
                  </a:lnTo>
                  <a:lnTo>
                    <a:pt x="406" y="4"/>
                  </a:lnTo>
                  <a:lnTo>
                    <a:pt x="428" y="8"/>
                  </a:lnTo>
                  <a:lnTo>
                    <a:pt x="448" y="12"/>
                  </a:lnTo>
                  <a:lnTo>
                    <a:pt x="470" y="18"/>
                  </a:lnTo>
                  <a:lnTo>
                    <a:pt x="470" y="18"/>
                  </a:lnTo>
                  <a:lnTo>
                    <a:pt x="496" y="28"/>
                  </a:lnTo>
                  <a:lnTo>
                    <a:pt x="520" y="38"/>
                  </a:lnTo>
                  <a:lnTo>
                    <a:pt x="546" y="52"/>
                  </a:lnTo>
                  <a:lnTo>
                    <a:pt x="570" y="66"/>
                  </a:lnTo>
                  <a:lnTo>
                    <a:pt x="594" y="82"/>
                  </a:lnTo>
                  <a:lnTo>
                    <a:pt x="616" y="100"/>
                  </a:lnTo>
                  <a:lnTo>
                    <a:pt x="640" y="120"/>
                  </a:lnTo>
                  <a:lnTo>
                    <a:pt x="660" y="140"/>
                  </a:lnTo>
                  <a:lnTo>
                    <a:pt x="680" y="164"/>
                  </a:lnTo>
                  <a:lnTo>
                    <a:pt x="700" y="188"/>
                  </a:lnTo>
                  <a:lnTo>
                    <a:pt x="718" y="214"/>
                  </a:lnTo>
                  <a:lnTo>
                    <a:pt x="734" y="240"/>
                  </a:lnTo>
                  <a:lnTo>
                    <a:pt x="750" y="268"/>
                  </a:lnTo>
                  <a:lnTo>
                    <a:pt x="764" y="298"/>
                  </a:lnTo>
                  <a:lnTo>
                    <a:pt x="778" y="328"/>
                  </a:lnTo>
                  <a:lnTo>
                    <a:pt x="788" y="360"/>
                  </a:lnTo>
                  <a:lnTo>
                    <a:pt x="788" y="360"/>
                  </a:lnTo>
                  <a:lnTo>
                    <a:pt x="802" y="408"/>
                  </a:lnTo>
                  <a:lnTo>
                    <a:pt x="810" y="456"/>
                  </a:lnTo>
                  <a:lnTo>
                    <a:pt x="816" y="504"/>
                  </a:lnTo>
                  <a:lnTo>
                    <a:pt x="816" y="550"/>
                  </a:lnTo>
                  <a:lnTo>
                    <a:pt x="814" y="596"/>
                  </a:lnTo>
                  <a:lnTo>
                    <a:pt x="808" y="640"/>
                  </a:lnTo>
                  <a:lnTo>
                    <a:pt x="796" y="684"/>
                  </a:lnTo>
                  <a:lnTo>
                    <a:pt x="782" y="724"/>
                  </a:lnTo>
                  <a:lnTo>
                    <a:pt x="766" y="764"/>
                  </a:lnTo>
                  <a:lnTo>
                    <a:pt x="746" y="800"/>
                  </a:lnTo>
                  <a:lnTo>
                    <a:pt x="722" y="834"/>
                  </a:lnTo>
                  <a:lnTo>
                    <a:pt x="694" y="864"/>
                  </a:lnTo>
                  <a:lnTo>
                    <a:pt x="664" y="890"/>
                  </a:lnTo>
                  <a:lnTo>
                    <a:pt x="632" y="914"/>
                  </a:lnTo>
                  <a:lnTo>
                    <a:pt x="614" y="924"/>
                  </a:lnTo>
                  <a:lnTo>
                    <a:pt x="596" y="932"/>
                  </a:lnTo>
                  <a:lnTo>
                    <a:pt x="578" y="940"/>
                  </a:lnTo>
                  <a:lnTo>
                    <a:pt x="558" y="948"/>
                  </a:lnTo>
                  <a:lnTo>
                    <a:pt x="558" y="948"/>
                  </a:lnTo>
                  <a:lnTo>
                    <a:pt x="528" y="956"/>
                  </a:lnTo>
                  <a:lnTo>
                    <a:pt x="498" y="960"/>
                  </a:lnTo>
                  <a:lnTo>
                    <a:pt x="468" y="964"/>
                  </a:lnTo>
                  <a:lnTo>
                    <a:pt x="438" y="964"/>
                  </a:lnTo>
                  <a:lnTo>
                    <a:pt x="438" y="964"/>
                  </a:lnTo>
                  <a:lnTo>
                    <a:pt x="406" y="960"/>
                  </a:lnTo>
                  <a:lnTo>
                    <a:pt x="374" y="954"/>
                  </a:lnTo>
                  <a:lnTo>
                    <a:pt x="342" y="944"/>
                  </a:lnTo>
                  <a:lnTo>
                    <a:pt x="310" y="932"/>
                  </a:lnTo>
                  <a:lnTo>
                    <a:pt x="280" y="918"/>
                  </a:lnTo>
                  <a:lnTo>
                    <a:pt x="250" y="900"/>
                  </a:lnTo>
                  <a:lnTo>
                    <a:pt x="220" y="880"/>
                  </a:lnTo>
                  <a:lnTo>
                    <a:pt x="194" y="858"/>
                  </a:lnTo>
                  <a:lnTo>
                    <a:pt x="166" y="834"/>
                  </a:lnTo>
                  <a:lnTo>
                    <a:pt x="142" y="808"/>
                  </a:lnTo>
                  <a:lnTo>
                    <a:pt x="118" y="778"/>
                  </a:lnTo>
                  <a:lnTo>
                    <a:pt x="96" y="748"/>
                  </a:lnTo>
                  <a:lnTo>
                    <a:pt x="76" y="714"/>
                  </a:lnTo>
                  <a:lnTo>
                    <a:pt x="58" y="680"/>
                  </a:lnTo>
                  <a:lnTo>
                    <a:pt x="42" y="642"/>
                  </a:lnTo>
                  <a:lnTo>
                    <a:pt x="28" y="604"/>
                  </a:lnTo>
                  <a:lnTo>
                    <a:pt x="28" y="604"/>
                  </a:lnTo>
                  <a:lnTo>
                    <a:pt x="14" y="556"/>
                  </a:lnTo>
                  <a:lnTo>
                    <a:pt x="6" y="508"/>
                  </a:lnTo>
                  <a:lnTo>
                    <a:pt x="0" y="460"/>
                  </a:lnTo>
                  <a:lnTo>
                    <a:pt x="0" y="414"/>
                  </a:lnTo>
                  <a:lnTo>
                    <a:pt x="2" y="368"/>
                  </a:lnTo>
                  <a:lnTo>
                    <a:pt x="10" y="324"/>
                  </a:lnTo>
                  <a:lnTo>
                    <a:pt x="20" y="280"/>
                  </a:lnTo>
                  <a:lnTo>
                    <a:pt x="34" y="240"/>
                  </a:lnTo>
                  <a:lnTo>
                    <a:pt x="50" y="200"/>
                  </a:lnTo>
                  <a:lnTo>
                    <a:pt x="72" y="164"/>
                  </a:lnTo>
                  <a:lnTo>
                    <a:pt x="96" y="130"/>
                  </a:lnTo>
                  <a:lnTo>
                    <a:pt x="122" y="100"/>
                  </a:lnTo>
                  <a:lnTo>
                    <a:pt x="152" y="74"/>
                  </a:lnTo>
                  <a:lnTo>
                    <a:pt x="184" y="50"/>
                  </a:lnTo>
                  <a:lnTo>
                    <a:pt x="202" y="40"/>
                  </a:lnTo>
                  <a:lnTo>
                    <a:pt x="220" y="32"/>
                  </a:lnTo>
                  <a:lnTo>
                    <a:pt x="238" y="24"/>
                  </a:lnTo>
                  <a:lnTo>
                    <a:pt x="258" y="16"/>
                  </a:lnTo>
                  <a:lnTo>
                    <a:pt x="258" y="16"/>
                  </a:lnTo>
                  <a:lnTo>
                    <a:pt x="290" y="8"/>
                  </a:lnTo>
                  <a:lnTo>
                    <a:pt x="322" y="2"/>
                  </a:lnTo>
                  <a:lnTo>
                    <a:pt x="354" y="0"/>
                  </a:lnTo>
                  <a:lnTo>
                    <a:pt x="386" y="2"/>
                  </a:lnTo>
                  <a:lnTo>
                    <a:pt x="386" y="2"/>
                  </a:lnTo>
                  <a:close/>
                </a:path>
              </a:pathLst>
            </a:custGeom>
            <a:solidFill>
              <a:srgbClr val="BA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81"/>
            <p:cNvSpPr>
              <a:spLocks/>
            </p:cNvSpPr>
            <p:nvPr/>
          </p:nvSpPr>
          <p:spPr bwMode="auto">
            <a:xfrm>
              <a:off x="1438" y="1125"/>
              <a:ext cx="668" cy="264"/>
            </a:xfrm>
            <a:custGeom>
              <a:avLst/>
              <a:gdLst>
                <a:gd name="T0" fmla="*/ 388 w 668"/>
                <a:gd name="T1" fmla="*/ 4 h 264"/>
                <a:gd name="T2" fmla="*/ 388 w 668"/>
                <a:gd name="T3" fmla="*/ 4 h 264"/>
                <a:gd name="T4" fmla="*/ 350 w 668"/>
                <a:gd name="T5" fmla="*/ 0 h 264"/>
                <a:gd name="T6" fmla="*/ 310 w 668"/>
                <a:gd name="T7" fmla="*/ 2 h 264"/>
                <a:gd name="T8" fmla="*/ 272 w 668"/>
                <a:gd name="T9" fmla="*/ 6 h 264"/>
                <a:gd name="T10" fmla="*/ 234 w 668"/>
                <a:gd name="T11" fmla="*/ 16 h 264"/>
                <a:gd name="T12" fmla="*/ 234 w 668"/>
                <a:gd name="T13" fmla="*/ 16 h 264"/>
                <a:gd name="T14" fmla="*/ 224 w 668"/>
                <a:gd name="T15" fmla="*/ 20 h 264"/>
                <a:gd name="T16" fmla="*/ 224 w 668"/>
                <a:gd name="T17" fmla="*/ 20 h 264"/>
                <a:gd name="T18" fmla="*/ 204 w 668"/>
                <a:gd name="T19" fmla="*/ 28 h 264"/>
                <a:gd name="T20" fmla="*/ 186 w 668"/>
                <a:gd name="T21" fmla="*/ 36 h 264"/>
                <a:gd name="T22" fmla="*/ 166 w 668"/>
                <a:gd name="T23" fmla="*/ 46 h 264"/>
                <a:gd name="T24" fmla="*/ 148 w 668"/>
                <a:gd name="T25" fmla="*/ 58 h 264"/>
                <a:gd name="T26" fmla="*/ 132 w 668"/>
                <a:gd name="T27" fmla="*/ 70 h 264"/>
                <a:gd name="T28" fmla="*/ 116 w 668"/>
                <a:gd name="T29" fmla="*/ 84 h 264"/>
                <a:gd name="T30" fmla="*/ 100 w 668"/>
                <a:gd name="T31" fmla="*/ 98 h 264"/>
                <a:gd name="T32" fmla="*/ 86 w 668"/>
                <a:gd name="T33" fmla="*/ 114 h 264"/>
                <a:gd name="T34" fmla="*/ 60 w 668"/>
                <a:gd name="T35" fmla="*/ 146 h 264"/>
                <a:gd name="T36" fmla="*/ 36 w 668"/>
                <a:gd name="T37" fmla="*/ 184 h 264"/>
                <a:gd name="T38" fmla="*/ 16 w 668"/>
                <a:gd name="T39" fmla="*/ 222 h 264"/>
                <a:gd name="T40" fmla="*/ 0 w 668"/>
                <a:gd name="T41" fmla="*/ 264 h 264"/>
                <a:gd name="T42" fmla="*/ 0 w 668"/>
                <a:gd name="T43" fmla="*/ 264 h 264"/>
                <a:gd name="T44" fmla="*/ 82 w 668"/>
                <a:gd name="T45" fmla="*/ 244 h 264"/>
                <a:gd name="T46" fmla="*/ 166 w 668"/>
                <a:gd name="T47" fmla="*/ 228 h 264"/>
                <a:gd name="T48" fmla="*/ 248 w 668"/>
                <a:gd name="T49" fmla="*/ 214 h 264"/>
                <a:gd name="T50" fmla="*/ 332 w 668"/>
                <a:gd name="T51" fmla="*/ 202 h 264"/>
                <a:gd name="T52" fmla="*/ 416 w 668"/>
                <a:gd name="T53" fmla="*/ 194 h 264"/>
                <a:gd name="T54" fmla="*/ 500 w 668"/>
                <a:gd name="T55" fmla="*/ 186 h 264"/>
                <a:gd name="T56" fmla="*/ 584 w 668"/>
                <a:gd name="T57" fmla="*/ 182 h 264"/>
                <a:gd name="T58" fmla="*/ 668 w 668"/>
                <a:gd name="T59" fmla="*/ 178 h 264"/>
                <a:gd name="T60" fmla="*/ 668 w 668"/>
                <a:gd name="T61" fmla="*/ 178 h 264"/>
                <a:gd name="T62" fmla="*/ 640 w 668"/>
                <a:gd name="T63" fmla="*/ 144 h 264"/>
                <a:gd name="T64" fmla="*/ 608 w 668"/>
                <a:gd name="T65" fmla="*/ 114 h 264"/>
                <a:gd name="T66" fmla="*/ 574 w 668"/>
                <a:gd name="T67" fmla="*/ 86 h 264"/>
                <a:gd name="T68" fmla="*/ 540 w 668"/>
                <a:gd name="T69" fmla="*/ 62 h 264"/>
                <a:gd name="T70" fmla="*/ 504 w 668"/>
                <a:gd name="T71" fmla="*/ 42 h 264"/>
                <a:gd name="T72" fmla="*/ 466 w 668"/>
                <a:gd name="T73" fmla="*/ 24 h 264"/>
                <a:gd name="T74" fmla="*/ 426 w 668"/>
                <a:gd name="T75" fmla="*/ 12 h 264"/>
                <a:gd name="T76" fmla="*/ 388 w 668"/>
                <a:gd name="T77" fmla="*/ 4 h 264"/>
                <a:gd name="T78" fmla="*/ 388 w 668"/>
                <a:gd name="T79" fmla="*/ 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68" h="264">
                  <a:moveTo>
                    <a:pt x="388" y="4"/>
                  </a:moveTo>
                  <a:lnTo>
                    <a:pt x="388" y="4"/>
                  </a:lnTo>
                  <a:lnTo>
                    <a:pt x="350" y="0"/>
                  </a:lnTo>
                  <a:lnTo>
                    <a:pt x="310" y="2"/>
                  </a:lnTo>
                  <a:lnTo>
                    <a:pt x="272" y="6"/>
                  </a:lnTo>
                  <a:lnTo>
                    <a:pt x="234" y="16"/>
                  </a:lnTo>
                  <a:lnTo>
                    <a:pt x="234" y="16"/>
                  </a:lnTo>
                  <a:lnTo>
                    <a:pt x="224" y="20"/>
                  </a:lnTo>
                  <a:lnTo>
                    <a:pt x="224" y="20"/>
                  </a:lnTo>
                  <a:lnTo>
                    <a:pt x="204" y="28"/>
                  </a:lnTo>
                  <a:lnTo>
                    <a:pt x="186" y="36"/>
                  </a:lnTo>
                  <a:lnTo>
                    <a:pt x="166" y="46"/>
                  </a:lnTo>
                  <a:lnTo>
                    <a:pt x="148" y="58"/>
                  </a:lnTo>
                  <a:lnTo>
                    <a:pt x="132" y="70"/>
                  </a:lnTo>
                  <a:lnTo>
                    <a:pt x="116" y="84"/>
                  </a:lnTo>
                  <a:lnTo>
                    <a:pt x="100" y="98"/>
                  </a:lnTo>
                  <a:lnTo>
                    <a:pt x="86" y="114"/>
                  </a:lnTo>
                  <a:lnTo>
                    <a:pt x="60" y="146"/>
                  </a:lnTo>
                  <a:lnTo>
                    <a:pt x="36" y="184"/>
                  </a:lnTo>
                  <a:lnTo>
                    <a:pt x="16" y="222"/>
                  </a:lnTo>
                  <a:lnTo>
                    <a:pt x="0" y="264"/>
                  </a:lnTo>
                  <a:lnTo>
                    <a:pt x="0" y="264"/>
                  </a:lnTo>
                  <a:lnTo>
                    <a:pt x="82" y="244"/>
                  </a:lnTo>
                  <a:lnTo>
                    <a:pt x="166" y="228"/>
                  </a:lnTo>
                  <a:lnTo>
                    <a:pt x="248" y="214"/>
                  </a:lnTo>
                  <a:lnTo>
                    <a:pt x="332" y="202"/>
                  </a:lnTo>
                  <a:lnTo>
                    <a:pt x="416" y="194"/>
                  </a:lnTo>
                  <a:lnTo>
                    <a:pt x="500" y="186"/>
                  </a:lnTo>
                  <a:lnTo>
                    <a:pt x="584" y="182"/>
                  </a:lnTo>
                  <a:lnTo>
                    <a:pt x="668" y="178"/>
                  </a:lnTo>
                  <a:lnTo>
                    <a:pt x="668" y="178"/>
                  </a:lnTo>
                  <a:lnTo>
                    <a:pt x="640" y="144"/>
                  </a:lnTo>
                  <a:lnTo>
                    <a:pt x="608" y="114"/>
                  </a:lnTo>
                  <a:lnTo>
                    <a:pt x="574" y="86"/>
                  </a:lnTo>
                  <a:lnTo>
                    <a:pt x="540" y="62"/>
                  </a:lnTo>
                  <a:lnTo>
                    <a:pt x="504" y="42"/>
                  </a:lnTo>
                  <a:lnTo>
                    <a:pt x="466" y="24"/>
                  </a:lnTo>
                  <a:lnTo>
                    <a:pt x="426" y="12"/>
                  </a:lnTo>
                  <a:lnTo>
                    <a:pt x="388" y="4"/>
                  </a:lnTo>
                  <a:lnTo>
                    <a:pt x="388" y="4"/>
                  </a:lnTo>
                  <a:close/>
                </a:path>
              </a:pathLst>
            </a:custGeom>
            <a:solidFill>
              <a:srgbClr val="DA22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82"/>
            <p:cNvSpPr>
              <a:spLocks/>
            </p:cNvSpPr>
            <p:nvPr/>
          </p:nvSpPr>
          <p:spPr bwMode="auto">
            <a:xfrm>
              <a:off x="2122" y="1893"/>
              <a:ext cx="56" cy="10"/>
            </a:xfrm>
            <a:custGeom>
              <a:avLst/>
              <a:gdLst>
                <a:gd name="T0" fmla="*/ 56 w 56"/>
                <a:gd name="T1" fmla="*/ 0 h 10"/>
                <a:gd name="T2" fmla="*/ 56 w 56"/>
                <a:gd name="T3" fmla="*/ 0 h 10"/>
                <a:gd name="T4" fmla="*/ 0 w 56"/>
                <a:gd name="T5" fmla="*/ 10 h 10"/>
                <a:gd name="T6" fmla="*/ 0 w 56"/>
                <a:gd name="T7" fmla="*/ 10 h 10"/>
                <a:gd name="T8" fmla="*/ 54 w 56"/>
                <a:gd name="T9" fmla="*/ 4 h 10"/>
                <a:gd name="T10" fmla="*/ 54 w 56"/>
                <a:gd name="T11" fmla="*/ 4 h 10"/>
                <a:gd name="T12" fmla="*/ 56 w 56"/>
                <a:gd name="T13" fmla="*/ 0 h 10"/>
                <a:gd name="T14" fmla="*/ 56 w 56"/>
                <a:gd name="T1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" h="10">
                  <a:moveTo>
                    <a:pt x="56" y="0"/>
                  </a:moveTo>
                  <a:lnTo>
                    <a:pt x="56" y="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54" y="4"/>
                  </a:lnTo>
                  <a:lnTo>
                    <a:pt x="54" y="4"/>
                  </a:lnTo>
                  <a:lnTo>
                    <a:pt x="56" y="0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9A18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83"/>
            <p:cNvSpPr>
              <a:spLocks/>
            </p:cNvSpPr>
            <p:nvPr/>
          </p:nvSpPr>
          <p:spPr bwMode="auto">
            <a:xfrm>
              <a:off x="1600" y="1915"/>
              <a:ext cx="454" cy="110"/>
            </a:xfrm>
            <a:custGeom>
              <a:avLst/>
              <a:gdLst>
                <a:gd name="T0" fmla="*/ 454 w 454"/>
                <a:gd name="T1" fmla="*/ 0 h 110"/>
                <a:gd name="T2" fmla="*/ 454 w 454"/>
                <a:gd name="T3" fmla="*/ 0 h 110"/>
                <a:gd name="T4" fmla="*/ 340 w 454"/>
                <a:gd name="T5" fmla="*/ 18 h 110"/>
                <a:gd name="T6" fmla="*/ 226 w 454"/>
                <a:gd name="T7" fmla="*/ 36 h 110"/>
                <a:gd name="T8" fmla="*/ 114 w 454"/>
                <a:gd name="T9" fmla="*/ 50 h 110"/>
                <a:gd name="T10" fmla="*/ 0 w 454"/>
                <a:gd name="T11" fmla="*/ 62 h 110"/>
                <a:gd name="T12" fmla="*/ 0 w 454"/>
                <a:gd name="T13" fmla="*/ 62 h 110"/>
                <a:gd name="T14" fmla="*/ 30 w 454"/>
                <a:gd name="T15" fmla="*/ 86 h 110"/>
                <a:gd name="T16" fmla="*/ 62 w 454"/>
                <a:gd name="T17" fmla="*/ 110 h 110"/>
                <a:gd name="T18" fmla="*/ 62 w 454"/>
                <a:gd name="T19" fmla="*/ 110 h 110"/>
                <a:gd name="T20" fmla="*/ 160 w 454"/>
                <a:gd name="T21" fmla="*/ 78 h 110"/>
                <a:gd name="T22" fmla="*/ 256 w 454"/>
                <a:gd name="T23" fmla="*/ 48 h 110"/>
                <a:gd name="T24" fmla="*/ 354 w 454"/>
                <a:gd name="T25" fmla="*/ 22 h 110"/>
                <a:gd name="T26" fmla="*/ 404 w 454"/>
                <a:gd name="T27" fmla="*/ 10 h 110"/>
                <a:gd name="T28" fmla="*/ 454 w 454"/>
                <a:gd name="T29" fmla="*/ 0 h 110"/>
                <a:gd name="T30" fmla="*/ 454 w 454"/>
                <a:gd name="T31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54" h="110">
                  <a:moveTo>
                    <a:pt x="454" y="0"/>
                  </a:moveTo>
                  <a:lnTo>
                    <a:pt x="454" y="0"/>
                  </a:lnTo>
                  <a:lnTo>
                    <a:pt x="340" y="18"/>
                  </a:lnTo>
                  <a:lnTo>
                    <a:pt x="226" y="36"/>
                  </a:lnTo>
                  <a:lnTo>
                    <a:pt x="114" y="50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30" y="86"/>
                  </a:lnTo>
                  <a:lnTo>
                    <a:pt x="62" y="110"/>
                  </a:lnTo>
                  <a:lnTo>
                    <a:pt x="62" y="110"/>
                  </a:lnTo>
                  <a:lnTo>
                    <a:pt x="160" y="78"/>
                  </a:lnTo>
                  <a:lnTo>
                    <a:pt x="256" y="48"/>
                  </a:lnTo>
                  <a:lnTo>
                    <a:pt x="354" y="22"/>
                  </a:lnTo>
                  <a:lnTo>
                    <a:pt x="404" y="10"/>
                  </a:lnTo>
                  <a:lnTo>
                    <a:pt x="454" y="0"/>
                  </a:lnTo>
                  <a:lnTo>
                    <a:pt x="454" y="0"/>
                  </a:lnTo>
                  <a:close/>
                </a:path>
              </a:pathLst>
            </a:custGeom>
            <a:solidFill>
              <a:srgbClr val="9A18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84"/>
            <p:cNvSpPr>
              <a:spLocks/>
            </p:cNvSpPr>
            <p:nvPr/>
          </p:nvSpPr>
          <p:spPr bwMode="auto">
            <a:xfrm>
              <a:off x="1766" y="1955"/>
              <a:ext cx="370" cy="134"/>
            </a:xfrm>
            <a:custGeom>
              <a:avLst/>
              <a:gdLst>
                <a:gd name="T0" fmla="*/ 0 w 370"/>
                <a:gd name="T1" fmla="*/ 118 h 134"/>
                <a:gd name="T2" fmla="*/ 0 w 370"/>
                <a:gd name="T3" fmla="*/ 118 h 134"/>
                <a:gd name="T4" fmla="*/ 26 w 370"/>
                <a:gd name="T5" fmla="*/ 124 h 134"/>
                <a:gd name="T6" fmla="*/ 50 w 370"/>
                <a:gd name="T7" fmla="*/ 130 h 134"/>
                <a:gd name="T8" fmla="*/ 76 w 370"/>
                <a:gd name="T9" fmla="*/ 132 h 134"/>
                <a:gd name="T10" fmla="*/ 102 w 370"/>
                <a:gd name="T11" fmla="*/ 134 h 134"/>
                <a:gd name="T12" fmla="*/ 102 w 370"/>
                <a:gd name="T13" fmla="*/ 134 h 134"/>
                <a:gd name="T14" fmla="*/ 128 w 370"/>
                <a:gd name="T15" fmla="*/ 132 h 134"/>
                <a:gd name="T16" fmla="*/ 154 w 370"/>
                <a:gd name="T17" fmla="*/ 130 h 134"/>
                <a:gd name="T18" fmla="*/ 180 w 370"/>
                <a:gd name="T19" fmla="*/ 124 h 134"/>
                <a:gd name="T20" fmla="*/ 206 w 370"/>
                <a:gd name="T21" fmla="*/ 118 h 134"/>
                <a:gd name="T22" fmla="*/ 206 w 370"/>
                <a:gd name="T23" fmla="*/ 118 h 134"/>
                <a:gd name="T24" fmla="*/ 230 w 370"/>
                <a:gd name="T25" fmla="*/ 108 h 134"/>
                <a:gd name="T26" fmla="*/ 254 w 370"/>
                <a:gd name="T27" fmla="*/ 98 h 134"/>
                <a:gd name="T28" fmla="*/ 276 w 370"/>
                <a:gd name="T29" fmla="*/ 86 h 134"/>
                <a:gd name="T30" fmla="*/ 298 w 370"/>
                <a:gd name="T31" fmla="*/ 72 h 134"/>
                <a:gd name="T32" fmla="*/ 318 w 370"/>
                <a:gd name="T33" fmla="*/ 56 h 134"/>
                <a:gd name="T34" fmla="*/ 336 w 370"/>
                <a:gd name="T35" fmla="*/ 40 h 134"/>
                <a:gd name="T36" fmla="*/ 354 w 370"/>
                <a:gd name="T37" fmla="*/ 20 h 134"/>
                <a:gd name="T38" fmla="*/ 370 w 370"/>
                <a:gd name="T39" fmla="*/ 0 h 134"/>
                <a:gd name="T40" fmla="*/ 370 w 370"/>
                <a:gd name="T41" fmla="*/ 0 h 134"/>
                <a:gd name="T42" fmla="*/ 278 w 370"/>
                <a:gd name="T43" fmla="*/ 32 h 134"/>
                <a:gd name="T44" fmla="*/ 186 w 370"/>
                <a:gd name="T45" fmla="*/ 62 h 134"/>
                <a:gd name="T46" fmla="*/ 0 w 370"/>
                <a:gd name="T47" fmla="*/ 118 h 134"/>
                <a:gd name="T48" fmla="*/ 0 w 370"/>
                <a:gd name="T49" fmla="*/ 118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0" h="134">
                  <a:moveTo>
                    <a:pt x="0" y="118"/>
                  </a:moveTo>
                  <a:lnTo>
                    <a:pt x="0" y="118"/>
                  </a:lnTo>
                  <a:lnTo>
                    <a:pt x="26" y="124"/>
                  </a:lnTo>
                  <a:lnTo>
                    <a:pt x="50" y="130"/>
                  </a:lnTo>
                  <a:lnTo>
                    <a:pt x="76" y="132"/>
                  </a:lnTo>
                  <a:lnTo>
                    <a:pt x="102" y="134"/>
                  </a:lnTo>
                  <a:lnTo>
                    <a:pt x="102" y="134"/>
                  </a:lnTo>
                  <a:lnTo>
                    <a:pt x="128" y="132"/>
                  </a:lnTo>
                  <a:lnTo>
                    <a:pt x="154" y="130"/>
                  </a:lnTo>
                  <a:lnTo>
                    <a:pt x="180" y="124"/>
                  </a:lnTo>
                  <a:lnTo>
                    <a:pt x="206" y="118"/>
                  </a:lnTo>
                  <a:lnTo>
                    <a:pt x="206" y="118"/>
                  </a:lnTo>
                  <a:lnTo>
                    <a:pt x="230" y="108"/>
                  </a:lnTo>
                  <a:lnTo>
                    <a:pt x="254" y="98"/>
                  </a:lnTo>
                  <a:lnTo>
                    <a:pt x="276" y="86"/>
                  </a:lnTo>
                  <a:lnTo>
                    <a:pt x="298" y="72"/>
                  </a:lnTo>
                  <a:lnTo>
                    <a:pt x="318" y="56"/>
                  </a:lnTo>
                  <a:lnTo>
                    <a:pt x="336" y="40"/>
                  </a:lnTo>
                  <a:lnTo>
                    <a:pt x="354" y="20"/>
                  </a:lnTo>
                  <a:lnTo>
                    <a:pt x="370" y="0"/>
                  </a:lnTo>
                  <a:lnTo>
                    <a:pt x="370" y="0"/>
                  </a:lnTo>
                  <a:lnTo>
                    <a:pt x="278" y="32"/>
                  </a:lnTo>
                  <a:lnTo>
                    <a:pt x="186" y="62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rgbClr val="9A18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85"/>
            <p:cNvSpPr>
              <a:spLocks/>
            </p:cNvSpPr>
            <p:nvPr/>
          </p:nvSpPr>
          <p:spPr bwMode="auto">
            <a:xfrm>
              <a:off x="1662" y="1897"/>
              <a:ext cx="514" cy="176"/>
            </a:xfrm>
            <a:custGeom>
              <a:avLst/>
              <a:gdLst>
                <a:gd name="T0" fmla="*/ 460 w 514"/>
                <a:gd name="T1" fmla="*/ 6 h 176"/>
                <a:gd name="T2" fmla="*/ 460 w 514"/>
                <a:gd name="T3" fmla="*/ 6 h 176"/>
                <a:gd name="T4" fmla="*/ 392 w 514"/>
                <a:gd name="T5" fmla="*/ 18 h 176"/>
                <a:gd name="T6" fmla="*/ 392 w 514"/>
                <a:gd name="T7" fmla="*/ 18 h 176"/>
                <a:gd name="T8" fmla="*/ 342 w 514"/>
                <a:gd name="T9" fmla="*/ 28 h 176"/>
                <a:gd name="T10" fmla="*/ 292 w 514"/>
                <a:gd name="T11" fmla="*/ 40 h 176"/>
                <a:gd name="T12" fmla="*/ 194 w 514"/>
                <a:gd name="T13" fmla="*/ 66 h 176"/>
                <a:gd name="T14" fmla="*/ 98 w 514"/>
                <a:gd name="T15" fmla="*/ 96 h 176"/>
                <a:gd name="T16" fmla="*/ 0 w 514"/>
                <a:gd name="T17" fmla="*/ 128 h 176"/>
                <a:gd name="T18" fmla="*/ 0 w 514"/>
                <a:gd name="T19" fmla="*/ 128 h 176"/>
                <a:gd name="T20" fmla="*/ 26 w 514"/>
                <a:gd name="T21" fmla="*/ 142 h 176"/>
                <a:gd name="T22" fmla="*/ 52 w 514"/>
                <a:gd name="T23" fmla="*/ 156 h 176"/>
                <a:gd name="T24" fmla="*/ 78 w 514"/>
                <a:gd name="T25" fmla="*/ 166 h 176"/>
                <a:gd name="T26" fmla="*/ 104 w 514"/>
                <a:gd name="T27" fmla="*/ 176 h 176"/>
                <a:gd name="T28" fmla="*/ 104 w 514"/>
                <a:gd name="T29" fmla="*/ 176 h 176"/>
                <a:gd name="T30" fmla="*/ 290 w 514"/>
                <a:gd name="T31" fmla="*/ 120 h 176"/>
                <a:gd name="T32" fmla="*/ 382 w 514"/>
                <a:gd name="T33" fmla="*/ 90 h 176"/>
                <a:gd name="T34" fmla="*/ 474 w 514"/>
                <a:gd name="T35" fmla="*/ 58 h 176"/>
                <a:gd name="T36" fmla="*/ 474 w 514"/>
                <a:gd name="T37" fmla="*/ 58 h 176"/>
                <a:gd name="T38" fmla="*/ 496 w 514"/>
                <a:gd name="T39" fmla="*/ 30 h 176"/>
                <a:gd name="T40" fmla="*/ 514 w 514"/>
                <a:gd name="T41" fmla="*/ 0 h 176"/>
                <a:gd name="T42" fmla="*/ 514 w 514"/>
                <a:gd name="T43" fmla="*/ 0 h 176"/>
                <a:gd name="T44" fmla="*/ 460 w 514"/>
                <a:gd name="T45" fmla="*/ 6 h 176"/>
                <a:gd name="T46" fmla="*/ 460 w 514"/>
                <a:gd name="T47" fmla="*/ 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14" h="176">
                  <a:moveTo>
                    <a:pt x="460" y="6"/>
                  </a:moveTo>
                  <a:lnTo>
                    <a:pt x="460" y="6"/>
                  </a:lnTo>
                  <a:lnTo>
                    <a:pt x="392" y="18"/>
                  </a:lnTo>
                  <a:lnTo>
                    <a:pt x="392" y="18"/>
                  </a:lnTo>
                  <a:lnTo>
                    <a:pt x="342" y="28"/>
                  </a:lnTo>
                  <a:lnTo>
                    <a:pt x="292" y="40"/>
                  </a:lnTo>
                  <a:lnTo>
                    <a:pt x="194" y="66"/>
                  </a:lnTo>
                  <a:lnTo>
                    <a:pt x="98" y="96"/>
                  </a:lnTo>
                  <a:lnTo>
                    <a:pt x="0" y="128"/>
                  </a:lnTo>
                  <a:lnTo>
                    <a:pt x="0" y="128"/>
                  </a:lnTo>
                  <a:lnTo>
                    <a:pt x="26" y="142"/>
                  </a:lnTo>
                  <a:lnTo>
                    <a:pt x="52" y="156"/>
                  </a:lnTo>
                  <a:lnTo>
                    <a:pt x="78" y="166"/>
                  </a:lnTo>
                  <a:lnTo>
                    <a:pt x="104" y="176"/>
                  </a:lnTo>
                  <a:lnTo>
                    <a:pt x="104" y="176"/>
                  </a:lnTo>
                  <a:lnTo>
                    <a:pt x="290" y="120"/>
                  </a:lnTo>
                  <a:lnTo>
                    <a:pt x="382" y="90"/>
                  </a:lnTo>
                  <a:lnTo>
                    <a:pt x="474" y="58"/>
                  </a:lnTo>
                  <a:lnTo>
                    <a:pt x="474" y="58"/>
                  </a:lnTo>
                  <a:lnTo>
                    <a:pt x="496" y="30"/>
                  </a:lnTo>
                  <a:lnTo>
                    <a:pt x="514" y="0"/>
                  </a:lnTo>
                  <a:lnTo>
                    <a:pt x="514" y="0"/>
                  </a:lnTo>
                  <a:lnTo>
                    <a:pt x="460" y="6"/>
                  </a:lnTo>
                  <a:lnTo>
                    <a:pt x="460" y="6"/>
                  </a:lnTo>
                  <a:close/>
                </a:path>
              </a:pathLst>
            </a:custGeom>
            <a:solidFill>
              <a:srgbClr val="7913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86"/>
            <p:cNvSpPr>
              <a:spLocks/>
            </p:cNvSpPr>
            <p:nvPr/>
          </p:nvSpPr>
          <p:spPr bwMode="auto">
            <a:xfrm>
              <a:off x="1470" y="1103"/>
              <a:ext cx="818" cy="964"/>
            </a:xfrm>
            <a:custGeom>
              <a:avLst/>
              <a:gdLst>
                <a:gd name="T0" fmla="*/ 320 w 818"/>
                <a:gd name="T1" fmla="*/ 4 h 964"/>
                <a:gd name="T2" fmla="*/ 384 w 818"/>
                <a:gd name="T3" fmla="*/ 2 h 964"/>
                <a:gd name="T4" fmla="*/ 446 w 818"/>
                <a:gd name="T5" fmla="*/ 12 h 964"/>
                <a:gd name="T6" fmla="*/ 474 w 818"/>
                <a:gd name="T7" fmla="*/ 20 h 964"/>
                <a:gd name="T8" fmla="*/ 528 w 818"/>
                <a:gd name="T9" fmla="*/ 42 h 964"/>
                <a:gd name="T10" fmla="*/ 580 w 818"/>
                <a:gd name="T11" fmla="*/ 72 h 964"/>
                <a:gd name="T12" fmla="*/ 628 w 818"/>
                <a:gd name="T13" fmla="*/ 110 h 964"/>
                <a:gd name="T14" fmla="*/ 674 w 818"/>
                <a:gd name="T15" fmla="*/ 154 h 964"/>
                <a:gd name="T16" fmla="*/ 714 w 818"/>
                <a:gd name="T17" fmla="*/ 206 h 964"/>
                <a:gd name="T18" fmla="*/ 748 w 818"/>
                <a:gd name="T19" fmla="*/ 264 h 964"/>
                <a:gd name="T20" fmla="*/ 778 w 818"/>
                <a:gd name="T21" fmla="*/ 326 h 964"/>
                <a:gd name="T22" fmla="*/ 788 w 818"/>
                <a:gd name="T23" fmla="*/ 360 h 964"/>
                <a:gd name="T24" fmla="*/ 812 w 818"/>
                <a:gd name="T25" fmla="*/ 456 h 964"/>
                <a:gd name="T26" fmla="*/ 818 w 818"/>
                <a:gd name="T27" fmla="*/ 550 h 964"/>
                <a:gd name="T28" fmla="*/ 808 w 818"/>
                <a:gd name="T29" fmla="*/ 642 h 964"/>
                <a:gd name="T30" fmla="*/ 784 w 818"/>
                <a:gd name="T31" fmla="*/ 724 h 964"/>
                <a:gd name="T32" fmla="*/ 746 w 818"/>
                <a:gd name="T33" fmla="*/ 800 h 964"/>
                <a:gd name="T34" fmla="*/ 696 w 818"/>
                <a:gd name="T35" fmla="*/ 864 h 964"/>
                <a:gd name="T36" fmla="*/ 632 w 818"/>
                <a:gd name="T37" fmla="*/ 914 h 964"/>
                <a:gd name="T38" fmla="*/ 596 w 818"/>
                <a:gd name="T39" fmla="*/ 932 h 964"/>
                <a:gd name="T40" fmla="*/ 558 w 818"/>
                <a:gd name="T41" fmla="*/ 948 h 964"/>
                <a:gd name="T42" fmla="*/ 540 w 818"/>
                <a:gd name="T43" fmla="*/ 954 h 964"/>
                <a:gd name="T44" fmla="*/ 500 w 818"/>
                <a:gd name="T45" fmla="*/ 962 h 964"/>
                <a:gd name="T46" fmla="*/ 440 w 818"/>
                <a:gd name="T47" fmla="*/ 964 h 964"/>
                <a:gd name="T48" fmla="*/ 400 w 818"/>
                <a:gd name="T49" fmla="*/ 960 h 964"/>
                <a:gd name="T50" fmla="*/ 340 w 818"/>
                <a:gd name="T51" fmla="*/ 944 h 964"/>
                <a:gd name="T52" fmla="*/ 284 w 818"/>
                <a:gd name="T53" fmla="*/ 920 h 964"/>
                <a:gd name="T54" fmla="*/ 228 w 818"/>
                <a:gd name="T55" fmla="*/ 886 h 964"/>
                <a:gd name="T56" fmla="*/ 178 w 818"/>
                <a:gd name="T57" fmla="*/ 844 h 964"/>
                <a:gd name="T58" fmla="*/ 132 w 818"/>
                <a:gd name="T59" fmla="*/ 794 h 964"/>
                <a:gd name="T60" fmla="*/ 90 w 818"/>
                <a:gd name="T61" fmla="*/ 738 h 964"/>
                <a:gd name="T62" fmla="*/ 56 w 818"/>
                <a:gd name="T63" fmla="*/ 674 h 964"/>
                <a:gd name="T64" fmla="*/ 28 w 818"/>
                <a:gd name="T65" fmla="*/ 604 h 964"/>
                <a:gd name="T66" fmla="*/ 16 w 818"/>
                <a:gd name="T67" fmla="*/ 556 h 964"/>
                <a:gd name="T68" fmla="*/ 2 w 818"/>
                <a:gd name="T69" fmla="*/ 460 h 964"/>
                <a:gd name="T70" fmla="*/ 4 w 818"/>
                <a:gd name="T71" fmla="*/ 368 h 964"/>
                <a:gd name="T72" fmla="*/ 20 w 818"/>
                <a:gd name="T73" fmla="*/ 280 h 964"/>
                <a:gd name="T74" fmla="*/ 52 w 818"/>
                <a:gd name="T75" fmla="*/ 200 h 964"/>
                <a:gd name="T76" fmla="*/ 96 w 818"/>
                <a:gd name="T77" fmla="*/ 132 h 964"/>
                <a:gd name="T78" fmla="*/ 152 w 818"/>
                <a:gd name="T79" fmla="*/ 74 h 964"/>
                <a:gd name="T80" fmla="*/ 202 w 818"/>
                <a:gd name="T81" fmla="*/ 40 h 964"/>
                <a:gd name="T82" fmla="*/ 240 w 818"/>
                <a:gd name="T83" fmla="*/ 24 h 964"/>
                <a:gd name="T84" fmla="*/ 258 w 818"/>
                <a:gd name="T85" fmla="*/ 16 h 964"/>
                <a:gd name="T86" fmla="*/ 320 w 818"/>
                <a:gd name="T87" fmla="*/ 4 h 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18" h="964">
                  <a:moveTo>
                    <a:pt x="320" y="4"/>
                  </a:moveTo>
                  <a:lnTo>
                    <a:pt x="320" y="4"/>
                  </a:lnTo>
                  <a:lnTo>
                    <a:pt x="352" y="0"/>
                  </a:lnTo>
                  <a:lnTo>
                    <a:pt x="384" y="2"/>
                  </a:lnTo>
                  <a:lnTo>
                    <a:pt x="416" y="6"/>
                  </a:lnTo>
                  <a:lnTo>
                    <a:pt x="446" y="12"/>
                  </a:lnTo>
                  <a:lnTo>
                    <a:pt x="446" y="12"/>
                  </a:lnTo>
                  <a:lnTo>
                    <a:pt x="474" y="20"/>
                  </a:lnTo>
                  <a:lnTo>
                    <a:pt x="502" y="30"/>
                  </a:lnTo>
                  <a:lnTo>
                    <a:pt x="528" y="42"/>
                  </a:lnTo>
                  <a:lnTo>
                    <a:pt x="554" y="56"/>
                  </a:lnTo>
                  <a:lnTo>
                    <a:pt x="580" y="72"/>
                  </a:lnTo>
                  <a:lnTo>
                    <a:pt x="604" y="90"/>
                  </a:lnTo>
                  <a:lnTo>
                    <a:pt x="628" y="110"/>
                  </a:lnTo>
                  <a:lnTo>
                    <a:pt x="652" y="132"/>
                  </a:lnTo>
                  <a:lnTo>
                    <a:pt x="674" y="154"/>
                  </a:lnTo>
                  <a:lnTo>
                    <a:pt x="694" y="180"/>
                  </a:lnTo>
                  <a:lnTo>
                    <a:pt x="714" y="206"/>
                  </a:lnTo>
                  <a:lnTo>
                    <a:pt x="732" y="234"/>
                  </a:lnTo>
                  <a:lnTo>
                    <a:pt x="748" y="264"/>
                  </a:lnTo>
                  <a:lnTo>
                    <a:pt x="764" y="294"/>
                  </a:lnTo>
                  <a:lnTo>
                    <a:pt x="778" y="326"/>
                  </a:lnTo>
                  <a:lnTo>
                    <a:pt x="788" y="360"/>
                  </a:lnTo>
                  <a:lnTo>
                    <a:pt x="788" y="360"/>
                  </a:lnTo>
                  <a:lnTo>
                    <a:pt x="802" y="408"/>
                  </a:lnTo>
                  <a:lnTo>
                    <a:pt x="812" y="456"/>
                  </a:lnTo>
                  <a:lnTo>
                    <a:pt x="816" y="504"/>
                  </a:lnTo>
                  <a:lnTo>
                    <a:pt x="818" y="550"/>
                  </a:lnTo>
                  <a:lnTo>
                    <a:pt x="814" y="596"/>
                  </a:lnTo>
                  <a:lnTo>
                    <a:pt x="808" y="642"/>
                  </a:lnTo>
                  <a:lnTo>
                    <a:pt x="798" y="684"/>
                  </a:lnTo>
                  <a:lnTo>
                    <a:pt x="784" y="724"/>
                  </a:lnTo>
                  <a:lnTo>
                    <a:pt x="766" y="764"/>
                  </a:lnTo>
                  <a:lnTo>
                    <a:pt x="746" y="800"/>
                  </a:lnTo>
                  <a:lnTo>
                    <a:pt x="722" y="834"/>
                  </a:lnTo>
                  <a:lnTo>
                    <a:pt x="696" y="864"/>
                  </a:lnTo>
                  <a:lnTo>
                    <a:pt x="666" y="890"/>
                  </a:lnTo>
                  <a:lnTo>
                    <a:pt x="632" y="914"/>
                  </a:lnTo>
                  <a:lnTo>
                    <a:pt x="616" y="924"/>
                  </a:lnTo>
                  <a:lnTo>
                    <a:pt x="596" y="932"/>
                  </a:lnTo>
                  <a:lnTo>
                    <a:pt x="578" y="942"/>
                  </a:lnTo>
                  <a:lnTo>
                    <a:pt x="558" y="948"/>
                  </a:lnTo>
                  <a:lnTo>
                    <a:pt x="558" y="948"/>
                  </a:lnTo>
                  <a:lnTo>
                    <a:pt x="540" y="954"/>
                  </a:lnTo>
                  <a:lnTo>
                    <a:pt x="520" y="958"/>
                  </a:lnTo>
                  <a:lnTo>
                    <a:pt x="500" y="962"/>
                  </a:lnTo>
                  <a:lnTo>
                    <a:pt x="480" y="964"/>
                  </a:lnTo>
                  <a:lnTo>
                    <a:pt x="440" y="964"/>
                  </a:lnTo>
                  <a:lnTo>
                    <a:pt x="400" y="960"/>
                  </a:lnTo>
                  <a:lnTo>
                    <a:pt x="400" y="960"/>
                  </a:lnTo>
                  <a:lnTo>
                    <a:pt x="370" y="952"/>
                  </a:lnTo>
                  <a:lnTo>
                    <a:pt x="340" y="944"/>
                  </a:lnTo>
                  <a:lnTo>
                    <a:pt x="312" y="934"/>
                  </a:lnTo>
                  <a:lnTo>
                    <a:pt x="284" y="920"/>
                  </a:lnTo>
                  <a:lnTo>
                    <a:pt x="256" y="904"/>
                  </a:lnTo>
                  <a:lnTo>
                    <a:pt x="228" y="886"/>
                  </a:lnTo>
                  <a:lnTo>
                    <a:pt x="202" y="866"/>
                  </a:lnTo>
                  <a:lnTo>
                    <a:pt x="178" y="844"/>
                  </a:lnTo>
                  <a:lnTo>
                    <a:pt x="154" y="820"/>
                  </a:lnTo>
                  <a:lnTo>
                    <a:pt x="132" y="794"/>
                  </a:lnTo>
                  <a:lnTo>
                    <a:pt x="110" y="768"/>
                  </a:lnTo>
                  <a:lnTo>
                    <a:pt x="90" y="738"/>
                  </a:lnTo>
                  <a:lnTo>
                    <a:pt x="72" y="706"/>
                  </a:lnTo>
                  <a:lnTo>
                    <a:pt x="56" y="674"/>
                  </a:lnTo>
                  <a:lnTo>
                    <a:pt x="42" y="640"/>
                  </a:lnTo>
                  <a:lnTo>
                    <a:pt x="28" y="604"/>
                  </a:lnTo>
                  <a:lnTo>
                    <a:pt x="28" y="604"/>
                  </a:lnTo>
                  <a:lnTo>
                    <a:pt x="16" y="556"/>
                  </a:lnTo>
                  <a:lnTo>
                    <a:pt x="6" y="508"/>
                  </a:lnTo>
                  <a:lnTo>
                    <a:pt x="2" y="460"/>
                  </a:lnTo>
                  <a:lnTo>
                    <a:pt x="0" y="414"/>
                  </a:lnTo>
                  <a:lnTo>
                    <a:pt x="4" y="368"/>
                  </a:lnTo>
                  <a:lnTo>
                    <a:pt x="10" y="324"/>
                  </a:lnTo>
                  <a:lnTo>
                    <a:pt x="20" y="280"/>
                  </a:lnTo>
                  <a:lnTo>
                    <a:pt x="34" y="240"/>
                  </a:lnTo>
                  <a:lnTo>
                    <a:pt x="52" y="200"/>
                  </a:lnTo>
                  <a:lnTo>
                    <a:pt x="72" y="164"/>
                  </a:lnTo>
                  <a:lnTo>
                    <a:pt x="96" y="132"/>
                  </a:lnTo>
                  <a:lnTo>
                    <a:pt x="122" y="100"/>
                  </a:lnTo>
                  <a:lnTo>
                    <a:pt x="152" y="74"/>
                  </a:lnTo>
                  <a:lnTo>
                    <a:pt x="186" y="50"/>
                  </a:lnTo>
                  <a:lnTo>
                    <a:pt x="202" y="40"/>
                  </a:lnTo>
                  <a:lnTo>
                    <a:pt x="220" y="32"/>
                  </a:lnTo>
                  <a:lnTo>
                    <a:pt x="240" y="24"/>
                  </a:lnTo>
                  <a:lnTo>
                    <a:pt x="258" y="16"/>
                  </a:lnTo>
                  <a:lnTo>
                    <a:pt x="258" y="16"/>
                  </a:lnTo>
                  <a:lnTo>
                    <a:pt x="290" y="8"/>
                  </a:lnTo>
                  <a:lnTo>
                    <a:pt x="320" y="4"/>
                  </a:lnTo>
                  <a:lnTo>
                    <a:pt x="320" y="4"/>
                  </a:lnTo>
                  <a:close/>
                </a:path>
              </a:pathLst>
            </a:custGeom>
            <a:solidFill>
              <a:srgbClr val="FA9A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87"/>
            <p:cNvSpPr>
              <a:spLocks/>
            </p:cNvSpPr>
            <p:nvPr/>
          </p:nvSpPr>
          <p:spPr bwMode="auto">
            <a:xfrm>
              <a:off x="1480" y="1103"/>
              <a:ext cx="818" cy="964"/>
            </a:xfrm>
            <a:custGeom>
              <a:avLst/>
              <a:gdLst>
                <a:gd name="T0" fmla="*/ 306 w 818"/>
                <a:gd name="T1" fmla="*/ 6 h 964"/>
                <a:gd name="T2" fmla="*/ 370 w 818"/>
                <a:gd name="T3" fmla="*/ 0 h 964"/>
                <a:gd name="T4" fmla="*/ 434 w 818"/>
                <a:gd name="T5" fmla="*/ 8 h 964"/>
                <a:gd name="T6" fmla="*/ 438 w 818"/>
                <a:gd name="T7" fmla="*/ 10 h 964"/>
                <a:gd name="T8" fmla="*/ 466 w 818"/>
                <a:gd name="T9" fmla="*/ 16 h 964"/>
                <a:gd name="T10" fmla="*/ 522 w 818"/>
                <a:gd name="T11" fmla="*/ 38 h 964"/>
                <a:gd name="T12" fmla="*/ 574 w 818"/>
                <a:gd name="T13" fmla="*/ 68 h 964"/>
                <a:gd name="T14" fmla="*/ 624 w 818"/>
                <a:gd name="T15" fmla="*/ 106 h 964"/>
                <a:gd name="T16" fmla="*/ 670 w 818"/>
                <a:gd name="T17" fmla="*/ 152 h 964"/>
                <a:gd name="T18" fmla="*/ 712 w 818"/>
                <a:gd name="T19" fmla="*/ 204 h 964"/>
                <a:gd name="T20" fmla="*/ 748 w 818"/>
                <a:gd name="T21" fmla="*/ 262 h 964"/>
                <a:gd name="T22" fmla="*/ 776 w 818"/>
                <a:gd name="T23" fmla="*/ 326 h 964"/>
                <a:gd name="T24" fmla="*/ 790 w 818"/>
                <a:gd name="T25" fmla="*/ 360 h 964"/>
                <a:gd name="T26" fmla="*/ 812 w 818"/>
                <a:gd name="T27" fmla="*/ 456 h 964"/>
                <a:gd name="T28" fmla="*/ 818 w 818"/>
                <a:gd name="T29" fmla="*/ 550 h 964"/>
                <a:gd name="T30" fmla="*/ 808 w 818"/>
                <a:gd name="T31" fmla="*/ 642 h 964"/>
                <a:gd name="T32" fmla="*/ 784 w 818"/>
                <a:gd name="T33" fmla="*/ 726 h 964"/>
                <a:gd name="T34" fmla="*/ 746 w 818"/>
                <a:gd name="T35" fmla="*/ 800 h 964"/>
                <a:gd name="T36" fmla="*/ 696 w 818"/>
                <a:gd name="T37" fmla="*/ 864 h 964"/>
                <a:gd name="T38" fmla="*/ 632 w 818"/>
                <a:gd name="T39" fmla="*/ 914 h 964"/>
                <a:gd name="T40" fmla="*/ 598 w 818"/>
                <a:gd name="T41" fmla="*/ 934 h 964"/>
                <a:gd name="T42" fmla="*/ 558 w 818"/>
                <a:gd name="T43" fmla="*/ 948 h 964"/>
                <a:gd name="T44" fmla="*/ 538 w 818"/>
                <a:gd name="T45" fmla="*/ 954 h 964"/>
                <a:gd name="T46" fmla="*/ 496 w 818"/>
                <a:gd name="T47" fmla="*/ 962 h 964"/>
                <a:gd name="T48" fmla="*/ 454 w 818"/>
                <a:gd name="T49" fmla="*/ 964 h 964"/>
                <a:gd name="T50" fmla="*/ 412 w 818"/>
                <a:gd name="T51" fmla="*/ 962 h 964"/>
                <a:gd name="T52" fmla="*/ 392 w 818"/>
                <a:gd name="T53" fmla="*/ 958 h 964"/>
                <a:gd name="T54" fmla="*/ 334 w 818"/>
                <a:gd name="T55" fmla="*/ 942 h 964"/>
                <a:gd name="T56" fmla="*/ 278 w 818"/>
                <a:gd name="T57" fmla="*/ 916 h 964"/>
                <a:gd name="T58" fmla="*/ 224 w 818"/>
                <a:gd name="T59" fmla="*/ 884 h 964"/>
                <a:gd name="T60" fmla="*/ 174 w 818"/>
                <a:gd name="T61" fmla="*/ 842 h 964"/>
                <a:gd name="T62" fmla="*/ 130 w 818"/>
                <a:gd name="T63" fmla="*/ 792 h 964"/>
                <a:gd name="T64" fmla="*/ 90 w 818"/>
                <a:gd name="T65" fmla="*/ 736 h 964"/>
                <a:gd name="T66" fmla="*/ 56 w 818"/>
                <a:gd name="T67" fmla="*/ 674 h 964"/>
                <a:gd name="T68" fmla="*/ 28 w 818"/>
                <a:gd name="T69" fmla="*/ 604 h 964"/>
                <a:gd name="T70" fmla="*/ 16 w 818"/>
                <a:gd name="T71" fmla="*/ 556 h 964"/>
                <a:gd name="T72" fmla="*/ 2 w 818"/>
                <a:gd name="T73" fmla="*/ 460 h 964"/>
                <a:gd name="T74" fmla="*/ 4 w 818"/>
                <a:gd name="T75" fmla="*/ 368 h 964"/>
                <a:gd name="T76" fmla="*/ 20 w 818"/>
                <a:gd name="T77" fmla="*/ 280 h 964"/>
                <a:gd name="T78" fmla="*/ 52 w 818"/>
                <a:gd name="T79" fmla="*/ 202 h 964"/>
                <a:gd name="T80" fmla="*/ 96 w 818"/>
                <a:gd name="T81" fmla="*/ 132 h 964"/>
                <a:gd name="T82" fmla="*/ 152 w 818"/>
                <a:gd name="T83" fmla="*/ 74 h 964"/>
                <a:gd name="T84" fmla="*/ 202 w 818"/>
                <a:gd name="T85" fmla="*/ 40 h 964"/>
                <a:gd name="T86" fmla="*/ 240 w 818"/>
                <a:gd name="T87" fmla="*/ 24 h 964"/>
                <a:gd name="T88" fmla="*/ 258 w 818"/>
                <a:gd name="T89" fmla="*/ 16 h 964"/>
                <a:gd name="T90" fmla="*/ 306 w 818"/>
                <a:gd name="T91" fmla="*/ 6 h 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18" h="964">
                  <a:moveTo>
                    <a:pt x="306" y="6"/>
                  </a:moveTo>
                  <a:lnTo>
                    <a:pt x="306" y="6"/>
                  </a:lnTo>
                  <a:lnTo>
                    <a:pt x="338" y="2"/>
                  </a:lnTo>
                  <a:lnTo>
                    <a:pt x="370" y="0"/>
                  </a:lnTo>
                  <a:lnTo>
                    <a:pt x="402" y="4"/>
                  </a:lnTo>
                  <a:lnTo>
                    <a:pt x="434" y="8"/>
                  </a:lnTo>
                  <a:lnTo>
                    <a:pt x="434" y="8"/>
                  </a:lnTo>
                  <a:lnTo>
                    <a:pt x="438" y="10"/>
                  </a:lnTo>
                  <a:lnTo>
                    <a:pt x="438" y="10"/>
                  </a:lnTo>
                  <a:lnTo>
                    <a:pt x="466" y="16"/>
                  </a:lnTo>
                  <a:lnTo>
                    <a:pt x="494" y="26"/>
                  </a:lnTo>
                  <a:lnTo>
                    <a:pt x="522" y="38"/>
                  </a:lnTo>
                  <a:lnTo>
                    <a:pt x="548" y="52"/>
                  </a:lnTo>
                  <a:lnTo>
                    <a:pt x="574" y="68"/>
                  </a:lnTo>
                  <a:lnTo>
                    <a:pt x="600" y="86"/>
                  </a:lnTo>
                  <a:lnTo>
                    <a:pt x="624" y="106"/>
                  </a:lnTo>
                  <a:lnTo>
                    <a:pt x="648" y="128"/>
                  </a:lnTo>
                  <a:lnTo>
                    <a:pt x="670" y="152"/>
                  </a:lnTo>
                  <a:lnTo>
                    <a:pt x="692" y="176"/>
                  </a:lnTo>
                  <a:lnTo>
                    <a:pt x="712" y="204"/>
                  </a:lnTo>
                  <a:lnTo>
                    <a:pt x="730" y="232"/>
                  </a:lnTo>
                  <a:lnTo>
                    <a:pt x="748" y="262"/>
                  </a:lnTo>
                  <a:lnTo>
                    <a:pt x="764" y="294"/>
                  </a:lnTo>
                  <a:lnTo>
                    <a:pt x="776" y="326"/>
                  </a:lnTo>
                  <a:lnTo>
                    <a:pt x="790" y="360"/>
                  </a:lnTo>
                  <a:lnTo>
                    <a:pt x="790" y="360"/>
                  </a:lnTo>
                  <a:lnTo>
                    <a:pt x="802" y="408"/>
                  </a:lnTo>
                  <a:lnTo>
                    <a:pt x="812" y="456"/>
                  </a:lnTo>
                  <a:lnTo>
                    <a:pt x="816" y="504"/>
                  </a:lnTo>
                  <a:lnTo>
                    <a:pt x="818" y="550"/>
                  </a:lnTo>
                  <a:lnTo>
                    <a:pt x="814" y="596"/>
                  </a:lnTo>
                  <a:lnTo>
                    <a:pt x="808" y="642"/>
                  </a:lnTo>
                  <a:lnTo>
                    <a:pt x="798" y="684"/>
                  </a:lnTo>
                  <a:lnTo>
                    <a:pt x="784" y="726"/>
                  </a:lnTo>
                  <a:lnTo>
                    <a:pt x="766" y="764"/>
                  </a:lnTo>
                  <a:lnTo>
                    <a:pt x="746" y="800"/>
                  </a:lnTo>
                  <a:lnTo>
                    <a:pt x="722" y="834"/>
                  </a:lnTo>
                  <a:lnTo>
                    <a:pt x="696" y="864"/>
                  </a:lnTo>
                  <a:lnTo>
                    <a:pt x="666" y="890"/>
                  </a:lnTo>
                  <a:lnTo>
                    <a:pt x="632" y="914"/>
                  </a:lnTo>
                  <a:lnTo>
                    <a:pt x="616" y="924"/>
                  </a:lnTo>
                  <a:lnTo>
                    <a:pt x="598" y="934"/>
                  </a:lnTo>
                  <a:lnTo>
                    <a:pt x="578" y="942"/>
                  </a:lnTo>
                  <a:lnTo>
                    <a:pt x="558" y="948"/>
                  </a:lnTo>
                  <a:lnTo>
                    <a:pt x="558" y="948"/>
                  </a:lnTo>
                  <a:lnTo>
                    <a:pt x="538" y="954"/>
                  </a:lnTo>
                  <a:lnTo>
                    <a:pt x="518" y="958"/>
                  </a:lnTo>
                  <a:lnTo>
                    <a:pt x="496" y="962"/>
                  </a:lnTo>
                  <a:lnTo>
                    <a:pt x="476" y="964"/>
                  </a:lnTo>
                  <a:lnTo>
                    <a:pt x="454" y="964"/>
                  </a:lnTo>
                  <a:lnTo>
                    <a:pt x="434" y="964"/>
                  </a:lnTo>
                  <a:lnTo>
                    <a:pt x="412" y="962"/>
                  </a:lnTo>
                  <a:lnTo>
                    <a:pt x="392" y="958"/>
                  </a:lnTo>
                  <a:lnTo>
                    <a:pt x="392" y="958"/>
                  </a:lnTo>
                  <a:lnTo>
                    <a:pt x="362" y="950"/>
                  </a:lnTo>
                  <a:lnTo>
                    <a:pt x="334" y="942"/>
                  </a:lnTo>
                  <a:lnTo>
                    <a:pt x="306" y="930"/>
                  </a:lnTo>
                  <a:lnTo>
                    <a:pt x="278" y="916"/>
                  </a:lnTo>
                  <a:lnTo>
                    <a:pt x="250" y="900"/>
                  </a:lnTo>
                  <a:lnTo>
                    <a:pt x="224" y="884"/>
                  </a:lnTo>
                  <a:lnTo>
                    <a:pt x="198" y="864"/>
                  </a:lnTo>
                  <a:lnTo>
                    <a:pt x="174" y="842"/>
                  </a:lnTo>
                  <a:lnTo>
                    <a:pt x="152" y="818"/>
                  </a:lnTo>
                  <a:lnTo>
                    <a:pt x="130" y="792"/>
                  </a:lnTo>
                  <a:lnTo>
                    <a:pt x="108" y="764"/>
                  </a:lnTo>
                  <a:lnTo>
                    <a:pt x="90" y="736"/>
                  </a:lnTo>
                  <a:lnTo>
                    <a:pt x="72" y="706"/>
                  </a:lnTo>
                  <a:lnTo>
                    <a:pt x="56" y="674"/>
                  </a:lnTo>
                  <a:lnTo>
                    <a:pt x="42" y="640"/>
                  </a:lnTo>
                  <a:lnTo>
                    <a:pt x="28" y="604"/>
                  </a:lnTo>
                  <a:lnTo>
                    <a:pt x="28" y="604"/>
                  </a:lnTo>
                  <a:lnTo>
                    <a:pt x="16" y="556"/>
                  </a:lnTo>
                  <a:lnTo>
                    <a:pt x="6" y="508"/>
                  </a:lnTo>
                  <a:lnTo>
                    <a:pt x="2" y="460"/>
                  </a:lnTo>
                  <a:lnTo>
                    <a:pt x="0" y="414"/>
                  </a:lnTo>
                  <a:lnTo>
                    <a:pt x="4" y="368"/>
                  </a:lnTo>
                  <a:lnTo>
                    <a:pt x="10" y="324"/>
                  </a:lnTo>
                  <a:lnTo>
                    <a:pt x="20" y="280"/>
                  </a:lnTo>
                  <a:lnTo>
                    <a:pt x="34" y="240"/>
                  </a:lnTo>
                  <a:lnTo>
                    <a:pt x="52" y="202"/>
                  </a:lnTo>
                  <a:lnTo>
                    <a:pt x="72" y="164"/>
                  </a:lnTo>
                  <a:lnTo>
                    <a:pt x="96" y="132"/>
                  </a:lnTo>
                  <a:lnTo>
                    <a:pt x="122" y="102"/>
                  </a:lnTo>
                  <a:lnTo>
                    <a:pt x="152" y="74"/>
                  </a:lnTo>
                  <a:lnTo>
                    <a:pt x="186" y="50"/>
                  </a:lnTo>
                  <a:lnTo>
                    <a:pt x="202" y="40"/>
                  </a:lnTo>
                  <a:lnTo>
                    <a:pt x="220" y="32"/>
                  </a:lnTo>
                  <a:lnTo>
                    <a:pt x="240" y="24"/>
                  </a:lnTo>
                  <a:lnTo>
                    <a:pt x="258" y="16"/>
                  </a:lnTo>
                  <a:lnTo>
                    <a:pt x="258" y="16"/>
                  </a:lnTo>
                  <a:lnTo>
                    <a:pt x="282" y="10"/>
                  </a:lnTo>
                  <a:lnTo>
                    <a:pt x="306" y="6"/>
                  </a:lnTo>
                  <a:lnTo>
                    <a:pt x="306" y="6"/>
                  </a:lnTo>
                  <a:close/>
                </a:path>
              </a:pathLst>
            </a:custGeom>
            <a:solidFill>
              <a:srgbClr val="F826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88"/>
            <p:cNvSpPr>
              <a:spLocks/>
            </p:cNvSpPr>
            <p:nvPr/>
          </p:nvSpPr>
          <p:spPr bwMode="auto">
            <a:xfrm>
              <a:off x="1538" y="1190"/>
              <a:ext cx="650" cy="766"/>
            </a:xfrm>
            <a:custGeom>
              <a:avLst/>
              <a:gdLst>
                <a:gd name="T0" fmla="*/ 344 w 650"/>
                <a:gd name="T1" fmla="*/ 6 h 766"/>
                <a:gd name="T2" fmla="*/ 390 w 650"/>
                <a:gd name="T3" fmla="*/ 20 h 766"/>
                <a:gd name="T4" fmla="*/ 434 w 650"/>
                <a:gd name="T5" fmla="*/ 40 h 766"/>
                <a:gd name="T6" fmla="*/ 476 w 650"/>
                <a:gd name="T7" fmla="*/ 66 h 766"/>
                <a:gd name="T8" fmla="*/ 514 w 650"/>
                <a:gd name="T9" fmla="*/ 100 h 766"/>
                <a:gd name="T10" fmla="*/ 550 w 650"/>
                <a:gd name="T11" fmla="*/ 138 h 766"/>
                <a:gd name="T12" fmla="*/ 580 w 650"/>
                <a:gd name="T13" fmla="*/ 182 h 766"/>
                <a:gd name="T14" fmla="*/ 606 w 650"/>
                <a:gd name="T15" fmla="*/ 232 h 766"/>
                <a:gd name="T16" fmla="*/ 628 w 650"/>
                <a:gd name="T17" fmla="*/ 286 h 766"/>
                <a:gd name="T18" fmla="*/ 638 w 650"/>
                <a:gd name="T19" fmla="*/ 324 h 766"/>
                <a:gd name="T20" fmla="*/ 650 w 650"/>
                <a:gd name="T21" fmla="*/ 400 h 766"/>
                <a:gd name="T22" fmla="*/ 648 w 650"/>
                <a:gd name="T23" fmla="*/ 474 h 766"/>
                <a:gd name="T24" fmla="*/ 634 w 650"/>
                <a:gd name="T25" fmla="*/ 544 h 766"/>
                <a:gd name="T26" fmla="*/ 610 w 650"/>
                <a:gd name="T27" fmla="*/ 606 h 766"/>
                <a:gd name="T28" fmla="*/ 574 w 650"/>
                <a:gd name="T29" fmla="*/ 662 h 766"/>
                <a:gd name="T30" fmla="*/ 530 w 650"/>
                <a:gd name="T31" fmla="*/ 708 h 766"/>
                <a:gd name="T32" fmla="*/ 474 w 650"/>
                <a:gd name="T33" fmla="*/ 742 h 766"/>
                <a:gd name="T34" fmla="*/ 444 w 650"/>
                <a:gd name="T35" fmla="*/ 754 h 766"/>
                <a:gd name="T36" fmla="*/ 382 w 650"/>
                <a:gd name="T37" fmla="*/ 766 h 766"/>
                <a:gd name="T38" fmla="*/ 318 w 650"/>
                <a:gd name="T39" fmla="*/ 762 h 766"/>
                <a:gd name="T40" fmla="*/ 256 w 650"/>
                <a:gd name="T41" fmla="*/ 744 h 766"/>
                <a:gd name="T42" fmla="*/ 196 w 650"/>
                <a:gd name="T43" fmla="*/ 714 h 766"/>
                <a:gd name="T44" fmla="*/ 142 w 650"/>
                <a:gd name="T45" fmla="*/ 670 h 766"/>
                <a:gd name="T46" fmla="*/ 94 w 650"/>
                <a:gd name="T47" fmla="*/ 616 h 766"/>
                <a:gd name="T48" fmla="*/ 54 w 650"/>
                <a:gd name="T49" fmla="*/ 554 h 766"/>
                <a:gd name="T50" fmla="*/ 22 w 650"/>
                <a:gd name="T51" fmla="*/ 480 h 766"/>
                <a:gd name="T52" fmla="*/ 12 w 650"/>
                <a:gd name="T53" fmla="*/ 442 h 766"/>
                <a:gd name="T54" fmla="*/ 2 w 650"/>
                <a:gd name="T55" fmla="*/ 366 h 766"/>
                <a:gd name="T56" fmla="*/ 2 w 650"/>
                <a:gd name="T57" fmla="*/ 292 h 766"/>
                <a:gd name="T58" fmla="*/ 16 w 650"/>
                <a:gd name="T59" fmla="*/ 222 h 766"/>
                <a:gd name="T60" fmla="*/ 40 w 650"/>
                <a:gd name="T61" fmla="*/ 160 h 766"/>
                <a:gd name="T62" fmla="*/ 76 w 650"/>
                <a:gd name="T63" fmla="*/ 104 h 766"/>
                <a:gd name="T64" fmla="*/ 122 w 650"/>
                <a:gd name="T65" fmla="*/ 58 h 766"/>
                <a:gd name="T66" fmla="*/ 176 w 650"/>
                <a:gd name="T67" fmla="*/ 24 h 766"/>
                <a:gd name="T68" fmla="*/ 206 w 650"/>
                <a:gd name="T69" fmla="*/ 12 h 766"/>
                <a:gd name="T70" fmla="*/ 240 w 650"/>
                <a:gd name="T71" fmla="*/ 4 h 766"/>
                <a:gd name="T72" fmla="*/ 310 w 650"/>
                <a:gd name="T73" fmla="*/ 0 h 766"/>
                <a:gd name="T74" fmla="*/ 344 w 650"/>
                <a:gd name="T75" fmla="*/ 6 h 7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50" h="766">
                  <a:moveTo>
                    <a:pt x="344" y="6"/>
                  </a:moveTo>
                  <a:lnTo>
                    <a:pt x="344" y="6"/>
                  </a:lnTo>
                  <a:lnTo>
                    <a:pt x="368" y="12"/>
                  </a:lnTo>
                  <a:lnTo>
                    <a:pt x="390" y="20"/>
                  </a:lnTo>
                  <a:lnTo>
                    <a:pt x="412" y="28"/>
                  </a:lnTo>
                  <a:lnTo>
                    <a:pt x="434" y="40"/>
                  </a:lnTo>
                  <a:lnTo>
                    <a:pt x="454" y="52"/>
                  </a:lnTo>
                  <a:lnTo>
                    <a:pt x="476" y="66"/>
                  </a:lnTo>
                  <a:lnTo>
                    <a:pt x="496" y="82"/>
                  </a:lnTo>
                  <a:lnTo>
                    <a:pt x="514" y="100"/>
                  </a:lnTo>
                  <a:lnTo>
                    <a:pt x="532" y="118"/>
                  </a:lnTo>
                  <a:lnTo>
                    <a:pt x="550" y="138"/>
                  </a:lnTo>
                  <a:lnTo>
                    <a:pt x="566" y="160"/>
                  </a:lnTo>
                  <a:lnTo>
                    <a:pt x="580" y="182"/>
                  </a:lnTo>
                  <a:lnTo>
                    <a:pt x="594" y="206"/>
                  </a:lnTo>
                  <a:lnTo>
                    <a:pt x="606" y="232"/>
                  </a:lnTo>
                  <a:lnTo>
                    <a:pt x="618" y="258"/>
                  </a:lnTo>
                  <a:lnTo>
                    <a:pt x="628" y="286"/>
                  </a:lnTo>
                  <a:lnTo>
                    <a:pt x="628" y="286"/>
                  </a:lnTo>
                  <a:lnTo>
                    <a:pt x="638" y="324"/>
                  </a:lnTo>
                  <a:lnTo>
                    <a:pt x="646" y="362"/>
                  </a:lnTo>
                  <a:lnTo>
                    <a:pt x="650" y="400"/>
                  </a:lnTo>
                  <a:lnTo>
                    <a:pt x="650" y="438"/>
                  </a:lnTo>
                  <a:lnTo>
                    <a:pt x="648" y="474"/>
                  </a:lnTo>
                  <a:lnTo>
                    <a:pt x="642" y="510"/>
                  </a:lnTo>
                  <a:lnTo>
                    <a:pt x="634" y="544"/>
                  </a:lnTo>
                  <a:lnTo>
                    <a:pt x="624" y="576"/>
                  </a:lnTo>
                  <a:lnTo>
                    <a:pt x="610" y="606"/>
                  </a:lnTo>
                  <a:lnTo>
                    <a:pt x="594" y="636"/>
                  </a:lnTo>
                  <a:lnTo>
                    <a:pt x="574" y="662"/>
                  </a:lnTo>
                  <a:lnTo>
                    <a:pt x="552" y="686"/>
                  </a:lnTo>
                  <a:lnTo>
                    <a:pt x="530" y="708"/>
                  </a:lnTo>
                  <a:lnTo>
                    <a:pt x="504" y="726"/>
                  </a:lnTo>
                  <a:lnTo>
                    <a:pt x="474" y="742"/>
                  </a:lnTo>
                  <a:lnTo>
                    <a:pt x="444" y="754"/>
                  </a:lnTo>
                  <a:lnTo>
                    <a:pt x="444" y="754"/>
                  </a:lnTo>
                  <a:lnTo>
                    <a:pt x="414" y="762"/>
                  </a:lnTo>
                  <a:lnTo>
                    <a:pt x="382" y="766"/>
                  </a:lnTo>
                  <a:lnTo>
                    <a:pt x="350" y="766"/>
                  </a:lnTo>
                  <a:lnTo>
                    <a:pt x="318" y="762"/>
                  </a:lnTo>
                  <a:lnTo>
                    <a:pt x="286" y="756"/>
                  </a:lnTo>
                  <a:lnTo>
                    <a:pt x="256" y="744"/>
                  </a:lnTo>
                  <a:lnTo>
                    <a:pt x="226" y="730"/>
                  </a:lnTo>
                  <a:lnTo>
                    <a:pt x="196" y="714"/>
                  </a:lnTo>
                  <a:lnTo>
                    <a:pt x="168" y="694"/>
                  </a:lnTo>
                  <a:lnTo>
                    <a:pt x="142" y="670"/>
                  </a:lnTo>
                  <a:lnTo>
                    <a:pt x="116" y="646"/>
                  </a:lnTo>
                  <a:lnTo>
                    <a:pt x="94" y="616"/>
                  </a:lnTo>
                  <a:lnTo>
                    <a:pt x="72" y="586"/>
                  </a:lnTo>
                  <a:lnTo>
                    <a:pt x="54" y="554"/>
                  </a:lnTo>
                  <a:lnTo>
                    <a:pt x="36" y="518"/>
                  </a:lnTo>
                  <a:lnTo>
                    <a:pt x="22" y="480"/>
                  </a:lnTo>
                  <a:lnTo>
                    <a:pt x="22" y="480"/>
                  </a:lnTo>
                  <a:lnTo>
                    <a:pt x="12" y="442"/>
                  </a:lnTo>
                  <a:lnTo>
                    <a:pt x="6" y="404"/>
                  </a:lnTo>
                  <a:lnTo>
                    <a:pt x="2" y="366"/>
                  </a:lnTo>
                  <a:lnTo>
                    <a:pt x="0" y="328"/>
                  </a:lnTo>
                  <a:lnTo>
                    <a:pt x="2" y="292"/>
                  </a:lnTo>
                  <a:lnTo>
                    <a:pt x="8" y="256"/>
                  </a:lnTo>
                  <a:lnTo>
                    <a:pt x="16" y="222"/>
                  </a:lnTo>
                  <a:lnTo>
                    <a:pt x="28" y="190"/>
                  </a:lnTo>
                  <a:lnTo>
                    <a:pt x="40" y="160"/>
                  </a:lnTo>
                  <a:lnTo>
                    <a:pt x="58" y="130"/>
                  </a:lnTo>
                  <a:lnTo>
                    <a:pt x="76" y="104"/>
                  </a:lnTo>
                  <a:lnTo>
                    <a:pt x="98" y="80"/>
                  </a:lnTo>
                  <a:lnTo>
                    <a:pt x="122" y="58"/>
                  </a:lnTo>
                  <a:lnTo>
                    <a:pt x="148" y="40"/>
                  </a:lnTo>
                  <a:lnTo>
                    <a:pt x="176" y="24"/>
                  </a:lnTo>
                  <a:lnTo>
                    <a:pt x="206" y="12"/>
                  </a:lnTo>
                  <a:lnTo>
                    <a:pt x="206" y="12"/>
                  </a:lnTo>
                  <a:lnTo>
                    <a:pt x="224" y="8"/>
                  </a:lnTo>
                  <a:lnTo>
                    <a:pt x="240" y="4"/>
                  </a:lnTo>
                  <a:lnTo>
                    <a:pt x="276" y="0"/>
                  </a:lnTo>
                  <a:lnTo>
                    <a:pt x="310" y="0"/>
                  </a:lnTo>
                  <a:lnTo>
                    <a:pt x="344" y="6"/>
                  </a:lnTo>
                  <a:lnTo>
                    <a:pt x="344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89"/>
            <p:cNvSpPr>
              <a:spLocks/>
            </p:cNvSpPr>
            <p:nvPr/>
          </p:nvSpPr>
          <p:spPr bwMode="auto">
            <a:xfrm>
              <a:off x="1632" y="1293"/>
              <a:ext cx="494" cy="582"/>
            </a:xfrm>
            <a:custGeom>
              <a:avLst/>
              <a:gdLst>
                <a:gd name="T0" fmla="*/ 476 w 494"/>
                <a:gd name="T1" fmla="*/ 218 h 582"/>
                <a:gd name="T2" fmla="*/ 490 w 494"/>
                <a:gd name="T3" fmla="*/ 276 h 582"/>
                <a:gd name="T4" fmla="*/ 494 w 494"/>
                <a:gd name="T5" fmla="*/ 332 h 582"/>
                <a:gd name="T6" fmla="*/ 488 w 494"/>
                <a:gd name="T7" fmla="*/ 386 h 582"/>
                <a:gd name="T8" fmla="*/ 474 w 494"/>
                <a:gd name="T9" fmla="*/ 438 h 582"/>
                <a:gd name="T10" fmla="*/ 450 w 494"/>
                <a:gd name="T11" fmla="*/ 482 h 582"/>
                <a:gd name="T12" fmla="*/ 420 w 494"/>
                <a:gd name="T13" fmla="*/ 522 h 582"/>
                <a:gd name="T14" fmla="*/ 382 w 494"/>
                <a:gd name="T15" fmla="*/ 552 h 582"/>
                <a:gd name="T16" fmla="*/ 338 w 494"/>
                <a:gd name="T17" fmla="*/ 572 h 582"/>
                <a:gd name="T18" fmla="*/ 314 w 494"/>
                <a:gd name="T19" fmla="*/ 578 h 582"/>
                <a:gd name="T20" fmla="*/ 266 w 494"/>
                <a:gd name="T21" fmla="*/ 582 h 582"/>
                <a:gd name="T22" fmla="*/ 218 w 494"/>
                <a:gd name="T23" fmla="*/ 574 h 582"/>
                <a:gd name="T24" fmla="*/ 172 w 494"/>
                <a:gd name="T25" fmla="*/ 554 h 582"/>
                <a:gd name="T26" fmla="*/ 128 w 494"/>
                <a:gd name="T27" fmla="*/ 526 h 582"/>
                <a:gd name="T28" fmla="*/ 88 w 494"/>
                <a:gd name="T29" fmla="*/ 490 h 582"/>
                <a:gd name="T30" fmla="*/ 56 w 494"/>
                <a:gd name="T31" fmla="*/ 446 h 582"/>
                <a:gd name="T32" fmla="*/ 28 w 494"/>
                <a:gd name="T33" fmla="*/ 394 h 582"/>
                <a:gd name="T34" fmla="*/ 18 w 494"/>
                <a:gd name="T35" fmla="*/ 364 h 582"/>
                <a:gd name="T36" fmla="*/ 4 w 494"/>
                <a:gd name="T37" fmla="*/ 306 h 582"/>
                <a:gd name="T38" fmla="*/ 0 w 494"/>
                <a:gd name="T39" fmla="*/ 250 h 582"/>
                <a:gd name="T40" fmla="*/ 6 w 494"/>
                <a:gd name="T41" fmla="*/ 196 h 582"/>
                <a:gd name="T42" fmla="*/ 22 w 494"/>
                <a:gd name="T43" fmla="*/ 144 h 582"/>
                <a:gd name="T44" fmla="*/ 44 w 494"/>
                <a:gd name="T45" fmla="*/ 100 h 582"/>
                <a:gd name="T46" fmla="*/ 74 w 494"/>
                <a:gd name="T47" fmla="*/ 60 h 582"/>
                <a:gd name="T48" fmla="*/ 112 w 494"/>
                <a:gd name="T49" fmla="*/ 30 h 582"/>
                <a:gd name="T50" fmla="*/ 156 w 494"/>
                <a:gd name="T51" fmla="*/ 10 h 582"/>
                <a:gd name="T52" fmla="*/ 180 w 494"/>
                <a:gd name="T53" fmla="*/ 4 h 582"/>
                <a:gd name="T54" fmla="*/ 230 w 494"/>
                <a:gd name="T55" fmla="*/ 0 h 582"/>
                <a:gd name="T56" fmla="*/ 276 w 494"/>
                <a:gd name="T57" fmla="*/ 8 h 582"/>
                <a:gd name="T58" fmla="*/ 324 w 494"/>
                <a:gd name="T59" fmla="*/ 28 h 582"/>
                <a:gd name="T60" fmla="*/ 366 w 494"/>
                <a:gd name="T61" fmla="*/ 56 h 582"/>
                <a:gd name="T62" fmla="*/ 406 w 494"/>
                <a:gd name="T63" fmla="*/ 92 h 582"/>
                <a:gd name="T64" fmla="*/ 440 w 494"/>
                <a:gd name="T65" fmla="*/ 136 h 582"/>
                <a:gd name="T66" fmla="*/ 466 w 494"/>
                <a:gd name="T67" fmla="*/ 188 h 582"/>
                <a:gd name="T68" fmla="*/ 476 w 494"/>
                <a:gd name="T69" fmla="*/ 218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94" h="582">
                  <a:moveTo>
                    <a:pt x="476" y="218"/>
                  </a:moveTo>
                  <a:lnTo>
                    <a:pt x="476" y="218"/>
                  </a:lnTo>
                  <a:lnTo>
                    <a:pt x="484" y="246"/>
                  </a:lnTo>
                  <a:lnTo>
                    <a:pt x="490" y="276"/>
                  </a:lnTo>
                  <a:lnTo>
                    <a:pt x="494" y="304"/>
                  </a:lnTo>
                  <a:lnTo>
                    <a:pt x="494" y="332"/>
                  </a:lnTo>
                  <a:lnTo>
                    <a:pt x="492" y="360"/>
                  </a:lnTo>
                  <a:lnTo>
                    <a:pt x="488" y="386"/>
                  </a:lnTo>
                  <a:lnTo>
                    <a:pt x="482" y="412"/>
                  </a:lnTo>
                  <a:lnTo>
                    <a:pt x="474" y="438"/>
                  </a:lnTo>
                  <a:lnTo>
                    <a:pt x="464" y="460"/>
                  </a:lnTo>
                  <a:lnTo>
                    <a:pt x="450" y="482"/>
                  </a:lnTo>
                  <a:lnTo>
                    <a:pt x="436" y="502"/>
                  </a:lnTo>
                  <a:lnTo>
                    <a:pt x="420" y="522"/>
                  </a:lnTo>
                  <a:lnTo>
                    <a:pt x="402" y="538"/>
                  </a:lnTo>
                  <a:lnTo>
                    <a:pt x="382" y="552"/>
                  </a:lnTo>
                  <a:lnTo>
                    <a:pt x="360" y="564"/>
                  </a:lnTo>
                  <a:lnTo>
                    <a:pt x="338" y="572"/>
                  </a:lnTo>
                  <a:lnTo>
                    <a:pt x="338" y="572"/>
                  </a:lnTo>
                  <a:lnTo>
                    <a:pt x="314" y="578"/>
                  </a:lnTo>
                  <a:lnTo>
                    <a:pt x="290" y="582"/>
                  </a:lnTo>
                  <a:lnTo>
                    <a:pt x="266" y="582"/>
                  </a:lnTo>
                  <a:lnTo>
                    <a:pt x="242" y="578"/>
                  </a:lnTo>
                  <a:lnTo>
                    <a:pt x="218" y="574"/>
                  </a:lnTo>
                  <a:lnTo>
                    <a:pt x="194" y="566"/>
                  </a:lnTo>
                  <a:lnTo>
                    <a:pt x="172" y="554"/>
                  </a:lnTo>
                  <a:lnTo>
                    <a:pt x="150" y="542"/>
                  </a:lnTo>
                  <a:lnTo>
                    <a:pt x="128" y="526"/>
                  </a:lnTo>
                  <a:lnTo>
                    <a:pt x="108" y="510"/>
                  </a:lnTo>
                  <a:lnTo>
                    <a:pt x="88" y="490"/>
                  </a:lnTo>
                  <a:lnTo>
                    <a:pt x="72" y="468"/>
                  </a:lnTo>
                  <a:lnTo>
                    <a:pt x="56" y="446"/>
                  </a:lnTo>
                  <a:lnTo>
                    <a:pt x="40" y="420"/>
                  </a:lnTo>
                  <a:lnTo>
                    <a:pt x="28" y="394"/>
                  </a:lnTo>
                  <a:lnTo>
                    <a:pt x="18" y="364"/>
                  </a:lnTo>
                  <a:lnTo>
                    <a:pt x="18" y="364"/>
                  </a:lnTo>
                  <a:lnTo>
                    <a:pt x="10" y="336"/>
                  </a:lnTo>
                  <a:lnTo>
                    <a:pt x="4" y="306"/>
                  </a:lnTo>
                  <a:lnTo>
                    <a:pt x="2" y="278"/>
                  </a:lnTo>
                  <a:lnTo>
                    <a:pt x="0" y="250"/>
                  </a:lnTo>
                  <a:lnTo>
                    <a:pt x="2" y="222"/>
                  </a:lnTo>
                  <a:lnTo>
                    <a:pt x="6" y="196"/>
                  </a:lnTo>
                  <a:lnTo>
                    <a:pt x="12" y="170"/>
                  </a:lnTo>
                  <a:lnTo>
                    <a:pt x="22" y="144"/>
                  </a:lnTo>
                  <a:lnTo>
                    <a:pt x="32" y="122"/>
                  </a:lnTo>
                  <a:lnTo>
                    <a:pt x="44" y="100"/>
                  </a:lnTo>
                  <a:lnTo>
                    <a:pt x="58" y="80"/>
                  </a:lnTo>
                  <a:lnTo>
                    <a:pt x="74" y="60"/>
                  </a:lnTo>
                  <a:lnTo>
                    <a:pt x="92" y="44"/>
                  </a:lnTo>
                  <a:lnTo>
                    <a:pt x="112" y="30"/>
                  </a:lnTo>
                  <a:lnTo>
                    <a:pt x="134" y="18"/>
                  </a:lnTo>
                  <a:lnTo>
                    <a:pt x="156" y="10"/>
                  </a:lnTo>
                  <a:lnTo>
                    <a:pt x="156" y="10"/>
                  </a:lnTo>
                  <a:lnTo>
                    <a:pt x="180" y="4"/>
                  </a:lnTo>
                  <a:lnTo>
                    <a:pt x="204" y="0"/>
                  </a:lnTo>
                  <a:lnTo>
                    <a:pt x="230" y="0"/>
                  </a:lnTo>
                  <a:lnTo>
                    <a:pt x="254" y="4"/>
                  </a:lnTo>
                  <a:lnTo>
                    <a:pt x="276" y="8"/>
                  </a:lnTo>
                  <a:lnTo>
                    <a:pt x="300" y="16"/>
                  </a:lnTo>
                  <a:lnTo>
                    <a:pt x="324" y="28"/>
                  </a:lnTo>
                  <a:lnTo>
                    <a:pt x="346" y="40"/>
                  </a:lnTo>
                  <a:lnTo>
                    <a:pt x="366" y="56"/>
                  </a:lnTo>
                  <a:lnTo>
                    <a:pt x="386" y="72"/>
                  </a:lnTo>
                  <a:lnTo>
                    <a:pt x="406" y="92"/>
                  </a:lnTo>
                  <a:lnTo>
                    <a:pt x="424" y="114"/>
                  </a:lnTo>
                  <a:lnTo>
                    <a:pt x="440" y="136"/>
                  </a:lnTo>
                  <a:lnTo>
                    <a:pt x="454" y="162"/>
                  </a:lnTo>
                  <a:lnTo>
                    <a:pt x="466" y="188"/>
                  </a:lnTo>
                  <a:lnTo>
                    <a:pt x="476" y="218"/>
                  </a:lnTo>
                  <a:lnTo>
                    <a:pt x="476" y="218"/>
                  </a:lnTo>
                  <a:close/>
                </a:path>
              </a:pathLst>
            </a:custGeom>
            <a:solidFill>
              <a:srgbClr val="F826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90"/>
            <p:cNvSpPr>
              <a:spLocks/>
            </p:cNvSpPr>
            <p:nvPr/>
          </p:nvSpPr>
          <p:spPr bwMode="auto">
            <a:xfrm>
              <a:off x="1704" y="1379"/>
              <a:ext cx="350" cy="410"/>
            </a:xfrm>
            <a:custGeom>
              <a:avLst/>
              <a:gdLst>
                <a:gd name="T0" fmla="*/ 338 w 350"/>
                <a:gd name="T1" fmla="*/ 152 h 410"/>
                <a:gd name="T2" fmla="*/ 348 w 350"/>
                <a:gd name="T3" fmla="*/ 194 h 410"/>
                <a:gd name="T4" fmla="*/ 350 w 350"/>
                <a:gd name="T5" fmla="*/ 234 h 410"/>
                <a:gd name="T6" fmla="*/ 346 w 350"/>
                <a:gd name="T7" fmla="*/ 272 h 410"/>
                <a:gd name="T8" fmla="*/ 336 w 350"/>
                <a:gd name="T9" fmla="*/ 308 h 410"/>
                <a:gd name="T10" fmla="*/ 320 w 350"/>
                <a:gd name="T11" fmla="*/ 340 h 410"/>
                <a:gd name="T12" fmla="*/ 298 w 350"/>
                <a:gd name="T13" fmla="*/ 368 h 410"/>
                <a:gd name="T14" fmla="*/ 270 w 350"/>
                <a:gd name="T15" fmla="*/ 390 h 410"/>
                <a:gd name="T16" fmla="*/ 240 w 350"/>
                <a:gd name="T17" fmla="*/ 404 h 410"/>
                <a:gd name="T18" fmla="*/ 222 w 350"/>
                <a:gd name="T19" fmla="*/ 408 h 410"/>
                <a:gd name="T20" fmla="*/ 188 w 350"/>
                <a:gd name="T21" fmla="*/ 410 h 410"/>
                <a:gd name="T22" fmla="*/ 154 w 350"/>
                <a:gd name="T23" fmla="*/ 404 h 410"/>
                <a:gd name="T24" fmla="*/ 122 w 350"/>
                <a:gd name="T25" fmla="*/ 392 h 410"/>
                <a:gd name="T26" fmla="*/ 90 w 350"/>
                <a:gd name="T27" fmla="*/ 372 h 410"/>
                <a:gd name="T28" fmla="*/ 64 w 350"/>
                <a:gd name="T29" fmla="*/ 346 h 410"/>
                <a:gd name="T30" fmla="*/ 40 w 350"/>
                <a:gd name="T31" fmla="*/ 314 h 410"/>
                <a:gd name="T32" fmla="*/ 20 w 350"/>
                <a:gd name="T33" fmla="*/ 278 h 410"/>
                <a:gd name="T34" fmla="*/ 12 w 350"/>
                <a:gd name="T35" fmla="*/ 258 h 410"/>
                <a:gd name="T36" fmla="*/ 4 w 350"/>
                <a:gd name="T37" fmla="*/ 216 h 410"/>
                <a:gd name="T38" fmla="*/ 0 w 350"/>
                <a:gd name="T39" fmla="*/ 176 h 410"/>
                <a:gd name="T40" fmla="*/ 4 w 350"/>
                <a:gd name="T41" fmla="*/ 138 h 410"/>
                <a:gd name="T42" fmla="*/ 16 w 350"/>
                <a:gd name="T43" fmla="*/ 102 h 410"/>
                <a:gd name="T44" fmla="*/ 32 w 350"/>
                <a:gd name="T45" fmla="*/ 70 h 410"/>
                <a:gd name="T46" fmla="*/ 54 w 350"/>
                <a:gd name="T47" fmla="*/ 42 h 410"/>
                <a:gd name="T48" fmla="*/ 80 w 350"/>
                <a:gd name="T49" fmla="*/ 20 h 410"/>
                <a:gd name="T50" fmla="*/ 112 w 350"/>
                <a:gd name="T51" fmla="*/ 6 h 410"/>
                <a:gd name="T52" fmla="*/ 128 w 350"/>
                <a:gd name="T53" fmla="*/ 2 h 410"/>
                <a:gd name="T54" fmla="*/ 162 w 350"/>
                <a:gd name="T55" fmla="*/ 0 h 410"/>
                <a:gd name="T56" fmla="*/ 196 w 350"/>
                <a:gd name="T57" fmla="*/ 6 h 410"/>
                <a:gd name="T58" fmla="*/ 230 w 350"/>
                <a:gd name="T59" fmla="*/ 18 h 410"/>
                <a:gd name="T60" fmla="*/ 260 w 350"/>
                <a:gd name="T61" fmla="*/ 38 h 410"/>
                <a:gd name="T62" fmla="*/ 288 w 350"/>
                <a:gd name="T63" fmla="*/ 64 h 410"/>
                <a:gd name="T64" fmla="*/ 312 w 350"/>
                <a:gd name="T65" fmla="*/ 96 h 410"/>
                <a:gd name="T66" fmla="*/ 330 w 350"/>
                <a:gd name="T67" fmla="*/ 132 h 410"/>
                <a:gd name="T68" fmla="*/ 338 w 350"/>
                <a:gd name="T69" fmla="*/ 152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50" h="410">
                  <a:moveTo>
                    <a:pt x="338" y="152"/>
                  </a:moveTo>
                  <a:lnTo>
                    <a:pt x="338" y="152"/>
                  </a:lnTo>
                  <a:lnTo>
                    <a:pt x="344" y="174"/>
                  </a:lnTo>
                  <a:lnTo>
                    <a:pt x="348" y="194"/>
                  </a:lnTo>
                  <a:lnTo>
                    <a:pt x="350" y="214"/>
                  </a:lnTo>
                  <a:lnTo>
                    <a:pt x="350" y="234"/>
                  </a:lnTo>
                  <a:lnTo>
                    <a:pt x="348" y="254"/>
                  </a:lnTo>
                  <a:lnTo>
                    <a:pt x="346" y="272"/>
                  </a:lnTo>
                  <a:lnTo>
                    <a:pt x="342" y="292"/>
                  </a:lnTo>
                  <a:lnTo>
                    <a:pt x="336" y="308"/>
                  </a:lnTo>
                  <a:lnTo>
                    <a:pt x="328" y="326"/>
                  </a:lnTo>
                  <a:lnTo>
                    <a:pt x="320" y="340"/>
                  </a:lnTo>
                  <a:lnTo>
                    <a:pt x="308" y="354"/>
                  </a:lnTo>
                  <a:lnTo>
                    <a:pt x="298" y="368"/>
                  </a:lnTo>
                  <a:lnTo>
                    <a:pt x="284" y="380"/>
                  </a:lnTo>
                  <a:lnTo>
                    <a:pt x="270" y="390"/>
                  </a:lnTo>
                  <a:lnTo>
                    <a:pt x="256" y="398"/>
                  </a:lnTo>
                  <a:lnTo>
                    <a:pt x="240" y="404"/>
                  </a:lnTo>
                  <a:lnTo>
                    <a:pt x="240" y="404"/>
                  </a:lnTo>
                  <a:lnTo>
                    <a:pt x="222" y="408"/>
                  </a:lnTo>
                  <a:lnTo>
                    <a:pt x="206" y="410"/>
                  </a:lnTo>
                  <a:lnTo>
                    <a:pt x="188" y="410"/>
                  </a:lnTo>
                  <a:lnTo>
                    <a:pt x="172" y="408"/>
                  </a:lnTo>
                  <a:lnTo>
                    <a:pt x="154" y="404"/>
                  </a:lnTo>
                  <a:lnTo>
                    <a:pt x="138" y="400"/>
                  </a:lnTo>
                  <a:lnTo>
                    <a:pt x="122" y="392"/>
                  </a:lnTo>
                  <a:lnTo>
                    <a:pt x="106" y="382"/>
                  </a:lnTo>
                  <a:lnTo>
                    <a:pt x="90" y="372"/>
                  </a:lnTo>
                  <a:lnTo>
                    <a:pt x="76" y="360"/>
                  </a:lnTo>
                  <a:lnTo>
                    <a:pt x="64" y="346"/>
                  </a:lnTo>
                  <a:lnTo>
                    <a:pt x="50" y="330"/>
                  </a:lnTo>
                  <a:lnTo>
                    <a:pt x="40" y="314"/>
                  </a:lnTo>
                  <a:lnTo>
                    <a:pt x="30" y="296"/>
                  </a:lnTo>
                  <a:lnTo>
                    <a:pt x="20" y="278"/>
                  </a:lnTo>
                  <a:lnTo>
                    <a:pt x="12" y="258"/>
                  </a:lnTo>
                  <a:lnTo>
                    <a:pt x="12" y="258"/>
                  </a:lnTo>
                  <a:lnTo>
                    <a:pt x="8" y="236"/>
                  </a:lnTo>
                  <a:lnTo>
                    <a:pt x="4" y="216"/>
                  </a:lnTo>
                  <a:lnTo>
                    <a:pt x="2" y="196"/>
                  </a:lnTo>
                  <a:lnTo>
                    <a:pt x="0" y="176"/>
                  </a:lnTo>
                  <a:lnTo>
                    <a:pt x="2" y="156"/>
                  </a:lnTo>
                  <a:lnTo>
                    <a:pt x="4" y="138"/>
                  </a:lnTo>
                  <a:lnTo>
                    <a:pt x="10" y="118"/>
                  </a:lnTo>
                  <a:lnTo>
                    <a:pt x="16" y="102"/>
                  </a:lnTo>
                  <a:lnTo>
                    <a:pt x="22" y="84"/>
                  </a:lnTo>
                  <a:lnTo>
                    <a:pt x="32" y="70"/>
                  </a:lnTo>
                  <a:lnTo>
                    <a:pt x="42" y="56"/>
                  </a:lnTo>
                  <a:lnTo>
                    <a:pt x="54" y="42"/>
                  </a:lnTo>
                  <a:lnTo>
                    <a:pt x="66" y="30"/>
                  </a:lnTo>
                  <a:lnTo>
                    <a:pt x="80" y="20"/>
                  </a:lnTo>
                  <a:lnTo>
                    <a:pt x="94" y="12"/>
                  </a:lnTo>
                  <a:lnTo>
                    <a:pt x="112" y="6"/>
                  </a:lnTo>
                  <a:lnTo>
                    <a:pt x="112" y="6"/>
                  </a:lnTo>
                  <a:lnTo>
                    <a:pt x="128" y="2"/>
                  </a:lnTo>
                  <a:lnTo>
                    <a:pt x="146" y="0"/>
                  </a:lnTo>
                  <a:lnTo>
                    <a:pt x="162" y="0"/>
                  </a:lnTo>
                  <a:lnTo>
                    <a:pt x="180" y="2"/>
                  </a:lnTo>
                  <a:lnTo>
                    <a:pt x="196" y="6"/>
                  </a:lnTo>
                  <a:lnTo>
                    <a:pt x="212" y="10"/>
                  </a:lnTo>
                  <a:lnTo>
                    <a:pt x="230" y="18"/>
                  </a:lnTo>
                  <a:lnTo>
                    <a:pt x="244" y="28"/>
                  </a:lnTo>
                  <a:lnTo>
                    <a:pt x="260" y="38"/>
                  </a:lnTo>
                  <a:lnTo>
                    <a:pt x="274" y="50"/>
                  </a:lnTo>
                  <a:lnTo>
                    <a:pt x="288" y="64"/>
                  </a:lnTo>
                  <a:lnTo>
                    <a:pt x="300" y="80"/>
                  </a:lnTo>
                  <a:lnTo>
                    <a:pt x="312" y="96"/>
                  </a:lnTo>
                  <a:lnTo>
                    <a:pt x="322" y="114"/>
                  </a:lnTo>
                  <a:lnTo>
                    <a:pt x="330" y="132"/>
                  </a:lnTo>
                  <a:lnTo>
                    <a:pt x="338" y="152"/>
                  </a:lnTo>
                  <a:lnTo>
                    <a:pt x="338" y="1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91"/>
            <p:cNvSpPr>
              <a:spLocks/>
            </p:cNvSpPr>
            <p:nvPr/>
          </p:nvSpPr>
          <p:spPr bwMode="auto">
            <a:xfrm>
              <a:off x="1772" y="1459"/>
              <a:ext cx="214" cy="250"/>
            </a:xfrm>
            <a:custGeom>
              <a:avLst/>
              <a:gdLst>
                <a:gd name="T0" fmla="*/ 206 w 214"/>
                <a:gd name="T1" fmla="*/ 94 h 250"/>
                <a:gd name="T2" fmla="*/ 206 w 214"/>
                <a:gd name="T3" fmla="*/ 94 h 250"/>
                <a:gd name="T4" fmla="*/ 212 w 214"/>
                <a:gd name="T5" fmla="*/ 118 h 250"/>
                <a:gd name="T6" fmla="*/ 214 w 214"/>
                <a:gd name="T7" fmla="*/ 142 h 250"/>
                <a:gd name="T8" fmla="*/ 212 w 214"/>
                <a:gd name="T9" fmla="*/ 166 h 250"/>
                <a:gd name="T10" fmla="*/ 206 w 214"/>
                <a:gd name="T11" fmla="*/ 188 h 250"/>
                <a:gd name="T12" fmla="*/ 196 w 214"/>
                <a:gd name="T13" fmla="*/ 208 h 250"/>
                <a:gd name="T14" fmla="*/ 182 w 214"/>
                <a:gd name="T15" fmla="*/ 224 h 250"/>
                <a:gd name="T16" fmla="*/ 174 w 214"/>
                <a:gd name="T17" fmla="*/ 232 h 250"/>
                <a:gd name="T18" fmla="*/ 166 w 214"/>
                <a:gd name="T19" fmla="*/ 238 h 250"/>
                <a:gd name="T20" fmla="*/ 156 w 214"/>
                <a:gd name="T21" fmla="*/ 242 h 250"/>
                <a:gd name="T22" fmla="*/ 146 w 214"/>
                <a:gd name="T23" fmla="*/ 246 h 250"/>
                <a:gd name="T24" fmla="*/ 146 w 214"/>
                <a:gd name="T25" fmla="*/ 246 h 250"/>
                <a:gd name="T26" fmla="*/ 136 w 214"/>
                <a:gd name="T27" fmla="*/ 250 h 250"/>
                <a:gd name="T28" fmla="*/ 126 w 214"/>
                <a:gd name="T29" fmla="*/ 250 h 250"/>
                <a:gd name="T30" fmla="*/ 116 w 214"/>
                <a:gd name="T31" fmla="*/ 250 h 250"/>
                <a:gd name="T32" fmla="*/ 104 w 214"/>
                <a:gd name="T33" fmla="*/ 250 h 250"/>
                <a:gd name="T34" fmla="*/ 84 w 214"/>
                <a:gd name="T35" fmla="*/ 244 h 250"/>
                <a:gd name="T36" fmla="*/ 64 w 214"/>
                <a:gd name="T37" fmla="*/ 234 h 250"/>
                <a:gd name="T38" fmla="*/ 46 w 214"/>
                <a:gd name="T39" fmla="*/ 220 h 250"/>
                <a:gd name="T40" fmla="*/ 32 w 214"/>
                <a:gd name="T41" fmla="*/ 202 h 250"/>
                <a:gd name="T42" fmla="*/ 18 w 214"/>
                <a:gd name="T43" fmla="*/ 180 h 250"/>
                <a:gd name="T44" fmla="*/ 8 w 214"/>
                <a:gd name="T45" fmla="*/ 156 h 250"/>
                <a:gd name="T46" fmla="*/ 8 w 214"/>
                <a:gd name="T47" fmla="*/ 156 h 250"/>
                <a:gd name="T48" fmla="*/ 2 w 214"/>
                <a:gd name="T49" fmla="*/ 132 h 250"/>
                <a:gd name="T50" fmla="*/ 0 w 214"/>
                <a:gd name="T51" fmla="*/ 108 h 250"/>
                <a:gd name="T52" fmla="*/ 4 w 214"/>
                <a:gd name="T53" fmla="*/ 84 h 250"/>
                <a:gd name="T54" fmla="*/ 10 w 214"/>
                <a:gd name="T55" fmla="*/ 62 h 250"/>
                <a:gd name="T56" fmla="*/ 20 w 214"/>
                <a:gd name="T57" fmla="*/ 42 h 250"/>
                <a:gd name="T58" fmla="*/ 32 w 214"/>
                <a:gd name="T59" fmla="*/ 26 h 250"/>
                <a:gd name="T60" fmla="*/ 40 w 214"/>
                <a:gd name="T61" fmla="*/ 18 h 250"/>
                <a:gd name="T62" fmla="*/ 48 w 214"/>
                <a:gd name="T63" fmla="*/ 12 h 250"/>
                <a:gd name="T64" fmla="*/ 58 w 214"/>
                <a:gd name="T65" fmla="*/ 8 h 250"/>
                <a:gd name="T66" fmla="*/ 68 w 214"/>
                <a:gd name="T67" fmla="*/ 4 h 250"/>
                <a:gd name="T68" fmla="*/ 68 w 214"/>
                <a:gd name="T69" fmla="*/ 4 h 250"/>
                <a:gd name="T70" fmla="*/ 78 w 214"/>
                <a:gd name="T71" fmla="*/ 0 h 250"/>
                <a:gd name="T72" fmla="*/ 88 w 214"/>
                <a:gd name="T73" fmla="*/ 0 h 250"/>
                <a:gd name="T74" fmla="*/ 100 w 214"/>
                <a:gd name="T75" fmla="*/ 0 h 250"/>
                <a:gd name="T76" fmla="*/ 110 w 214"/>
                <a:gd name="T77" fmla="*/ 0 h 250"/>
                <a:gd name="T78" fmla="*/ 130 w 214"/>
                <a:gd name="T79" fmla="*/ 6 h 250"/>
                <a:gd name="T80" fmla="*/ 150 w 214"/>
                <a:gd name="T81" fmla="*/ 16 h 250"/>
                <a:gd name="T82" fmla="*/ 168 w 214"/>
                <a:gd name="T83" fmla="*/ 30 h 250"/>
                <a:gd name="T84" fmla="*/ 184 w 214"/>
                <a:gd name="T85" fmla="*/ 48 h 250"/>
                <a:gd name="T86" fmla="*/ 196 w 214"/>
                <a:gd name="T87" fmla="*/ 70 h 250"/>
                <a:gd name="T88" fmla="*/ 206 w 214"/>
                <a:gd name="T89" fmla="*/ 94 h 250"/>
                <a:gd name="T90" fmla="*/ 206 w 214"/>
                <a:gd name="T91" fmla="*/ 94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14" h="250">
                  <a:moveTo>
                    <a:pt x="206" y="94"/>
                  </a:moveTo>
                  <a:lnTo>
                    <a:pt x="206" y="94"/>
                  </a:lnTo>
                  <a:lnTo>
                    <a:pt x="212" y="118"/>
                  </a:lnTo>
                  <a:lnTo>
                    <a:pt x="214" y="142"/>
                  </a:lnTo>
                  <a:lnTo>
                    <a:pt x="212" y="166"/>
                  </a:lnTo>
                  <a:lnTo>
                    <a:pt x="206" y="188"/>
                  </a:lnTo>
                  <a:lnTo>
                    <a:pt x="196" y="208"/>
                  </a:lnTo>
                  <a:lnTo>
                    <a:pt x="182" y="224"/>
                  </a:lnTo>
                  <a:lnTo>
                    <a:pt x="174" y="232"/>
                  </a:lnTo>
                  <a:lnTo>
                    <a:pt x="166" y="238"/>
                  </a:lnTo>
                  <a:lnTo>
                    <a:pt x="156" y="242"/>
                  </a:lnTo>
                  <a:lnTo>
                    <a:pt x="146" y="246"/>
                  </a:lnTo>
                  <a:lnTo>
                    <a:pt x="146" y="246"/>
                  </a:lnTo>
                  <a:lnTo>
                    <a:pt x="136" y="250"/>
                  </a:lnTo>
                  <a:lnTo>
                    <a:pt x="126" y="250"/>
                  </a:lnTo>
                  <a:lnTo>
                    <a:pt x="116" y="250"/>
                  </a:lnTo>
                  <a:lnTo>
                    <a:pt x="104" y="250"/>
                  </a:lnTo>
                  <a:lnTo>
                    <a:pt x="84" y="244"/>
                  </a:lnTo>
                  <a:lnTo>
                    <a:pt x="64" y="234"/>
                  </a:lnTo>
                  <a:lnTo>
                    <a:pt x="46" y="220"/>
                  </a:lnTo>
                  <a:lnTo>
                    <a:pt x="32" y="202"/>
                  </a:lnTo>
                  <a:lnTo>
                    <a:pt x="18" y="180"/>
                  </a:lnTo>
                  <a:lnTo>
                    <a:pt x="8" y="156"/>
                  </a:lnTo>
                  <a:lnTo>
                    <a:pt x="8" y="156"/>
                  </a:lnTo>
                  <a:lnTo>
                    <a:pt x="2" y="132"/>
                  </a:lnTo>
                  <a:lnTo>
                    <a:pt x="0" y="108"/>
                  </a:lnTo>
                  <a:lnTo>
                    <a:pt x="4" y="84"/>
                  </a:lnTo>
                  <a:lnTo>
                    <a:pt x="10" y="62"/>
                  </a:lnTo>
                  <a:lnTo>
                    <a:pt x="20" y="42"/>
                  </a:lnTo>
                  <a:lnTo>
                    <a:pt x="32" y="26"/>
                  </a:lnTo>
                  <a:lnTo>
                    <a:pt x="40" y="18"/>
                  </a:lnTo>
                  <a:lnTo>
                    <a:pt x="48" y="12"/>
                  </a:lnTo>
                  <a:lnTo>
                    <a:pt x="58" y="8"/>
                  </a:lnTo>
                  <a:lnTo>
                    <a:pt x="68" y="4"/>
                  </a:lnTo>
                  <a:lnTo>
                    <a:pt x="68" y="4"/>
                  </a:lnTo>
                  <a:lnTo>
                    <a:pt x="78" y="0"/>
                  </a:lnTo>
                  <a:lnTo>
                    <a:pt x="88" y="0"/>
                  </a:lnTo>
                  <a:lnTo>
                    <a:pt x="100" y="0"/>
                  </a:lnTo>
                  <a:lnTo>
                    <a:pt x="110" y="0"/>
                  </a:lnTo>
                  <a:lnTo>
                    <a:pt x="130" y="6"/>
                  </a:lnTo>
                  <a:lnTo>
                    <a:pt x="150" y="16"/>
                  </a:lnTo>
                  <a:lnTo>
                    <a:pt x="168" y="30"/>
                  </a:lnTo>
                  <a:lnTo>
                    <a:pt x="184" y="48"/>
                  </a:lnTo>
                  <a:lnTo>
                    <a:pt x="196" y="70"/>
                  </a:lnTo>
                  <a:lnTo>
                    <a:pt x="206" y="94"/>
                  </a:lnTo>
                  <a:lnTo>
                    <a:pt x="206" y="94"/>
                  </a:lnTo>
                  <a:close/>
                </a:path>
              </a:pathLst>
            </a:custGeom>
            <a:solidFill>
              <a:srgbClr val="F826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92"/>
            <p:cNvSpPr>
              <a:spLocks/>
            </p:cNvSpPr>
            <p:nvPr/>
          </p:nvSpPr>
          <p:spPr bwMode="auto">
            <a:xfrm>
              <a:off x="1852" y="1537"/>
              <a:ext cx="50" cy="70"/>
            </a:xfrm>
            <a:custGeom>
              <a:avLst/>
              <a:gdLst>
                <a:gd name="T0" fmla="*/ 36 w 50"/>
                <a:gd name="T1" fmla="*/ 26 h 70"/>
                <a:gd name="T2" fmla="*/ 36 w 50"/>
                <a:gd name="T3" fmla="*/ 26 h 70"/>
                <a:gd name="T4" fmla="*/ 26 w 50"/>
                <a:gd name="T5" fmla="*/ 14 h 70"/>
                <a:gd name="T6" fmla="*/ 14 w 50"/>
                <a:gd name="T7" fmla="*/ 6 h 70"/>
                <a:gd name="T8" fmla="*/ 6 w 50"/>
                <a:gd name="T9" fmla="*/ 2 h 70"/>
                <a:gd name="T10" fmla="*/ 0 w 50"/>
                <a:gd name="T11" fmla="*/ 0 h 70"/>
                <a:gd name="T12" fmla="*/ 0 w 50"/>
                <a:gd name="T13" fmla="*/ 0 h 70"/>
                <a:gd name="T14" fmla="*/ 14 w 50"/>
                <a:gd name="T15" fmla="*/ 10 h 70"/>
                <a:gd name="T16" fmla="*/ 24 w 50"/>
                <a:gd name="T17" fmla="*/ 20 h 70"/>
                <a:gd name="T18" fmla="*/ 32 w 50"/>
                <a:gd name="T19" fmla="*/ 30 h 70"/>
                <a:gd name="T20" fmla="*/ 8 w 50"/>
                <a:gd name="T21" fmla="*/ 58 h 70"/>
                <a:gd name="T22" fmla="*/ 40 w 50"/>
                <a:gd name="T23" fmla="*/ 36 h 70"/>
                <a:gd name="T24" fmla="*/ 40 w 50"/>
                <a:gd name="T25" fmla="*/ 36 h 70"/>
                <a:gd name="T26" fmla="*/ 44 w 50"/>
                <a:gd name="T27" fmla="*/ 48 h 70"/>
                <a:gd name="T28" fmla="*/ 46 w 50"/>
                <a:gd name="T29" fmla="*/ 58 h 70"/>
                <a:gd name="T30" fmla="*/ 48 w 50"/>
                <a:gd name="T31" fmla="*/ 70 h 70"/>
                <a:gd name="T32" fmla="*/ 48 w 50"/>
                <a:gd name="T33" fmla="*/ 70 h 70"/>
                <a:gd name="T34" fmla="*/ 48 w 50"/>
                <a:gd name="T35" fmla="*/ 64 h 70"/>
                <a:gd name="T36" fmla="*/ 50 w 50"/>
                <a:gd name="T37" fmla="*/ 52 h 70"/>
                <a:gd name="T38" fmla="*/ 48 w 50"/>
                <a:gd name="T39" fmla="*/ 44 h 70"/>
                <a:gd name="T40" fmla="*/ 46 w 50"/>
                <a:gd name="T41" fmla="*/ 38 h 70"/>
                <a:gd name="T42" fmla="*/ 42 w 50"/>
                <a:gd name="T43" fmla="*/ 30 h 70"/>
                <a:gd name="T44" fmla="*/ 36 w 50"/>
                <a:gd name="T45" fmla="*/ 26 h 70"/>
                <a:gd name="T46" fmla="*/ 36 w 50"/>
                <a:gd name="T47" fmla="*/ 26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0" h="70">
                  <a:moveTo>
                    <a:pt x="36" y="26"/>
                  </a:moveTo>
                  <a:lnTo>
                    <a:pt x="36" y="26"/>
                  </a:lnTo>
                  <a:lnTo>
                    <a:pt x="26" y="14"/>
                  </a:lnTo>
                  <a:lnTo>
                    <a:pt x="14" y="6"/>
                  </a:lnTo>
                  <a:lnTo>
                    <a:pt x="6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14" y="10"/>
                  </a:lnTo>
                  <a:lnTo>
                    <a:pt x="24" y="20"/>
                  </a:lnTo>
                  <a:lnTo>
                    <a:pt x="32" y="30"/>
                  </a:lnTo>
                  <a:lnTo>
                    <a:pt x="8" y="58"/>
                  </a:lnTo>
                  <a:lnTo>
                    <a:pt x="40" y="36"/>
                  </a:lnTo>
                  <a:lnTo>
                    <a:pt x="40" y="36"/>
                  </a:lnTo>
                  <a:lnTo>
                    <a:pt x="44" y="48"/>
                  </a:lnTo>
                  <a:lnTo>
                    <a:pt x="46" y="58"/>
                  </a:lnTo>
                  <a:lnTo>
                    <a:pt x="48" y="70"/>
                  </a:lnTo>
                  <a:lnTo>
                    <a:pt x="48" y="70"/>
                  </a:lnTo>
                  <a:lnTo>
                    <a:pt x="48" y="64"/>
                  </a:lnTo>
                  <a:lnTo>
                    <a:pt x="50" y="52"/>
                  </a:lnTo>
                  <a:lnTo>
                    <a:pt x="48" y="44"/>
                  </a:lnTo>
                  <a:lnTo>
                    <a:pt x="46" y="38"/>
                  </a:lnTo>
                  <a:lnTo>
                    <a:pt x="42" y="30"/>
                  </a:lnTo>
                  <a:lnTo>
                    <a:pt x="36" y="26"/>
                  </a:lnTo>
                  <a:lnTo>
                    <a:pt x="36" y="26"/>
                  </a:lnTo>
                  <a:close/>
                </a:path>
              </a:pathLst>
            </a:custGeom>
            <a:solidFill>
              <a:srgbClr val="BA1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93"/>
            <p:cNvSpPr>
              <a:spLocks/>
            </p:cNvSpPr>
            <p:nvPr/>
          </p:nvSpPr>
          <p:spPr bwMode="auto">
            <a:xfrm>
              <a:off x="2246" y="1201"/>
              <a:ext cx="146" cy="110"/>
            </a:xfrm>
            <a:custGeom>
              <a:avLst/>
              <a:gdLst>
                <a:gd name="T0" fmla="*/ 146 w 146"/>
                <a:gd name="T1" fmla="*/ 4 h 110"/>
                <a:gd name="T2" fmla="*/ 2 w 146"/>
                <a:gd name="T3" fmla="*/ 110 h 110"/>
                <a:gd name="T4" fmla="*/ 0 w 146"/>
                <a:gd name="T5" fmla="*/ 108 h 110"/>
                <a:gd name="T6" fmla="*/ 144 w 146"/>
                <a:gd name="T7" fmla="*/ 0 h 110"/>
                <a:gd name="T8" fmla="*/ 146 w 146"/>
                <a:gd name="T9" fmla="*/ 4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" h="110">
                  <a:moveTo>
                    <a:pt x="146" y="4"/>
                  </a:moveTo>
                  <a:lnTo>
                    <a:pt x="2" y="110"/>
                  </a:lnTo>
                  <a:lnTo>
                    <a:pt x="0" y="108"/>
                  </a:lnTo>
                  <a:lnTo>
                    <a:pt x="144" y="0"/>
                  </a:lnTo>
                  <a:lnTo>
                    <a:pt x="146" y="4"/>
                  </a:lnTo>
                  <a:close/>
                </a:path>
              </a:pathLst>
            </a:custGeom>
            <a:solidFill>
              <a:srgbClr val="4770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94"/>
            <p:cNvSpPr>
              <a:spLocks/>
            </p:cNvSpPr>
            <p:nvPr/>
          </p:nvSpPr>
          <p:spPr bwMode="auto">
            <a:xfrm>
              <a:off x="1888" y="1215"/>
              <a:ext cx="484" cy="364"/>
            </a:xfrm>
            <a:custGeom>
              <a:avLst/>
              <a:gdLst>
                <a:gd name="T0" fmla="*/ 472 w 484"/>
                <a:gd name="T1" fmla="*/ 0 h 364"/>
                <a:gd name="T2" fmla="*/ 0 w 484"/>
                <a:gd name="T3" fmla="*/ 348 h 364"/>
                <a:gd name="T4" fmla="*/ 0 w 484"/>
                <a:gd name="T5" fmla="*/ 348 h 364"/>
                <a:gd name="T6" fmla="*/ 0 w 484"/>
                <a:gd name="T7" fmla="*/ 352 h 364"/>
                <a:gd name="T8" fmla="*/ 4 w 484"/>
                <a:gd name="T9" fmla="*/ 358 h 364"/>
                <a:gd name="T10" fmla="*/ 6 w 484"/>
                <a:gd name="T11" fmla="*/ 362 h 364"/>
                <a:gd name="T12" fmla="*/ 12 w 484"/>
                <a:gd name="T13" fmla="*/ 364 h 364"/>
                <a:gd name="T14" fmla="*/ 484 w 484"/>
                <a:gd name="T15" fmla="*/ 16 h 364"/>
                <a:gd name="T16" fmla="*/ 484 w 484"/>
                <a:gd name="T17" fmla="*/ 16 h 364"/>
                <a:gd name="T18" fmla="*/ 484 w 484"/>
                <a:gd name="T19" fmla="*/ 10 h 364"/>
                <a:gd name="T20" fmla="*/ 484 w 484"/>
                <a:gd name="T21" fmla="*/ 6 h 364"/>
                <a:gd name="T22" fmla="*/ 482 w 484"/>
                <a:gd name="T23" fmla="*/ 2 h 364"/>
                <a:gd name="T24" fmla="*/ 480 w 484"/>
                <a:gd name="T25" fmla="*/ 0 h 364"/>
                <a:gd name="T26" fmla="*/ 474 w 484"/>
                <a:gd name="T27" fmla="*/ 0 h 364"/>
                <a:gd name="T28" fmla="*/ 472 w 484"/>
                <a:gd name="T29" fmla="*/ 0 h 364"/>
                <a:gd name="T30" fmla="*/ 472 w 484"/>
                <a:gd name="T31" fmla="*/ 0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84" h="364">
                  <a:moveTo>
                    <a:pt x="472" y="0"/>
                  </a:moveTo>
                  <a:lnTo>
                    <a:pt x="0" y="348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4" y="358"/>
                  </a:lnTo>
                  <a:lnTo>
                    <a:pt x="6" y="362"/>
                  </a:lnTo>
                  <a:lnTo>
                    <a:pt x="12" y="364"/>
                  </a:lnTo>
                  <a:lnTo>
                    <a:pt x="484" y="16"/>
                  </a:lnTo>
                  <a:lnTo>
                    <a:pt x="484" y="16"/>
                  </a:lnTo>
                  <a:lnTo>
                    <a:pt x="484" y="10"/>
                  </a:lnTo>
                  <a:lnTo>
                    <a:pt x="484" y="6"/>
                  </a:lnTo>
                  <a:lnTo>
                    <a:pt x="482" y="2"/>
                  </a:lnTo>
                  <a:lnTo>
                    <a:pt x="480" y="0"/>
                  </a:lnTo>
                  <a:lnTo>
                    <a:pt x="474" y="0"/>
                  </a:lnTo>
                  <a:lnTo>
                    <a:pt x="472" y="0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7C67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95"/>
            <p:cNvSpPr>
              <a:spLocks/>
            </p:cNvSpPr>
            <p:nvPr/>
          </p:nvSpPr>
          <p:spPr bwMode="auto">
            <a:xfrm>
              <a:off x="1892" y="1219"/>
              <a:ext cx="480" cy="360"/>
            </a:xfrm>
            <a:custGeom>
              <a:avLst/>
              <a:gdLst>
                <a:gd name="T0" fmla="*/ 0 w 480"/>
                <a:gd name="T1" fmla="*/ 354 h 360"/>
                <a:gd name="T2" fmla="*/ 0 w 480"/>
                <a:gd name="T3" fmla="*/ 354 h 360"/>
                <a:gd name="T4" fmla="*/ 8 w 480"/>
                <a:gd name="T5" fmla="*/ 360 h 360"/>
                <a:gd name="T6" fmla="*/ 480 w 480"/>
                <a:gd name="T7" fmla="*/ 12 h 360"/>
                <a:gd name="T8" fmla="*/ 480 w 480"/>
                <a:gd name="T9" fmla="*/ 12 h 360"/>
                <a:gd name="T10" fmla="*/ 480 w 480"/>
                <a:gd name="T11" fmla="*/ 4 h 360"/>
                <a:gd name="T12" fmla="*/ 480 w 480"/>
                <a:gd name="T13" fmla="*/ 0 h 360"/>
                <a:gd name="T14" fmla="*/ 0 w 480"/>
                <a:gd name="T15" fmla="*/ 354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0" h="360">
                  <a:moveTo>
                    <a:pt x="0" y="354"/>
                  </a:moveTo>
                  <a:lnTo>
                    <a:pt x="0" y="354"/>
                  </a:lnTo>
                  <a:lnTo>
                    <a:pt x="8" y="360"/>
                  </a:lnTo>
                  <a:lnTo>
                    <a:pt x="480" y="12"/>
                  </a:lnTo>
                  <a:lnTo>
                    <a:pt x="480" y="12"/>
                  </a:lnTo>
                  <a:lnTo>
                    <a:pt x="480" y="4"/>
                  </a:lnTo>
                  <a:lnTo>
                    <a:pt x="480" y="0"/>
                  </a:lnTo>
                  <a:lnTo>
                    <a:pt x="0" y="354"/>
                  </a:lnTo>
                  <a:close/>
                </a:path>
              </a:pathLst>
            </a:custGeom>
            <a:solidFill>
              <a:srgbClr val="6857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96"/>
            <p:cNvSpPr>
              <a:spLocks/>
            </p:cNvSpPr>
            <p:nvPr/>
          </p:nvSpPr>
          <p:spPr bwMode="auto">
            <a:xfrm>
              <a:off x="2356" y="1213"/>
              <a:ext cx="18" cy="18"/>
            </a:xfrm>
            <a:custGeom>
              <a:avLst/>
              <a:gdLst>
                <a:gd name="T0" fmla="*/ 16 w 18"/>
                <a:gd name="T1" fmla="*/ 4 h 18"/>
                <a:gd name="T2" fmla="*/ 16 w 18"/>
                <a:gd name="T3" fmla="*/ 4 h 18"/>
                <a:gd name="T4" fmla="*/ 16 w 18"/>
                <a:gd name="T5" fmla="*/ 8 h 18"/>
                <a:gd name="T6" fmla="*/ 18 w 18"/>
                <a:gd name="T7" fmla="*/ 12 h 18"/>
                <a:gd name="T8" fmla="*/ 16 w 18"/>
                <a:gd name="T9" fmla="*/ 14 h 18"/>
                <a:gd name="T10" fmla="*/ 14 w 18"/>
                <a:gd name="T11" fmla="*/ 16 h 18"/>
                <a:gd name="T12" fmla="*/ 14 w 18"/>
                <a:gd name="T13" fmla="*/ 16 h 18"/>
                <a:gd name="T14" fmla="*/ 12 w 18"/>
                <a:gd name="T15" fmla="*/ 18 h 18"/>
                <a:gd name="T16" fmla="*/ 8 w 18"/>
                <a:gd name="T17" fmla="*/ 18 h 18"/>
                <a:gd name="T18" fmla="*/ 6 w 18"/>
                <a:gd name="T19" fmla="*/ 16 h 18"/>
                <a:gd name="T20" fmla="*/ 2 w 18"/>
                <a:gd name="T21" fmla="*/ 14 h 18"/>
                <a:gd name="T22" fmla="*/ 2 w 18"/>
                <a:gd name="T23" fmla="*/ 14 h 18"/>
                <a:gd name="T24" fmla="*/ 2 w 18"/>
                <a:gd name="T25" fmla="*/ 10 h 18"/>
                <a:gd name="T26" fmla="*/ 0 w 18"/>
                <a:gd name="T27" fmla="*/ 6 h 18"/>
                <a:gd name="T28" fmla="*/ 2 w 18"/>
                <a:gd name="T29" fmla="*/ 4 h 18"/>
                <a:gd name="T30" fmla="*/ 4 w 18"/>
                <a:gd name="T31" fmla="*/ 2 h 18"/>
                <a:gd name="T32" fmla="*/ 4 w 18"/>
                <a:gd name="T33" fmla="*/ 2 h 18"/>
                <a:gd name="T34" fmla="*/ 6 w 18"/>
                <a:gd name="T35" fmla="*/ 0 h 18"/>
                <a:gd name="T36" fmla="*/ 10 w 18"/>
                <a:gd name="T37" fmla="*/ 0 h 18"/>
                <a:gd name="T38" fmla="*/ 12 w 18"/>
                <a:gd name="T39" fmla="*/ 2 h 18"/>
                <a:gd name="T40" fmla="*/ 16 w 18"/>
                <a:gd name="T41" fmla="*/ 4 h 18"/>
                <a:gd name="T42" fmla="*/ 16 w 18"/>
                <a:gd name="T43" fmla="*/ 4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" h="18">
                  <a:moveTo>
                    <a:pt x="16" y="4"/>
                  </a:moveTo>
                  <a:lnTo>
                    <a:pt x="16" y="4"/>
                  </a:lnTo>
                  <a:lnTo>
                    <a:pt x="16" y="8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6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2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16" y="4"/>
                  </a:lnTo>
                  <a:close/>
                </a:path>
              </a:pathLst>
            </a:custGeom>
            <a:solidFill>
              <a:srgbClr val="9583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97"/>
            <p:cNvSpPr>
              <a:spLocks/>
            </p:cNvSpPr>
            <p:nvPr/>
          </p:nvSpPr>
          <p:spPr bwMode="auto">
            <a:xfrm>
              <a:off x="2230" y="1163"/>
              <a:ext cx="130" cy="146"/>
            </a:xfrm>
            <a:custGeom>
              <a:avLst/>
              <a:gdLst>
                <a:gd name="T0" fmla="*/ 2 w 130"/>
                <a:gd name="T1" fmla="*/ 146 h 146"/>
                <a:gd name="T2" fmla="*/ 0 w 130"/>
                <a:gd name="T3" fmla="*/ 84 h 146"/>
                <a:gd name="T4" fmla="*/ 64 w 130"/>
                <a:gd name="T5" fmla="*/ 36 h 146"/>
                <a:gd name="T6" fmla="*/ 72 w 130"/>
                <a:gd name="T7" fmla="*/ 70 h 146"/>
                <a:gd name="T8" fmla="*/ 70 w 130"/>
                <a:gd name="T9" fmla="*/ 32 h 146"/>
                <a:gd name="T10" fmla="*/ 114 w 130"/>
                <a:gd name="T11" fmla="*/ 0 h 146"/>
                <a:gd name="T12" fmla="*/ 130 w 130"/>
                <a:gd name="T13" fmla="*/ 52 h 146"/>
                <a:gd name="T14" fmla="*/ 2 w 130"/>
                <a:gd name="T15" fmla="*/ 14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0" h="146">
                  <a:moveTo>
                    <a:pt x="2" y="146"/>
                  </a:moveTo>
                  <a:lnTo>
                    <a:pt x="0" y="84"/>
                  </a:lnTo>
                  <a:lnTo>
                    <a:pt x="64" y="36"/>
                  </a:lnTo>
                  <a:lnTo>
                    <a:pt x="72" y="70"/>
                  </a:lnTo>
                  <a:lnTo>
                    <a:pt x="70" y="32"/>
                  </a:lnTo>
                  <a:lnTo>
                    <a:pt x="114" y="0"/>
                  </a:lnTo>
                  <a:lnTo>
                    <a:pt x="130" y="52"/>
                  </a:lnTo>
                  <a:lnTo>
                    <a:pt x="2" y="146"/>
                  </a:lnTo>
                  <a:close/>
                </a:path>
              </a:pathLst>
            </a:custGeom>
            <a:solidFill>
              <a:srgbClr val="4770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98"/>
            <p:cNvSpPr>
              <a:spLocks/>
            </p:cNvSpPr>
            <p:nvPr/>
          </p:nvSpPr>
          <p:spPr bwMode="auto">
            <a:xfrm>
              <a:off x="2242" y="1235"/>
              <a:ext cx="174" cy="108"/>
            </a:xfrm>
            <a:custGeom>
              <a:avLst/>
              <a:gdLst>
                <a:gd name="T0" fmla="*/ 0 w 174"/>
                <a:gd name="T1" fmla="*/ 92 h 108"/>
                <a:gd name="T2" fmla="*/ 54 w 174"/>
                <a:gd name="T3" fmla="*/ 108 h 108"/>
                <a:gd name="T4" fmla="*/ 90 w 174"/>
                <a:gd name="T5" fmla="*/ 82 h 108"/>
                <a:gd name="T6" fmla="*/ 68 w 174"/>
                <a:gd name="T7" fmla="*/ 70 h 108"/>
                <a:gd name="T8" fmla="*/ 96 w 174"/>
                <a:gd name="T9" fmla="*/ 76 h 108"/>
                <a:gd name="T10" fmla="*/ 120 w 174"/>
                <a:gd name="T11" fmla="*/ 58 h 108"/>
                <a:gd name="T12" fmla="*/ 96 w 174"/>
                <a:gd name="T13" fmla="*/ 48 h 108"/>
                <a:gd name="T14" fmla="*/ 128 w 174"/>
                <a:gd name="T15" fmla="*/ 52 h 108"/>
                <a:gd name="T16" fmla="*/ 174 w 174"/>
                <a:gd name="T17" fmla="*/ 20 h 108"/>
                <a:gd name="T18" fmla="*/ 122 w 174"/>
                <a:gd name="T19" fmla="*/ 0 h 108"/>
                <a:gd name="T20" fmla="*/ 0 w 174"/>
                <a:gd name="T21" fmla="*/ 9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08">
                  <a:moveTo>
                    <a:pt x="0" y="92"/>
                  </a:moveTo>
                  <a:lnTo>
                    <a:pt x="54" y="108"/>
                  </a:lnTo>
                  <a:lnTo>
                    <a:pt x="90" y="82"/>
                  </a:lnTo>
                  <a:lnTo>
                    <a:pt x="68" y="70"/>
                  </a:lnTo>
                  <a:lnTo>
                    <a:pt x="96" y="76"/>
                  </a:lnTo>
                  <a:lnTo>
                    <a:pt x="120" y="58"/>
                  </a:lnTo>
                  <a:lnTo>
                    <a:pt x="96" y="48"/>
                  </a:lnTo>
                  <a:lnTo>
                    <a:pt x="128" y="52"/>
                  </a:lnTo>
                  <a:lnTo>
                    <a:pt x="174" y="20"/>
                  </a:lnTo>
                  <a:lnTo>
                    <a:pt x="122" y="0"/>
                  </a:lnTo>
                  <a:lnTo>
                    <a:pt x="0" y="92"/>
                  </a:lnTo>
                  <a:close/>
                </a:path>
              </a:pathLst>
            </a:custGeom>
            <a:solidFill>
              <a:srgbClr val="4770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99"/>
            <p:cNvSpPr>
              <a:spLocks/>
            </p:cNvSpPr>
            <p:nvPr/>
          </p:nvSpPr>
          <p:spPr bwMode="auto">
            <a:xfrm>
              <a:off x="2236" y="1207"/>
              <a:ext cx="146" cy="110"/>
            </a:xfrm>
            <a:custGeom>
              <a:avLst/>
              <a:gdLst>
                <a:gd name="T0" fmla="*/ 146 w 146"/>
                <a:gd name="T1" fmla="*/ 2 h 110"/>
                <a:gd name="T2" fmla="*/ 2 w 146"/>
                <a:gd name="T3" fmla="*/ 110 h 110"/>
                <a:gd name="T4" fmla="*/ 0 w 146"/>
                <a:gd name="T5" fmla="*/ 106 h 110"/>
                <a:gd name="T6" fmla="*/ 144 w 146"/>
                <a:gd name="T7" fmla="*/ 0 h 110"/>
                <a:gd name="T8" fmla="*/ 146 w 146"/>
                <a:gd name="T9" fmla="*/ 2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" h="110">
                  <a:moveTo>
                    <a:pt x="146" y="2"/>
                  </a:moveTo>
                  <a:lnTo>
                    <a:pt x="2" y="110"/>
                  </a:lnTo>
                  <a:lnTo>
                    <a:pt x="0" y="106"/>
                  </a:lnTo>
                  <a:lnTo>
                    <a:pt x="144" y="0"/>
                  </a:lnTo>
                  <a:lnTo>
                    <a:pt x="146" y="2"/>
                  </a:lnTo>
                  <a:close/>
                </a:path>
              </a:pathLst>
            </a:custGeom>
            <a:solidFill>
              <a:srgbClr val="4770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100"/>
            <p:cNvSpPr>
              <a:spLocks/>
            </p:cNvSpPr>
            <p:nvPr/>
          </p:nvSpPr>
          <p:spPr bwMode="auto">
            <a:xfrm>
              <a:off x="2244" y="1237"/>
              <a:ext cx="130" cy="88"/>
            </a:xfrm>
            <a:custGeom>
              <a:avLst/>
              <a:gdLst>
                <a:gd name="T0" fmla="*/ 0 w 130"/>
                <a:gd name="T1" fmla="*/ 88 h 88"/>
                <a:gd name="T2" fmla="*/ 14 w 130"/>
                <a:gd name="T3" fmla="*/ 88 h 88"/>
                <a:gd name="T4" fmla="*/ 130 w 130"/>
                <a:gd name="T5" fmla="*/ 4 h 88"/>
                <a:gd name="T6" fmla="*/ 118 w 130"/>
                <a:gd name="T7" fmla="*/ 0 h 88"/>
                <a:gd name="T8" fmla="*/ 0 w 130"/>
                <a:gd name="T9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88">
                  <a:moveTo>
                    <a:pt x="0" y="88"/>
                  </a:moveTo>
                  <a:lnTo>
                    <a:pt x="14" y="88"/>
                  </a:lnTo>
                  <a:lnTo>
                    <a:pt x="130" y="4"/>
                  </a:lnTo>
                  <a:lnTo>
                    <a:pt x="118" y="0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395A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101"/>
            <p:cNvSpPr>
              <a:spLocks/>
            </p:cNvSpPr>
            <p:nvPr/>
          </p:nvSpPr>
          <p:spPr bwMode="auto">
            <a:xfrm>
              <a:off x="2366" y="1677"/>
              <a:ext cx="2" cy="1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0 w 2"/>
                <a:gd name="T4" fmla="*/ 0 w 2"/>
                <a:gd name="T5" fmla="*/ 0 w 2"/>
                <a:gd name="T6" fmla="*/ 2 w 2"/>
                <a:gd name="T7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CDE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102"/>
            <p:cNvSpPr>
              <a:spLocks/>
            </p:cNvSpPr>
            <p:nvPr/>
          </p:nvSpPr>
          <p:spPr bwMode="auto">
            <a:xfrm flipV="1">
              <a:off x="1890" y="1565"/>
              <a:ext cx="441" cy="330"/>
            </a:xfrm>
            <a:custGeom>
              <a:avLst/>
              <a:gdLst>
                <a:gd name="T0" fmla="*/ 0 w 480"/>
                <a:gd name="T1" fmla="*/ 354 h 360"/>
                <a:gd name="T2" fmla="*/ 0 w 480"/>
                <a:gd name="T3" fmla="*/ 354 h 360"/>
                <a:gd name="T4" fmla="*/ 8 w 480"/>
                <a:gd name="T5" fmla="*/ 360 h 360"/>
                <a:gd name="T6" fmla="*/ 480 w 480"/>
                <a:gd name="T7" fmla="*/ 12 h 360"/>
                <a:gd name="T8" fmla="*/ 480 w 480"/>
                <a:gd name="T9" fmla="*/ 12 h 360"/>
                <a:gd name="T10" fmla="*/ 480 w 480"/>
                <a:gd name="T11" fmla="*/ 4 h 360"/>
                <a:gd name="T12" fmla="*/ 480 w 480"/>
                <a:gd name="T13" fmla="*/ 0 h 360"/>
                <a:gd name="T14" fmla="*/ 0 w 480"/>
                <a:gd name="T15" fmla="*/ 354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0" h="360">
                  <a:moveTo>
                    <a:pt x="0" y="354"/>
                  </a:moveTo>
                  <a:lnTo>
                    <a:pt x="0" y="354"/>
                  </a:lnTo>
                  <a:lnTo>
                    <a:pt x="8" y="360"/>
                  </a:lnTo>
                  <a:lnTo>
                    <a:pt x="480" y="12"/>
                  </a:lnTo>
                  <a:lnTo>
                    <a:pt x="480" y="12"/>
                  </a:lnTo>
                  <a:lnTo>
                    <a:pt x="480" y="4"/>
                  </a:lnTo>
                  <a:lnTo>
                    <a:pt x="480" y="0"/>
                  </a:lnTo>
                  <a:lnTo>
                    <a:pt x="0" y="354"/>
                  </a:lnTo>
                  <a:close/>
                </a:path>
              </a:pathLst>
            </a:custGeom>
            <a:solidFill>
              <a:srgbClr val="6857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03"/>
            <p:cNvSpPr>
              <a:spLocks/>
            </p:cNvSpPr>
            <p:nvPr/>
          </p:nvSpPr>
          <p:spPr bwMode="auto">
            <a:xfrm flipV="1">
              <a:off x="1887" y="1559"/>
              <a:ext cx="447" cy="339"/>
            </a:xfrm>
            <a:custGeom>
              <a:avLst/>
              <a:gdLst>
                <a:gd name="T0" fmla="*/ 0 w 480"/>
                <a:gd name="T1" fmla="*/ 354 h 360"/>
                <a:gd name="T2" fmla="*/ 0 w 480"/>
                <a:gd name="T3" fmla="*/ 354 h 360"/>
                <a:gd name="T4" fmla="*/ 8 w 480"/>
                <a:gd name="T5" fmla="*/ 360 h 360"/>
                <a:gd name="T6" fmla="*/ 480 w 480"/>
                <a:gd name="T7" fmla="*/ 12 h 360"/>
                <a:gd name="T8" fmla="*/ 480 w 480"/>
                <a:gd name="T9" fmla="*/ 12 h 360"/>
                <a:gd name="T10" fmla="*/ 480 w 480"/>
                <a:gd name="T11" fmla="*/ 4 h 360"/>
                <a:gd name="T12" fmla="*/ 480 w 480"/>
                <a:gd name="T13" fmla="*/ 0 h 360"/>
                <a:gd name="T14" fmla="*/ 0 w 480"/>
                <a:gd name="T15" fmla="*/ 354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0" h="360">
                  <a:moveTo>
                    <a:pt x="0" y="354"/>
                  </a:moveTo>
                  <a:lnTo>
                    <a:pt x="0" y="354"/>
                  </a:lnTo>
                  <a:lnTo>
                    <a:pt x="8" y="360"/>
                  </a:lnTo>
                  <a:lnTo>
                    <a:pt x="480" y="12"/>
                  </a:lnTo>
                  <a:lnTo>
                    <a:pt x="480" y="12"/>
                  </a:lnTo>
                  <a:lnTo>
                    <a:pt x="480" y="4"/>
                  </a:lnTo>
                  <a:lnTo>
                    <a:pt x="480" y="0"/>
                  </a:lnTo>
                  <a:lnTo>
                    <a:pt x="0" y="354"/>
                  </a:lnTo>
                  <a:close/>
                </a:path>
              </a:pathLst>
            </a:custGeom>
            <a:solidFill>
              <a:srgbClr val="6857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04"/>
            <p:cNvSpPr>
              <a:spLocks/>
            </p:cNvSpPr>
            <p:nvPr/>
          </p:nvSpPr>
          <p:spPr bwMode="auto">
            <a:xfrm flipV="1">
              <a:off x="1888" y="1569"/>
              <a:ext cx="441" cy="318"/>
            </a:xfrm>
            <a:custGeom>
              <a:avLst/>
              <a:gdLst>
                <a:gd name="T0" fmla="*/ 0 w 480"/>
                <a:gd name="T1" fmla="*/ 354 h 360"/>
                <a:gd name="T2" fmla="*/ 0 w 480"/>
                <a:gd name="T3" fmla="*/ 354 h 360"/>
                <a:gd name="T4" fmla="*/ 8 w 480"/>
                <a:gd name="T5" fmla="*/ 360 h 360"/>
                <a:gd name="T6" fmla="*/ 480 w 480"/>
                <a:gd name="T7" fmla="*/ 12 h 360"/>
                <a:gd name="T8" fmla="*/ 480 w 480"/>
                <a:gd name="T9" fmla="*/ 12 h 360"/>
                <a:gd name="T10" fmla="*/ 480 w 480"/>
                <a:gd name="T11" fmla="*/ 4 h 360"/>
                <a:gd name="T12" fmla="*/ 480 w 480"/>
                <a:gd name="T13" fmla="*/ 0 h 360"/>
                <a:gd name="T14" fmla="*/ 0 w 480"/>
                <a:gd name="T15" fmla="*/ 354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0" h="360">
                  <a:moveTo>
                    <a:pt x="0" y="354"/>
                  </a:moveTo>
                  <a:lnTo>
                    <a:pt x="0" y="354"/>
                  </a:lnTo>
                  <a:lnTo>
                    <a:pt x="8" y="360"/>
                  </a:lnTo>
                  <a:lnTo>
                    <a:pt x="480" y="12"/>
                  </a:lnTo>
                  <a:lnTo>
                    <a:pt x="480" y="12"/>
                  </a:lnTo>
                  <a:lnTo>
                    <a:pt x="480" y="4"/>
                  </a:lnTo>
                  <a:lnTo>
                    <a:pt x="480" y="0"/>
                  </a:lnTo>
                  <a:lnTo>
                    <a:pt x="0" y="354"/>
                  </a:lnTo>
                  <a:close/>
                </a:path>
              </a:pathLst>
            </a:custGeom>
            <a:solidFill>
              <a:srgbClr val="6857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05"/>
            <p:cNvSpPr>
              <a:spLocks/>
            </p:cNvSpPr>
            <p:nvPr/>
          </p:nvSpPr>
          <p:spPr bwMode="auto">
            <a:xfrm flipV="1">
              <a:off x="1890" y="1559"/>
              <a:ext cx="450" cy="336"/>
            </a:xfrm>
            <a:custGeom>
              <a:avLst/>
              <a:gdLst>
                <a:gd name="T0" fmla="*/ 0 w 480"/>
                <a:gd name="T1" fmla="*/ 354 h 360"/>
                <a:gd name="T2" fmla="*/ 0 w 480"/>
                <a:gd name="T3" fmla="*/ 354 h 360"/>
                <a:gd name="T4" fmla="*/ 8 w 480"/>
                <a:gd name="T5" fmla="*/ 360 h 360"/>
                <a:gd name="T6" fmla="*/ 480 w 480"/>
                <a:gd name="T7" fmla="*/ 12 h 360"/>
                <a:gd name="T8" fmla="*/ 480 w 480"/>
                <a:gd name="T9" fmla="*/ 12 h 360"/>
                <a:gd name="T10" fmla="*/ 480 w 480"/>
                <a:gd name="T11" fmla="*/ 4 h 360"/>
                <a:gd name="T12" fmla="*/ 480 w 480"/>
                <a:gd name="T13" fmla="*/ 0 h 360"/>
                <a:gd name="T14" fmla="*/ 0 w 480"/>
                <a:gd name="T15" fmla="*/ 354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0" h="360">
                  <a:moveTo>
                    <a:pt x="0" y="354"/>
                  </a:moveTo>
                  <a:lnTo>
                    <a:pt x="0" y="354"/>
                  </a:lnTo>
                  <a:lnTo>
                    <a:pt x="8" y="360"/>
                  </a:lnTo>
                  <a:lnTo>
                    <a:pt x="480" y="12"/>
                  </a:lnTo>
                  <a:lnTo>
                    <a:pt x="480" y="12"/>
                  </a:lnTo>
                  <a:lnTo>
                    <a:pt x="480" y="4"/>
                  </a:lnTo>
                  <a:lnTo>
                    <a:pt x="480" y="0"/>
                  </a:lnTo>
                  <a:lnTo>
                    <a:pt x="0" y="354"/>
                  </a:lnTo>
                  <a:close/>
                </a:path>
              </a:pathLst>
            </a:custGeom>
            <a:solidFill>
              <a:srgbClr val="6857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06"/>
            <p:cNvSpPr>
              <a:spLocks/>
            </p:cNvSpPr>
            <p:nvPr/>
          </p:nvSpPr>
          <p:spPr bwMode="auto">
            <a:xfrm flipV="1">
              <a:off x="1888" y="1569"/>
              <a:ext cx="450" cy="336"/>
            </a:xfrm>
            <a:custGeom>
              <a:avLst/>
              <a:gdLst>
                <a:gd name="T0" fmla="*/ 0 w 480"/>
                <a:gd name="T1" fmla="*/ 354 h 360"/>
                <a:gd name="T2" fmla="*/ 0 w 480"/>
                <a:gd name="T3" fmla="*/ 354 h 360"/>
                <a:gd name="T4" fmla="*/ 8 w 480"/>
                <a:gd name="T5" fmla="*/ 360 h 360"/>
                <a:gd name="T6" fmla="*/ 480 w 480"/>
                <a:gd name="T7" fmla="*/ 12 h 360"/>
                <a:gd name="T8" fmla="*/ 480 w 480"/>
                <a:gd name="T9" fmla="*/ 12 h 360"/>
                <a:gd name="T10" fmla="*/ 480 w 480"/>
                <a:gd name="T11" fmla="*/ 4 h 360"/>
                <a:gd name="T12" fmla="*/ 480 w 480"/>
                <a:gd name="T13" fmla="*/ 0 h 360"/>
                <a:gd name="T14" fmla="*/ 0 w 480"/>
                <a:gd name="T15" fmla="*/ 354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0" h="360">
                  <a:moveTo>
                    <a:pt x="0" y="354"/>
                  </a:moveTo>
                  <a:lnTo>
                    <a:pt x="0" y="354"/>
                  </a:lnTo>
                  <a:lnTo>
                    <a:pt x="8" y="360"/>
                  </a:lnTo>
                  <a:lnTo>
                    <a:pt x="480" y="12"/>
                  </a:lnTo>
                  <a:lnTo>
                    <a:pt x="480" y="12"/>
                  </a:lnTo>
                  <a:lnTo>
                    <a:pt x="480" y="4"/>
                  </a:lnTo>
                  <a:lnTo>
                    <a:pt x="480" y="0"/>
                  </a:lnTo>
                  <a:lnTo>
                    <a:pt x="0" y="354"/>
                  </a:lnTo>
                  <a:close/>
                </a:path>
              </a:pathLst>
            </a:custGeom>
            <a:solidFill>
              <a:srgbClr val="6857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07"/>
            <p:cNvSpPr>
              <a:spLocks/>
            </p:cNvSpPr>
            <p:nvPr/>
          </p:nvSpPr>
          <p:spPr bwMode="auto">
            <a:xfrm rot="4293534">
              <a:off x="2186" y="1827"/>
              <a:ext cx="174" cy="108"/>
            </a:xfrm>
            <a:custGeom>
              <a:avLst/>
              <a:gdLst>
                <a:gd name="T0" fmla="*/ 0 w 174"/>
                <a:gd name="T1" fmla="*/ 92 h 108"/>
                <a:gd name="T2" fmla="*/ 54 w 174"/>
                <a:gd name="T3" fmla="*/ 108 h 108"/>
                <a:gd name="T4" fmla="*/ 90 w 174"/>
                <a:gd name="T5" fmla="*/ 82 h 108"/>
                <a:gd name="T6" fmla="*/ 68 w 174"/>
                <a:gd name="T7" fmla="*/ 70 h 108"/>
                <a:gd name="T8" fmla="*/ 96 w 174"/>
                <a:gd name="T9" fmla="*/ 76 h 108"/>
                <a:gd name="T10" fmla="*/ 120 w 174"/>
                <a:gd name="T11" fmla="*/ 58 h 108"/>
                <a:gd name="T12" fmla="*/ 96 w 174"/>
                <a:gd name="T13" fmla="*/ 48 h 108"/>
                <a:gd name="T14" fmla="*/ 128 w 174"/>
                <a:gd name="T15" fmla="*/ 52 h 108"/>
                <a:gd name="T16" fmla="*/ 174 w 174"/>
                <a:gd name="T17" fmla="*/ 20 h 108"/>
                <a:gd name="T18" fmla="*/ 122 w 174"/>
                <a:gd name="T19" fmla="*/ 0 h 108"/>
                <a:gd name="T20" fmla="*/ 0 w 174"/>
                <a:gd name="T21" fmla="*/ 9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08">
                  <a:moveTo>
                    <a:pt x="0" y="92"/>
                  </a:moveTo>
                  <a:lnTo>
                    <a:pt x="54" y="108"/>
                  </a:lnTo>
                  <a:lnTo>
                    <a:pt x="90" y="82"/>
                  </a:lnTo>
                  <a:lnTo>
                    <a:pt x="68" y="70"/>
                  </a:lnTo>
                  <a:lnTo>
                    <a:pt x="96" y="76"/>
                  </a:lnTo>
                  <a:lnTo>
                    <a:pt x="120" y="58"/>
                  </a:lnTo>
                  <a:lnTo>
                    <a:pt x="96" y="48"/>
                  </a:lnTo>
                  <a:lnTo>
                    <a:pt x="128" y="52"/>
                  </a:lnTo>
                  <a:lnTo>
                    <a:pt x="174" y="20"/>
                  </a:lnTo>
                  <a:lnTo>
                    <a:pt x="122" y="0"/>
                  </a:lnTo>
                  <a:lnTo>
                    <a:pt x="0" y="92"/>
                  </a:lnTo>
                  <a:close/>
                </a:path>
              </a:pathLst>
            </a:custGeom>
            <a:solidFill>
              <a:srgbClr val="4770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08"/>
            <p:cNvSpPr>
              <a:spLocks/>
            </p:cNvSpPr>
            <p:nvPr/>
          </p:nvSpPr>
          <p:spPr bwMode="auto">
            <a:xfrm rot="4245731">
              <a:off x="2243" y="1764"/>
              <a:ext cx="130" cy="146"/>
            </a:xfrm>
            <a:custGeom>
              <a:avLst/>
              <a:gdLst>
                <a:gd name="T0" fmla="*/ 2 w 130"/>
                <a:gd name="T1" fmla="*/ 146 h 146"/>
                <a:gd name="T2" fmla="*/ 0 w 130"/>
                <a:gd name="T3" fmla="*/ 84 h 146"/>
                <a:gd name="T4" fmla="*/ 64 w 130"/>
                <a:gd name="T5" fmla="*/ 36 h 146"/>
                <a:gd name="T6" fmla="*/ 72 w 130"/>
                <a:gd name="T7" fmla="*/ 70 h 146"/>
                <a:gd name="T8" fmla="*/ 70 w 130"/>
                <a:gd name="T9" fmla="*/ 32 h 146"/>
                <a:gd name="T10" fmla="*/ 114 w 130"/>
                <a:gd name="T11" fmla="*/ 0 h 146"/>
                <a:gd name="T12" fmla="*/ 130 w 130"/>
                <a:gd name="T13" fmla="*/ 52 h 146"/>
                <a:gd name="T14" fmla="*/ 2 w 130"/>
                <a:gd name="T15" fmla="*/ 14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0" h="146">
                  <a:moveTo>
                    <a:pt x="2" y="146"/>
                  </a:moveTo>
                  <a:lnTo>
                    <a:pt x="0" y="84"/>
                  </a:lnTo>
                  <a:lnTo>
                    <a:pt x="64" y="36"/>
                  </a:lnTo>
                  <a:lnTo>
                    <a:pt x="72" y="70"/>
                  </a:lnTo>
                  <a:lnTo>
                    <a:pt x="70" y="32"/>
                  </a:lnTo>
                  <a:lnTo>
                    <a:pt x="114" y="0"/>
                  </a:lnTo>
                  <a:lnTo>
                    <a:pt x="130" y="52"/>
                  </a:lnTo>
                  <a:lnTo>
                    <a:pt x="2" y="146"/>
                  </a:lnTo>
                  <a:close/>
                </a:path>
              </a:pathLst>
            </a:custGeom>
            <a:solidFill>
              <a:srgbClr val="4770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109"/>
            <p:cNvSpPr>
              <a:spLocks/>
            </p:cNvSpPr>
            <p:nvPr/>
          </p:nvSpPr>
          <p:spPr bwMode="auto">
            <a:xfrm rot="667752">
              <a:off x="1905" y="1502"/>
              <a:ext cx="540" cy="123"/>
            </a:xfrm>
            <a:custGeom>
              <a:avLst/>
              <a:gdLst>
                <a:gd name="T0" fmla="*/ 0 w 480"/>
                <a:gd name="T1" fmla="*/ 354 h 360"/>
                <a:gd name="T2" fmla="*/ 0 w 480"/>
                <a:gd name="T3" fmla="*/ 354 h 360"/>
                <a:gd name="T4" fmla="*/ 8 w 480"/>
                <a:gd name="T5" fmla="*/ 360 h 360"/>
                <a:gd name="T6" fmla="*/ 480 w 480"/>
                <a:gd name="T7" fmla="*/ 12 h 360"/>
                <a:gd name="T8" fmla="*/ 480 w 480"/>
                <a:gd name="T9" fmla="*/ 12 h 360"/>
                <a:gd name="T10" fmla="*/ 480 w 480"/>
                <a:gd name="T11" fmla="*/ 4 h 360"/>
                <a:gd name="T12" fmla="*/ 480 w 480"/>
                <a:gd name="T13" fmla="*/ 0 h 360"/>
                <a:gd name="T14" fmla="*/ 0 w 480"/>
                <a:gd name="T15" fmla="*/ 354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0" h="360">
                  <a:moveTo>
                    <a:pt x="0" y="354"/>
                  </a:moveTo>
                  <a:lnTo>
                    <a:pt x="0" y="354"/>
                  </a:lnTo>
                  <a:lnTo>
                    <a:pt x="8" y="360"/>
                  </a:lnTo>
                  <a:lnTo>
                    <a:pt x="480" y="12"/>
                  </a:lnTo>
                  <a:lnTo>
                    <a:pt x="480" y="12"/>
                  </a:lnTo>
                  <a:lnTo>
                    <a:pt x="480" y="4"/>
                  </a:lnTo>
                  <a:lnTo>
                    <a:pt x="480" y="0"/>
                  </a:lnTo>
                  <a:lnTo>
                    <a:pt x="0" y="354"/>
                  </a:lnTo>
                  <a:close/>
                </a:path>
              </a:pathLst>
            </a:custGeom>
            <a:solidFill>
              <a:srgbClr val="6857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110"/>
            <p:cNvSpPr>
              <a:spLocks/>
            </p:cNvSpPr>
            <p:nvPr/>
          </p:nvSpPr>
          <p:spPr bwMode="auto">
            <a:xfrm rot="667752">
              <a:off x="1912" y="1506"/>
              <a:ext cx="540" cy="123"/>
            </a:xfrm>
            <a:custGeom>
              <a:avLst/>
              <a:gdLst>
                <a:gd name="T0" fmla="*/ 0 w 480"/>
                <a:gd name="T1" fmla="*/ 354 h 360"/>
                <a:gd name="T2" fmla="*/ 0 w 480"/>
                <a:gd name="T3" fmla="*/ 354 h 360"/>
                <a:gd name="T4" fmla="*/ 8 w 480"/>
                <a:gd name="T5" fmla="*/ 360 h 360"/>
                <a:gd name="T6" fmla="*/ 480 w 480"/>
                <a:gd name="T7" fmla="*/ 12 h 360"/>
                <a:gd name="T8" fmla="*/ 480 w 480"/>
                <a:gd name="T9" fmla="*/ 12 h 360"/>
                <a:gd name="T10" fmla="*/ 480 w 480"/>
                <a:gd name="T11" fmla="*/ 4 h 360"/>
                <a:gd name="T12" fmla="*/ 480 w 480"/>
                <a:gd name="T13" fmla="*/ 0 h 360"/>
                <a:gd name="T14" fmla="*/ 0 w 480"/>
                <a:gd name="T15" fmla="*/ 354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0" h="360">
                  <a:moveTo>
                    <a:pt x="0" y="354"/>
                  </a:moveTo>
                  <a:lnTo>
                    <a:pt x="0" y="354"/>
                  </a:lnTo>
                  <a:lnTo>
                    <a:pt x="8" y="360"/>
                  </a:lnTo>
                  <a:lnTo>
                    <a:pt x="480" y="12"/>
                  </a:lnTo>
                  <a:lnTo>
                    <a:pt x="480" y="12"/>
                  </a:lnTo>
                  <a:lnTo>
                    <a:pt x="480" y="4"/>
                  </a:lnTo>
                  <a:lnTo>
                    <a:pt x="480" y="0"/>
                  </a:lnTo>
                  <a:lnTo>
                    <a:pt x="0" y="354"/>
                  </a:lnTo>
                  <a:close/>
                </a:path>
              </a:pathLst>
            </a:custGeom>
            <a:solidFill>
              <a:srgbClr val="6857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111"/>
            <p:cNvSpPr>
              <a:spLocks/>
            </p:cNvSpPr>
            <p:nvPr/>
          </p:nvSpPr>
          <p:spPr bwMode="auto">
            <a:xfrm rot="667752">
              <a:off x="1919" y="1510"/>
              <a:ext cx="540" cy="123"/>
            </a:xfrm>
            <a:custGeom>
              <a:avLst/>
              <a:gdLst>
                <a:gd name="T0" fmla="*/ 0 w 480"/>
                <a:gd name="T1" fmla="*/ 354 h 360"/>
                <a:gd name="T2" fmla="*/ 0 w 480"/>
                <a:gd name="T3" fmla="*/ 354 h 360"/>
                <a:gd name="T4" fmla="*/ 8 w 480"/>
                <a:gd name="T5" fmla="*/ 360 h 360"/>
                <a:gd name="T6" fmla="*/ 480 w 480"/>
                <a:gd name="T7" fmla="*/ 12 h 360"/>
                <a:gd name="T8" fmla="*/ 480 w 480"/>
                <a:gd name="T9" fmla="*/ 12 h 360"/>
                <a:gd name="T10" fmla="*/ 480 w 480"/>
                <a:gd name="T11" fmla="*/ 4 h 360"/>
                <a:gd name="T12" fmla="*/ 480 w 480"/>
                <a:gd name="T13" fmla="*/ 0 h 360"/>
                <a:gd name="T14" fmla="*/ 0 w 480"/>
                <a:gd name="T15" fmla="*/ 354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0" h="360">
                  <a:moveTo>
                    <a:pt x="0" y="354"/>
                  </a:moveTo>
                  <a:lnTo>
                    <a:pt x="0" y="354"/>
                  </a:lnTo>
                  <a:lnTo>
                    <a:pt x="8" y="360"/>
                  </a:lnTo>
                  <a:lnTo>
                    <a:pt x="480" y="12"/>
                  </a:lnTo>
                  <a:lnTo>
                    <a:pt x="480" y="12"/>
                  </a:lnTo>
                  <a:lnTo>
                    <a:pt x="480" y="4"/>
                  </a:lnTo>
                  <a:lnTo>
                    <a:pt x="480" y="0"/>
                  </a:lnTo>
                  <a:lnTo>
                    <a:pt x="0" y="354"/>
                  </a:lnTo>
                  <a:close/>
                </a:path>
              </a:pathLst>
            </a:custGeom>
            <a:solidFill>
              <a:srgbClr val="6857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112"/>
            <p:cNvSpPr>
              <a:spLocks/>
            </p:cNvSpPr>
            <p:nvPr/>
          </p:nvSpPr>
          <p:spPr bwMode="auto">
            <a:xfrm rot="667752">
              <a:off x="1926" y="1514"/>
              <a:ext cx="540" cy="123"/>
            </a:xfrm>
            <a:custGeom>
              <a:avLst/>
              <a:gdLst>
                <a:gd name="T0" fmla="*/ 0 w 480"/>
                <a:gd name="T1" fmla="*/ 354 h 360"/>
                <a:gd name="T2" fmla="*/ 0 w 480"/>
                <a:gd name="T3" fmla="*/ 354 h 360"/>
                <a:gd name="T4" fmla="*/ 8 w 480"/>
                <a:gd name="T5" fmla="*/ 360 h 360"/>
                <a:gd name="T6" fmla="*/ 480 w 480"/>
                <a:gd name="T7" fmla="*/ 12 h 360"/>
                <a:gd name="T8" fmla="*/ 480 w 480"/>
                <a:gd name="T9" fmla="*/ 12 h 360"/>
                <a:gd name="T10" fmla="*/ 480 w 480"/>
                <a:gd name="T11" fmla="*/ 4 h 360"/>
                <a:gd name="T12" fmla="*/ 480 w 480"/>
                <a:gd name="T13" fmla="*/ 0 h 360"/>
                <a:gd name="T14" fmla="*/ 0 w 480"/>
                <a:gd name="T15" fmla="*/ 354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0" h="360">
                  <a:moveTo>
                    <a:pt x="0" y="354"/>
                  </a:moveTo>
                  <a:lnTo>
                    <a:pt x="0" y="354"/>
                  </a:lnTo>
                  <a:lnTo>
                    <a:pt x="8" y="360"/>
                  </a:lnTo>
                  <a:lnTo>
                    <a:pt x="480" y="12"/>
                  </a:lnTo>
                  <a:lnTo>
                    <a:pt x="480" y="12"/>
                  </a:lnTo>
                  <a:lnTo>
                    <a:pt x="480" y="4"/>
                  </a:lnTo>
                  <a:lnTo>
                    <a:pt x="480" y="0"/>
                  </a:lnTo>
                  <a:lnTo>
                    <a:pt x="0" y="354"/>
                  </a:lnTo>
                  <a:close/>
                </a:path>
              </a:pathLst>
            </a:custGeom>
            <a:solidFill>
              <a:srgbClr val="6857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113"/>
            <p:cNvSpPr>
              <a:spLocks/>
            </p:cNvSpPr>
            <p:nvPr/>
          </p:nvSpPr>
          <p:spPr bwMode="auto">
            <a:xfrm rot="2144865">
              <a:off x="2322" y="1540"/>
              <a:ext cx="174" cy="108"/>
            </a:xfrm>
            <a:custGeom>
              <a:avLst/>
              <a:gdLst>
                <a:gd name="T0" fmla="*/ 0 w 174"/>
                <a:gd name="T1" fmla="*/ 92 h 108"/>
                <a:gd name="T2" fmla="*/ 54 w 174"/>
                <a:gd name="T3" fmla="*/ 108 h 108"/>
                <a:gd name="T4" fmla="*/ 90 w 174"/>
                <a:gd name="T5" fmla="*/ 82 h 108"/>
                <a:gd name="T6" fmla="*/ 68 w 174"/>
                <a:gd name="T7" fmla="*/ 70 h 108"/>
                <a:gd name="T8" fmla="*/ 96 w 174"/>
                <a:gd name="T9" fmla="*/ 76 h 108"/>
                <a:gd name="T10" fmla="*/ 120 w 174"/>
                <a:gd name="T11" fmla="*/ 58 h 108"/>
                <a:gd name="T12" fmla="*/ 96 w 174"/>
                <a:gd name="T13" fmla="*/ 48 h 108"/>
                <a:gd name="T14" fmla="*/ 128 w 174"/>
                <a:gd name="T15" fmla="*/ 52 h 108"/>
                <a:gd name="T16" fmla="*/ 174 w 174"/>
                <a:gd name="T17" fmla="*/ 20 h 108"/>
                <a:gd name="T18" fmla="*/ 122 w 174"/>
                <a:gd name="T19" fmla="*/ 0 h 108"/>
                <a:gd name="T20" fmla="*/ 0 w 174"/>
                <a:gd name="T21" fmla="*/ 9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08">
                  <a:moveTo>
                    <a:pt x="0" y="92"/>
                  </a:moveTo>
                  <a:lnTo>
                    <a:pt x="54" y="108"/>
                  </a:lnTo>
                  <a:lnTo>
                    <a:pt x="90" y="82"/>
                  </a:lnTo>
                  <a:lnTo>
                    <a:pt x="68" y="70"/>
                  </a:lnTo>
                  <a:lnTo>
                    <a:pt x="96" y="76"/>
                  </a:lnTo>
                  <a:lnTo>
                    <a:pt x="120" y="58"/>
                  </a:lnTo>
                  <a:lnTo>
                    <a:pt x="96" y="48"/>
                  </a:lnTo>
                  <a:lnTo>
                    <a:pt x="128" y="52"/>
                  </a:lnTo>
                  <a:lnTo>
                    <a:pt x="174" y="20"/>
                  </a:lnTo>
                  <a:lnTo>
                    <a:pt x="122" y="0"/>
                  </a:lnTo>
                  <a:lnTo>
                    <a:pt x="0" y="92"/>
                  </a:lnTo>
                  <a:close/>
                </a:path>
              </a:pathLst>
            </a:custGeom>
            <a:solidFill>
              <a:srgbClr val="4770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114"/>
            <p:cNvSpPr>
              <a:spLocks/>
            </p:cNvSpPr>
            <p:nvPr/>
          </p:nvSpPr>
          <p:spPr bwMode="auto">
            <a:xfrm rot="2014648">
              <a:off x="2334" y="1465"/>
              <a:ext cx="130" cy="146"/>
            </a:xfrm>
            <a:custGeom>
              <a:avLst/>
              <a:gdLst>
                <a:gd name="T0" fmla="*/ 2 w 130"/>
                <a:gd name="T1" fmla="*/ 146 h 146"/>
                <a:gd name="T2" fmla="*/ 0 w 130"/>
                <a:gd name="T3" fmla="*/ 84 h 146"/>
                <a:gd name="T4" fmla="*/ 64 w 130"/>
                <a:gd name="T5" fmla="*/ 36 h 146"/>
                <a:gd name="T6" fmla="*/ 72 w 130"/>
                <a:gd name="T7" fmla="*/ 70 h 146"/>
                <a:gd name="T8" fmla="*/ 70 w 130"/>
                <a:gd name="T9" fmla="*/ 32 h 146"/>
                <a:gd name="T10" fmla="*/ 114 w 130"/>
                <a:gd name="T11" fmla="*/ 0 h 146"/>
                <a:gd name="T12" fmla="*/ 130 w 130"/>
                <a:gd name="T13" fmla="*/ 52 h 146"/>
                <a:gd name="T14" fmla="*/ 2 w 130"/>
                <a:gd name="T15" fmla="*/ 14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0" h="146">
                  <a:moveTo>
                    <a:pt x="2" y="146"/>
                  </a:moveTo>
                  <a:lnTo>
                    <a:pt x="0" y="84"/>
                  </a:lnTo>
                  <a:lnTo>
                    <a:pt x="64" y="36"/>
                  </a:lnTo>
                  <a:lnTo>
                    <a:pt x="72" y="70"/>
                  </a:lnTo>
                  <a:lnTo>
                    <a:pt x="70" y="32"/>
                  </a:lnTo>
                  <a:lnTo>
                    <a:pt x="114" y="0"/>
                  </a:lnTo>
                  <a:lnTo>
                    <a:pt x="130" y="52"/>
                  </a:lnTo>
                  <a:lnTo>
                    <a:pt x="2" y="146"/>
                  </a:lnTo>
                  <a:close/>
                </a:path>
              </a:pathLst>
            </a:custGeom>
            <a:solidFill>
              <a:srgbClr val="4770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6" name="WordArt 115"/>
          <p:cNvSpPr>
            <a:spLocks noChangeArrowheads="1" noChangeShapeType="1" noTextEdit="1"/>
          </p:cNvSpPr>
          <p:nvPr/>
        </p:nvSpPr>
        <p:spPr bwMode="auto">
          <a:xfrm>
            <a:off x="5711036" y="4436298"/>
            <a:ext cx="650875" cy="6572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Down">
              <a:avLst>
                <a:gd name="adj" fmla="val 44444"/>
              </a:avLst>
            </a:prstTxWarp>
          </a:bodyPr>
          <a:lstStyle/>
          <a:p>
            <a:pPr algn="ctr"/>
            <a:r>
              <a:rPr lang="en-U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 panose="020B0604020202020204" pitchFamily="34" charset="0"/>
              </a:rPr>
              <a:t>Cos</a:t>
            </a:r>
            <a:r>
              <a:rPr lang="en-U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57" name="WordArt 116"/>
          <p:cNvSpPr>
            <a:spLocks noChangeArrowheads="1" noChangeShapeType="1" noTextEdit="1"/>
          </p:cNvSpPr>
          <p:nvPr/>
        </p:nvSpPr>
        <p:spPr bwMode="auto">
          <a:xfrm rot="21373308">
            <a:off x="5493041" y="5215492"/>
            <a:ext cx="650875" cy="3079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Time</a:t>
            </a:r>
          </a:p>
        </p:txBody>
      </p:sp>
      <p:sp>
        <p:nvSpPr>
          <p:cNvPr id="58" name="WordArt 117"/>
          <p:cNvSpPr>
            <a:spLocks noChangeArrowheads="1" noChangeShapeType="1" noTextEdit="1"/>
          </p:cNvSpPr>
          <p:nvPr/>
        </p:nvSpPr>
        <p:spPr bwMode="auto">
          <a:xfrm>
            <a:off x="5497780" y="5600814"/>
            <a:ext cx="863083" cy="78581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Quality</a:t>
            </a:r>
          </a:p>
        </p:txBody>
      </p:sp>
      <p:sp>
        <p:nvSpPr>
          <p:cNvPr id="59" name="Right Arrow 58"/>
          <p:cNvSpPr/>
          <p:nvPr/>
        </p:nvSpPr>
        <p:spPr>
          <a:xfrm>
            <a:off x="2827739" y="1916832"/>
            <a:ext cx="556276" cy="362559"/>
          </a:xfrm>
          <a:prstGeom prst="rightArrow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ight Arrow 59"/>
          <p:cNvSpPr/>
          <p:nvPr/>
        </p:nvSpPr>
        <p:spPr>
          <a:xfrm>
            <a:off x="5886598" y="1916832"/>
            <a:ext cx="556276" cy="362559"/>
          </a:xfrm>
          <a:prstGeom prst="rightArrow">
            <a:avLst/>
          </a:prstGeom>
          <a:solidFill>
            <a:schemeClr val="bg1"/>
          </a:solidFill>
          <a:ln>
            <a:solidFill>
              <a:srgbClr val="00B05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3716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Sofia, 18th June,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European Investment Bank Group          TA2013040 BGBSF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19</a:t>
            </a:fld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63689" y="225424"/>
            <a:ext cx="7129488" cy="576000"/>
          </a:xfrm>
        </p:spPr>
        <p:txBody>
          <a:bodyPr/>
          <a:lstStyle/>
          <a:p>
            <a:r>
              <a:rPr lang="en-US" sz="1800" b="1" dirty="0">
                <a:solidFill>
                  <a:srgbClr val="00529F"/>
                </a:solidFill>
              </a:rPr>
              <a:t>Project Implementation Support Service Agreement – Activity 3, “Lessons Learnt” workshop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979712" y="2852936"/>
            <a:ext cx="58687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THANK YOU FOR KIND ATTENTION</a:t>
            </a:r>
          </a:p>
          <a:p>
            <a:pPr algn="ctr"/>
            <a:endParaRPr lang="en-US" b="1" dirty="0" smtClean="0"/>
          </a:p>
          <a:p>
            <a:pPr algn="ctr"/>
            <a:r>
              <a:rPr lang="ru-RU" b="1" dirty="0" smtClean="0"/>
              <a:t>БЛАГОДАРИМ ВИ ЗА ВАШАТА  ВНИМАНИЕТО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94037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5676" y="260648"/>
            <a:ext cx="7357471" cy="800708"/>
          </a:xfrm>
        </p:spPr>
        <p:txBody>
          <a:bodyPr/>
          <a:lstStyle/>
          <a:p>
            <a:pPr algn="r"/>
            <a:r>
              <a:rPr lang="en-US" sz="1800" b="1" dirty="0">
                <a:solidFill>
                  <a:srgbClr val="00529F"/>
                </a:solidFill>
              </a:rPr>
              <a:t>Project Implementation Support Service Agreement – Activity 3, “Lessons Learnt” workshop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099094"/>
            <a:ext cx="8218488" cy="1008112"/>
          </a:xfrm>
        </p:spPr>
        <p:txBody>
          <a:bodyPr>
            <a:noAutofit/>
          </a:bodyPr>
          <a:lstStyle/>
          <a:p>
            <a:r>
              <a:rPr lang="en-US" altLang="en-US" sz="1600" b="1" i="0" dirty="0">
                <a:solidFill>
                  <a:schemeClr val="tx1"/>
                </a:solidFill>
              </a:rPr>
              <a:t>Basic Project </a:t>
            </a:r>
            <a:r>
              <a:rPr lang="en-US" altLang="en-US" sz="1600" b="1" i="0" dirty="0" smtClean="0">
                <a:solidFill>
                  <a:schemeClr val="tx1"/>
                </a:solidFill>
              </a:rPr>
              <a:t>Cycle </a:t>
            </a:r>
            <a:r>
              <a:rPr lang="en-US" altLang="en-US" sz="1600" b="1" i="0" dirty="0">
                <a:solidFill>
                  <a:schemeClr val="tx1"/>
                </a:solidFill>
              </a:rPr>
              <a:t>Management (PCM)</a:t>
            </a:r>
            <a:r>
              <a:rPr lang="en-GB" altLang="en-US" sz="1200" i="0" dirty="0">
                <a:solidFill>
                  <a:schemeClr val="tx1"/>
                </a:solidFill>
              </a:rPr>
              <a:t/>
            </a:r>
            <a:br>
              <a:rPr lang="en-GB" altLang="en-US" sz="1200" i="0" dirty="0">
                <a:solidFill>
                  <a:schemeClr val="tx1"/>
                </a:solidFill>
              </a:rPr>
            </a:br>
            <a:r>
              <a:rPr lang="en-GB" altLang="en-US" sz="1200" i="0" dirty="0">
                <a:solidFill>
                  <a:schemeClr val="tx1"/>
                </a:solidFill>
              </a:rPr>
              <a:t>Project development is a continued process and integrated process, , in a “step by step development” consolidating each “step” between the parties involved in the process.</a:t>
            </a:r>
            <a:br>
              <a:rPr lang="en-GB" altLang="en-US" sz="1200" i="0" dirty="0">
                <a:solidFill>
                  <a:schemeClr val="tx1"/>
                </a:solidFill>
              </a:rPr>
            </a:br>
            <a:r>
              <a:rPr lang="en-GB" altLang="en-US" sz="1200" i="0" dirty="0">
                <a:solidFill>
                  <a:schemeClr val="tx1"/>
                </a:solidFill>
              </a:rPr>
              <a:t>The process follows the principles of the PCM with its six phases of project Identification &amp; Programming, Development, </a:t>
            </a:r>
            <a:r>
              <a:rPr lang="en-GB" altLang="en-US" sz="1200" i="0" dirty="0" smtClean="0">
                <a:solidFill>
                  <a:schemeClr val="tx1"/>
                </a:solidFill>
              </a:rPr>
              <a:t>Assessment, </a:t>
            </a:r>
            <a:r>
              <a:rPr lang="en-GB" altLang="en-US" sz="1200" i="0" dirty="0">
                <a:solidFill>
                  <a:schemeClr val="tx1"/>
                </a:solidFill>
              </a:rPr>
              <a:t>Financing, Implementation and Evaluation &amp; Audit.</a:t>
            </a:r>
            <a:endParaRPr lang="en-US" altLang="en-US" sz="1200" i="0" dirty="0">
              <a:solidFill>
                <a:schemeClr val="tx1"/>
              </a:solidFill>
            </a:endParaRPr>
          </a:p>
          <a:p>
            <a:endParaRPr lang="en-US" sz="1200" b="1" i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Sofia  18th June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European Investment Bank Group          TA2013040 BGBSF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2</a:t>
            </a:fld>
            <a:endParaRPr lang="en-GB" dirty="0"/>
          </a:p>
        </p:txBody>
      </p:sp>
      <p:sp>
        <p:nvSpPr>
          <p:cNvPr id="7" name="Oval 14"/>
          <p:cNvSpPr>
            <a:spLocks noChangeArrowheads="1"/>
          </p:cNvSpPr>
          <p:nvPr/>
        </p:nvSpPr>
        <p:spPr bwMode="auto">
          <a:xfrm>
            <a:off x="1655676" y="2960948"/>
            <a:ext cx="2550405" cy="2664296"/>
          </a:xfrm>
          <a:prstGeom prst="ellipse">
            <a:avLst/>
          </a:prstGeom>
          <a:solidFill>
            <a:srgbClr val="FFFFFF"/>
          </a:solidFill>
          <a:ln w="19050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" name="AutoShape 21"/>
          <p:cNvSpPr>
            <a:spLocks noChangeArrowheads="1"/>
          </p:cNvSpPr>
          <p:nvPr/>
        </p:nvSpPr>
        <p:spPr bwMode="auto">
          <a:xfrm rot="3034798">
            <a:off x="1840026" y="3133213"/>
            <a:ext cx="416879" cy="401761"/>
          </a:xfrm>
          <a:prstGeom prst="triangle">
            <a:avLst>
              <a:gd name="adj" fmla="val 44282"/>
            </a:avLst>
          </a:prstGeom>
          <a:solidFill>
            <a:srgbClr val="FFFF00"/>
          </a:solidFill>
          <a:ln w="9525" algn="ctr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2336008" y="2485485"/>
            <a:ext cx="1228672" cy="108628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3332" tIns="56667" rIns="113332" bIns="56667"/>
          <a:lstStyle/>
          <a:p>
            <a:pPr algn="ctr"/>
            <a:r>
              <a:rPr lang="en-US" altLang="en-US" sz="1200" b="1" i="0" dirty="0"/>
              <a:t>I</a:t>
            </a:r>
          </a:p>
          <a:p>
            <a:pPr algn="ctr"/>
            <a:r>
              <a:rPr lang="en-US" altLang="en-US" sz="1200" b="1" i="0" dirty="0"/>
              <a:t>Identification of the Idea/Project</a:t>
            </a:r>
          </a:p>
          <a:p>
            <a:pPr algn="ctr"/>
            <a:r>
              <a:rPr lang="en-US" altLang="en-US" sz="1200" b="1" i="0" dirty="0"/>
              <a:t>Programming  </a:t>
            </a:r>
            <a:endParaRPr lang="en-US" altLang="en-US" sz="1200" i="0" dirty="0"/>
          </a:p>
        </p:txBody>
      </p:sp>
      <p:sp>
        <p:nvSpPr>
          <p:cNvPr id="10" name="AutoShape 21"/>
          <p:cNvSpPr>
            <a:spLocks noChangeArrowheads="1"/>
          </p:cNvSpPr>
          <p:nvPr/>
        </p:nvSpPr>
        <p:spPr bwMode="auto">
          <a:xfrm rot="8397637">
            <a:off x="3676941" y="3252481"/>
            <a:ext cx="416879" cy="401761"/>
          </a:xfrm>
          <a:prstGeom prst="triangle">
            <a:avLst>
              <a:gd name="adj" fmla="val 44282"/>
            </a:avLst>
          </a:prstGeom>
          <a:solidFill>
            <a:srgbClr val="FFFF00"/>
          </a:solidFill>
          <a:ln w="9525" algn="ctr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3596569" y="3771976"/>
            <a:ext cx="1620043" cy="56677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3332" tIns="56667" rIns="113332" bIns="56667"/>
          <a:lstStyle/>
          <a:p>
            <a:pPr algn="ctr"/>
            <a:r>
              <a:rPr lang="en-US" altLang="en-US" sz="1200" b="1" i="0" dirty="0"/>
              <a:t>II</a:t>
            </a:r>
          </a:p>
          <a:p>
            <a:pPr algn="ctr"/>
            <a:r>
              <a:rPr lang="en-US" altLang="en-US" sz="1200" b="1" i="0" dirty="0"/>
              <a:t>Development</a:t>
            </a:r>
            <a:endParaRPr lang="en-US" altLang="en-US" sz="1200" i="0" dirty="0"/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3564679" y="4703013"/>
            <a:ext cx="1223345" cy="49475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3332" tIns="56667" rIns="113332" bIns="56667"/>
          <a:lstStyle/>
          <a:p>
            <a:pPr algn="ctr"/>
            <a:r>
              <a:rPr lang="en-US" altLang="en-US" sz="1200" b="1" i="0" dirty="0"/>
              <a:t>III</a:t>
            </a:r>
          </a:p>
          <a:p>
            <a:pPr algn="ctr"/>
            <a:r>
              <a:rPr lang="en-US" altLang="en-US" sz="1200" b="1" i="0" dirty="0" smtClean="0"/>
              <a:t>Assessment</a:t>
            </a:r>
            <a:endParaRPr lang="en-US" altLang="en-US" sz="1200" i="0" dirty="0"/>
          </a:p>
        </p:txBody>
      </p:sp>
      <p:sp>
        <p:nvSpPr>
          <p:cNvPr id="13" name="Text Box 23"/>
          <p:cNvSpPr txBox="1">
            <a:spLocks noChangeArrowheads="1"/>
          </p:cNvSpPr>
          <p:nvPr/>
        </p:nvSpPr>
        <p:spPr bwMode="auto">
          <a:xfrm>
            <a:off x="2015717" y="3922713"/>
            <a:ext cx="1940334" cy="7223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tr-TR" altLang="en-US" sz="1400" b="1" i="0" dirty="0"/>
              <a:t>PCM</a:t>
            </a:r>
          </a:p>
          <a:p>
            <a:pPr algn="ctr"/>
            <a:r>
              <a:rPr lang="en-US" altLang="en-US" sz="1400" b="1" i="0" dirty="0"/>
              <a:t>Project Cycle Management</a:t>
            </a:r>
            <a:endParaRPr lang="en-US" altLang="en-US" sz="1400" i="0" dirty="0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2483768" y="5429553"/>
            <a:ext cx="1080911" cy="457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3332" tIns="56667" rIns="113332" bIns="56667"/>
          <a:lstStyle/>
          <a:p>
            <a:pPr algn="ctr"/>
            <a:r>
              <a:rPr lang="en-US" altLang="en-US" sz="1200" b="1" i="0" dirty="0"/>
              <a:t>IV</a:t>
            </a:r>
          </a:p>
          <a:p>
            <a:pPr algn="ctr"/>
            <a:r>
              <a:rPr lang="en-US" altLang="en-US" sz="1200" b="1" i="0" dirty="0"/>
              <a:t>Financing</a:t>
            </a:r>
            <a:endParaRPr lang="en-US" altLang="en-US" sz="1200" i="0" dirty="0"/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1187625" y="4740566"/>
            <a:ext cx="1398414" cy="457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3332" tIns="56667" rIns="113332" bIns="56667"/>
          <a:lstStyle/>
          <a:p>
            <a:pPr algn="ctr"/>
            <a:r>
              <a:rPr lang="en-US" altLang="en-US" sz="1200" b="1" i="0" dirty="0"/>
              <a:t>V</a:t>
            </a:r>
          </a:p>
          <a:p>
            <a:pPr algn="ctr"/>
            <a:r>
              <a:rPr lang="en-US" altLang="en-US" sz="1200" b="1" i="0" dirty="0"/>
              <a:t>Implementation </a:t>
            </a:r>
            <a:endParaRPr lang="en-US" altLang="en-US" sz="1200" i="0" dirty="0"/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755576" y="3771976"/>
            <a:ext cx="1580432" cy="5921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3332" tIns="56667" rIns="113332" bIns="56667"/>
          <a:lstStyle/>
          <a:p>
            <a:pPr algn="ctr"/>
            <a:r>
              <a:rPr lang="en-US" altLang="en-US" sz="1200" b="1" i="0" dirty="0"/>
              <a:t>VI</a:t>
            </a:r>
          </a:p>
          <a:p>
            <a:pPr algn="ctr"/>
            <a:r>
              <a:rPr lang="en-US" altLang="en-US" sz="1200" b="1" i="0" dirty="0"/>
              <a:t>Evaluation and Audit</a:t>
            </a:r>
            <a:endParaRPr lang="en-US" altLang="en-US" sz="1200" i="0" dirty="0"/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511766" y="2512720"/>
            <a:ext cx="1536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b="1" i="0" dirty="0"/>
              <a:t>Macro level</a:t>
            </a:r>
            <a:endParaRPr lang="en-US" altLang="en-US" b="1" i="0" dirty="0"/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5780132" y="2485704"/>
            <a:ext cx="289213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177800" indent="-1778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84263" indent="-4572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20850" indent="-4572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357438" indent="-4572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94025" indent="-457200"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451225" indent="-457200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08425" indent="-457200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65625" indent="-457200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22825" indent="-457200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1" i="0" dirty="0"/>
              <a:t>The generic PCM phases</a:t>
            </a:r>
          </a:p>
          <a:p>
            <a:endParaRPr lang="en-US" altLang="en-US" sz="1200" b="1" i="0" dirty="0"/>
          </a:p>
          <a:p>
            <a:pPr>
              <a:buFontTx/>
              <a:buAutoNum type="romanUcPeriod"/>
            </a:pPr>
            <a:r>
              <a:rPr lang="en-US" altLang="en-US" sz="1200" b="1" i="0" dirty="0"/>
              <a:t>Identification &amp; Programming</a:t>
            </a:r>
          </a:p>
          <a:p>
            <a:pPr>
              <a:buFontTx/>
              <a:buAutoNum type="romanUcPeriod"/>
            </a:pPr>
            <a:r>
              <a:rPr lang="en-US" altLang="en-US" sz="1200" b="1" i="0" dirty="0"/>
              <a:t>Development</a:t>
            </a:r>
          </a:p>
          <a:p>
            <a:pPr>
              <a:buFontTx/>
              <a:buAutoNum type="romanUcPeriod"/>
            </a:pPr>
            <a:r>
              <a:rPr lang="en-US" altLang="en-US" sz="1200" b="1" i="0" dirty="0" smtClean="0"/>
              <a:t> Assessment &amp; Project fiche</a:t>
            </a:r>
            <a:endParaRPr lang="en-US" altLang="en-US" sz="1200" b="1" i="0" dirty="0"/>
          </a:p>
          <a:p>
            <a:pPr>
              <a:buFontTx/>
              <a:buAutoNum type="romanUcPeriod"/>
            </a:pPr>
            <a:r>
              <a:rPr lang="en-US" altLang="en-US" sz="1200" b="1" i="0" dirty="0" smtClean="0"/>
              <a:t> Financing &amp; Financing agreement</a:t>
            </a:r>
            <a:endParaRPr lang="en-US" altLang="en-US" sz="1200" b="1" i="0" dirty="0"/>
          </a:p>
          <a:p>
            <a:pPr>
              <a:buFontTx/>
              <a:buAutoNum type="romanUcPeriod"/>
            </a:pPr>
            <a:r>
              <a:rPr lang="en-US" altLang="en-US" sz="1200" b="1" i="0" dirty="0" smtClean="0"/>
              <a:t> Implementation &amp; Tender dossier</a:t>
            </a:r>
            <a:endParaRPr lang="en-US" altLang="en-US" sz="1200" b="1" i="0" dirty="0"/>
          </a:p>
          <a:p>
            <a:pPr>
              <a:buFontTx/>
              <a:buAutoNum type="romanUcPeriod"/>
            </a:pPr>
            <a:r>
              <a:rPr lang="en-US" altLang="en-US" sz="1200" b="1" i="0" dirty="0" smtClean="0"/>
              <a:t> Evaluation </a:t>
            </a:r>
            <a:r>
              <a:rPr lang="en-US" altLang="en-US" sz="1200" b="1" i="0" dirty="0"/>
              <a:t>&amp; Audit</a:t>
            </a:r>
          </a:p>
        </p:txBody>
      </p:sp>
    </p:spTree>
    <p:extLst>
      <p:ext uri="{BB962C8B-B14F-4D97-AF65-F5344CB8AC3E}">
        <p14:creationId xmlns:p14="http://schemas.microsoft.com/office/powerpoint/2010/main" val="4155390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5676" y="260648"/>
            <a:ext cx="7357471" cy="800708"/>
          </a:xfrm>
        </p:spPr>
        <p:txBody>
          <a:bodyPr/>
          <a:lstStyle/>
          <a:p>
            <a:pPr algn="r"/>
            <a:r>
              <a:rPr lang="en-US" sz="1800" b="1" dirty="0">
                <a:solidFill>
                  <a:srgbClr val="00529F"/>
                </a:solidFill>
              </a:rPr>
              <a:t>Project Implementation Support Service Agreement – Activity 3, “Lessons Learnt” workshop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Sofia  18th June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European Investment Bank Group          TA2013040 BGBSF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3</a:t>
            </a:fld>
            <a:endParaRPr lang="en-GB" dirty="0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4004" y="768832"/>
            <a:ext cx="8424168" cy="122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269790" tIns="171396" bIns="57132" anchor="ctr">
            <a:spAutoFit/>
          </a:bodyPr>
          <a:lstStyle>
            <a:lvl1pPr indent="904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/>
            <a:r>
              <a:rPr lang="en-GB" altLang="en-US" sz="1400" b="1" dirty="0" smtClean="0">
                <a:cs typeface="Arial" panose="020B0604020202020204" pitchFamily="34" charset="0"/>
              </a:rPr>
              <a:t>FROM IDENTIFICATION &amp; PROGRAMMING TO IMPLEMENTATION </a:t>
            </a:r>
          </a:p>
          <a:p>
            <a:pPr lvl="1"/>
            <a:r>
              <a:rPr lang="en-GB" altLang="en-US" sz="1400" b="1" dirty="0" smtClean="0">
                <a:cs typeface="Arial" panose="020B0604020202020204" pitchFamily="34" charset="0"/>
              </a:rPr>
              <a:t> DEVELOPMENT MODEL</a:t>
            </a:r>
          </a:p>
          <a:p>
            <a:pPr algn="ctr" eaLnBrk="0" hangingPunct="0"/>
            <a:r>
              <a:rPr lang="en-GB" altLang="en-US" sz="1400" b="1" i="0" dirty="0" smtClean="0">
                <a:ea typeface="Times New Roman" panose="02020603050405020304" pitchFamily="18" charset="0"/>
                <a:cs typeface="Arial" panose="020B0604020202020204" pitchFamily="34" charset="0"/>
              </a:rPr>
              <a:t>	THE SCREENING MODEL &amp; THE PCM</a:t>
            </a:r>
            <a:endParaRPr lang="da-DK" altLang="en-US" sz="1400" b="1" i="0" dirty="0" smtClean="0"/>
          </a:p>
          <a:p>
            <a:pPr algn="ctr" eaLnBrk="0" hangingPunct="0"/>
            <a:endParaRPr lang="da-DK" altLang="en-US" sz="1400" i="0" dirty="0"/>
          </a:p>
        </p:txBody>
      </p:sp>
      <p:grpSp>
        <p:nvGrpSpPr>
          <p:cNvPr id="9" name="Group 11"/>
          <p:cNvGrpSpPr>
            <a:grpSpLocks noChangeAspect="1"/>
          </p:cNvGrpSpPr>
          <p:nvPr/>
        </p:nvGrpSpPr>
        <p:grpSpPr bwMode="auto">
          <a:xfrm>
            <a:off x="755650" y="2133600"/>
            <a:ext cx="4914900" cy="2857500"/>
            <a:chOff x="2274" y="4241"/>
            <a:chExt cx="7200" cy="4320"/>
          </a:xfrm>
        </p:grpSpPr>
        <p:sp>
          <p:nvSpPr>
            <p:cNvPr id="10" name="AutoShape 14"/>
            <p:cNvSpPr>
              <a:spLocks noChangeAspect="1" noChangeArrowheads="1" noTextEdit="1"/>
            </p:cNvSpPr>
            <p:nvPr/>
          </p:nvSpPr>
          <p:spPr bwMode="auto">
            <a:xfrm>
              <a:off x="2274" y="4241"/>
              <a:ext cx="7200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" name="Text Box 13"/>
            <p:cNvSpPr txBox="1">
              <a:spLocks noChangeArrowheads="1"/>
            </p:cNvSpPr>
            <p:nvPr/>
          </p:nvSpPr>
          <p:spPr bwMode="auto">
            <a:xfrm>
              <a:off x="2345" y="5672"/>
              <a:ext cx="3830" cy="28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>
              <a:lvl1pPr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en-US" sz="1200" b="1" i="0" dirty="0">
                  <a:ea typeface="Times New Roman" panose="02020603050405020304" pitchFamily="18" charset="0"/>
                  <a:cs typeface="Arial" panose="020B0604020202020204" pitchFamily="34" charset="0"/>
                </a:rPr>
                <a:t>IDENTIFICATION &amp; PROGRAMMING</a:t>
              </a:r>
              <a:endParaRPr lang="en-US" altLang="en-US" sz="1200" i="0" dirty="0"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eaLnBrk="0" hangingPunct="0"/>
              <a:r>
                <a:rPr lang="en-GB" altLang="en-US" sz="1200" b="1" i="0" dirty="0">
                  <a:ea typeface="Times New Roman" panose="02020603050405020304" pitchFamily="18" charset="0"/>
                  <a:cs typeface="Arial" panose="020B0604020202020204" pitchFamily="34" charset="0"/>
                </a:rPr>
                <a:t>Long List</a:t>
              </a:r>
              <a:endParaRPr lang="en-US" altLang="en-US" sz="1200" i="0" dirty="0"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eaLnBrk="0" hangingPunct="0"/>
              <a:r>
                <a:rPr lang="en-GB" altLang="en-US" sz="1200" b="1" i="0" dirty="0">
                  <a:ea typeface="Times New Roman" panose="02020603050405020304" pitchFamily="18" charset="0"/>
                  <a:cs typeface="Arial" panose="020B0604020202020204" pitchFamily="34" charset="0"/>
                </a:rPr>
                <a:t>Priorities</a:t>
              </a:r>
              <a:endParaRPr lang="en-US" altLang="en-US" sz="1200" i="0" dirty="0"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eaLnBrk="0" hangingPunct="0"/>
              <a:r>
                <a:rPr lang="en-GB" altLang="en-US" sz="1200" b="1" i="0" dirty="0">
                  <a:ea typeface="Times New Roman" panose="02020603050405020304" pitchFamily="18" charset="0"/>
                  <a:cs typeface="Arial" panose="020B0604020202020204" pitchFamily="34" charset="0"/>
                </a:rPr>
                <a:t>Project Screening</a:t>
              </a:r>
              <a:endParaRPr lang="en-US" altLang="en-US" sz="1200" i="0" dirty="0"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eaLnBrk="0" hangingPunct="0"/>
              <a:r>
                <a:rPr lang="en-GB" altLang="en-US" sz="1200" b="1" i="0" dirty="0">
                  <a:ea typeface="Times New Roman" panose="02020603050405020304" pitchFamily="18" charset="0"/>
                  <a:cs typeface="Arial" panose="020B0604020202020204" pitchFamily="34" charset="0"/>
                </a:rPr>
                <a:t>Selection Criteria</a:t>
              </a:r>
              <a:endParaRPr lang="en-US" altLang="en-US" sz="1200" i="0" dirty="0"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eaLnBrk="0" hangingPunct="0"/>
              <a:r>
                <a:rPr lang="en-GB" altLang="en-US" sz="1200" b="1" i="0" dirty="0">
                  <a:ea typeface="Times New Roman" panose="02020603050405020304" pitchFamily="18" charset="0"/>
                  <a:cs typeface="Arial" panose="020B0604020202020204" pitchFamily="34" charset="0"/>
                </a:rPr>
                <a:t>Short List</a:t>
              </a:r>
              <a:endParaRPr lang="en-US" altLang="en-US" sz="1200" i="0" dirty="0"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eaLnBrk="0" hangingPunct="0"/>
              <a:r>
                <a:rPr lang="en-GB" altLang="en-US" sz="1200" b="1" i="0" dirty="0">
                  <a:ea typeface="Times New Roman" panose="02020603050405020304" pitchFamily="18" charset="0"/>
                  <a:cs typeface="Arial" panose="020B0604020202020204" pitchFamily="34" charset="0"/>
                </a:rPr>
                <a:t>Project Proposal</a:t>
              </a:r>
              <a:endParaRPr lang="en-GB" altLang="en-US" sz="1200" i="0" dirty="0"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5828" y="5680"/>
              <a:ext cx="2771" cy="2592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/>
              <a:r>
                <a:rPr lang="en-GB" altLang="en-US" sz="1200" b="1" i="0" dirty="0">
                  <a:ea typeface="Times New Roman" panose="02020603050405020304" pitchFamily="18" charset="0"/>
                  <a:cs typeface="Arial" panose="020B0604020202020204" pitchFamily="34" charset="0"/>
                </a:rPr>
                <a:t>INVESTMENT PROJECTS</a:t>
              </a:r>
              <a:endParaRPr lang="en-US" altLang="en-US" sz="1200" i="0" dirty="0"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just" eaLnBrk="0" hangingPunct="0"/>
              <a:r>
                <a:rPr lang="en-GB" altLang="en-US" sz="1200" b="1" i="0" dirty="0">
                  <a:ea typeface="Times New Roman" panose="02020603050405020304" pitchFamily="18" charset="0"/>
                  <a:cs typeface="Arial" panose="020B0604020202020204" pitchFamily="34" charset="0"/>
                </a:rPr>
                <a:t>Model Projects for</a:t>
              </a:r>
              <a:endParaRPr lang="en-US" altLang="en-US" sz="1200" i="0" dirty="0"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just" eaLnBrk="0" hangingPunct="0"/>
              <a:r>
                <a:rPr lang="en-GB" altLang="en-US" sz="1200" b="1" i="0" dirty="0">
                  <a:ea typeface="Times New Roman" panose="02020603050405020304" pitchFamily="18" charset="0"/>
                  <a:cs typeface="Arial" panose="020B0604020202020204" pitchFamily="34" charset="0"/>
                </a:rPr>
                <a:t>Investment, e.g.</a:t>
              </a:r>
              <a:endParaRPr lang="en-US" altLang="en-US" sz="1200" i="0" dirty="0"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just" eaLnBrk="0" hangingPunct="0"/>
              <a:endParaRPr lang="en-GB" altLang="en-US" sz="1000" b="1" i="0" dirty="0"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just" eaLnBrk="0" hangingPunct="0"/>
              <a:r>
                <a:rPr lang="en-GB" altLang="en-US" sz="1000" b="1" i="0" dirty="0" smtClean="0">
                  <a:ea typeface="Times New Roman" panose="02020603050405020304" pitchFamily="18" charset="0"/>
                  <a:cs typeface="Arial" panose="020B0604020202020204" pitchFamily="34" charset="0"/>
                </a:rPr>
                <a:t>Elin Pelin-Septemvri</a:t>
              </a:r>
              <a:endParaRPr lang="en-US" altLang="en-US" sz="1100" i="0" dirty="0"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just" eaLnBrk="0" hangingPunct="0"/>
              <a:r>
                <a:rPr lang="en-GB" altLang="en-US" sz="1000" b="1" i="0" dirty="0" smtClean="0">
                  <a:ea typeface="Times New Roman" panose="02020603050405020304" pitchFamily="18" charset="0"/>
                  <a:cs typeface="Arial" panose="020B0604020202020204" pitchFamily="34" charset="0"/>
                </a:rPr>
                <a:t>Volijak-Dragoman</a:t>
              </a:r>
              <a:endParaRPr lang="en-GB" altLang="en-US" sz="1000" b="1" i="0" dirty="0"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just" eaLnBrk="0" hangingPunct="0"/>
              <a:r>
                <a:rPr lang="en-GB" altLang="en-US" sz="1000" b="1" i="0" dirty="0" smtClean="0">
                  <a:ea typeface="Times New Roman" panose="02020603050405020304" pitchFamily="18" charset="0"/>
                  <a:cs typeface="Arial" panose="020B0604020202020204" pitchFamily="34" charset="0"/>
                </a:rPr>
                <a:t>Plovdiv-Burgas Phase 2</a:t>
              </a:r>
              <a:endParaRPr lang="en-GB" altLang="en-US" sz="1000" b="1" i="0" dirty="0"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just" eaLnBrk="0" hangingPunct="0"/>
              <a:r>
                <a:rPr lang="en-GB" altLang="en-US" sz="1000" b="1" i="0" dirty="0" smtClean="0">
                  <a:ea typeface="Times New Roman" panose="02020603050405020304" pitchFamily="18" charset="0"/>
                  <a:cs typeface="Arial" panose="020B0604020202020204" pitchFamily="34" charset="0"/>
                </a:rPr>
                <a:t>Etc</a:t>
              </a:r>
              <a:r>
                <a:rPr lang="en-GB" altLang="en-US" sz="1000" b="1" i="0" dirty="0">
                  <a:ea typeface="Times New Roman" panose="02020603050405020304" pitchFamily="18" charset="0"/>
                  <a:cs typeface="Arial" panose="020B0604020202020204" pitchFamily="34" charset="0"/>
                </a:rPr>
                <a:t>.</a:t>
              </a:r>
              <a:endParaRPr lang="en-GB" altLang="en-US" i="0" dirty="0"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  <p:sp>
        <p:nvSpPr>
          <p:cNvPr id="13" name="Line 16"/>
          <p:cNvSpPr>
            <a:spLocks noChangeShapeType="1"/>
          </p:cNvSpPr>
          <p:nvPr/>
        </p:nvSpPr>
        <p:spPr bwMode="auto">
          <a:xfrm>
            <a:off x="1476375" y="2133600"/>
            <a:ext cx="5372100" cy="960438"/>
          </a:xfrm>
          <a:prstGeom prst="line">
            <a:avLst/>
          </a:prstGeom>
          <a:noFill/>
          <a:ln w="28575">
            <a:solidFill>
              <a:srgbClr val="96969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Line 18"/>
          <p:cNvSpPr>
            <a:spLocks noChangeShapeType="1"/>
          </p:cNvSpPr>
          <p:nvPr/>
        </p:nvSpPr>
        <p:spPr bwMode="auto">
          <a:xfrm flipV="1">
            <a:off x="1627188" y="3078163"/>
            <a:ext cx="5257800" cy="1143000"/>
          </a:xfrm>
          <a:prstGeom prst="line">
            <a:avLst/>
          </a:prstGeom>
          <a:noFill/>
          <a:ln w="28575">
            <a:solidFill>
              <a:srgbClr val="96969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971550" y="2117725"/>
            <a:ext cx="1262063" cy="2105025"/>
          </a:xfrm>
          <a:prstGeom prst="ellipse">
            <a:avLst/>
          </a:prstGeom>
          <a:noFill/>
          <a:ln w="28575">
            <a:solidFill>
              <a:srgbClr val="96969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" name="AutoShape 22"/>
          <p:cNvSpPr>
            <a:spLocks noChangeArrowheads="1"/>
          </p:cNvSpPr>
          <p:nvPr/>
        </p:nvSpPr>
        <p:spPr bwMode="auto">
          <a:xfrm>
            <a:off x="2523284" y="1806265"/>
            <a:ext cx="3314700" cy="3105150"/>
          </a:xfrm>
          <a:prstGeom prst="curvedDownArrow">
            <a:avLst>
              <a:gd name="adj1" fmla="val 21350"/>
              <a:gd name="adj2" fmla="val 42699"/>
              <a:gd name="adj3" fmla="val 33333"/>
            </a:avLst>
          </a:prstGeom>
          <a:noFill/>
          <a:ln w="12700">
            <a:solidFill>
              <a:srgbClr val="FF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1132543" y="3080544"/>
            <a:ext cx="5570537" cy="9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" name="Oval 17"/>
          <p:cNvSpPr>
            <a:spLocks noChangeArrowheads="1"/>
          </p:cNvSpPr>
          <p:nvPr/>
        </p:nvSpPr>
        <p:spPr bwMode="auto">
          <a:xfrm>
            <a:off x="4484688" y="2735263"/>
            <a:ext cx="539750" cy="800100"/>
          </a:xfrm>
          <a:prstGeom prst="ellipse">
            <a:avLst/>
          </a:prstGeom>
          <a:noFill/>
          <a:ln w="28575">
            <a:solidFill>
              <a:srgbClr val="96969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2" name="Oval 17"/>
          <p:cNvSpPr>
            <a:spLocks noChangeArrowheads="1"/>
          </p:cNvSpPr>
          <p:nvPr/>
        </p:nvSpPr>
        <p:spPr bwMode="auto">
          <a:xfrm>
            <a:off x="5221462" y="2817137"/>
            <a:ext cx="377968" cy="507314"/>
          </a:xfrm>
          <a:prstGeom prst="ellipse">
            <a:avLst/>
          </a:prstGeom>
          <a:noFill/>
          <a:ln w="28575">
            <a:solidFill>
              <a:srgbClr val="96969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4764262" y="3894972"/>
            <a:ext cx="914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tr-TR" altLang="en-US" sz="2000" b="1" i="0" dirty="0">
                <a:ea typeface="Times New Roman" panose="02020603050405020304" pitchFamily="18" charset="0"/>
                <a:cs typeface="Arial" panose="020B0604020202020204" pitchFamily="34" charset="0"/>
              </a:rPr>
              <a:t>PCM</a:t>
            </a:r>
            <a:endParaRPr lang="tr-TR" altLang="en-US" i="0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7092950" y="2496517"/>
            <a:ext cx="1593850" cy="1724646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endParaRPr lang="tr-TR" altLang="en-US" sz="1200" b="1" i="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hangingPunct="0"/>
            <a:r>
              <a:rPr lang="tr-TR" altLang="en-US" sz="1200" b="1" i="0" dirty="0">
                <a:ea typeface="Times New Roman" panose="02020603050405020304" pitchFamily="18" charset="0"/>
                <a:cs typeface="Arial" panose="020B0604020202020204" pitchFamily="34" charset="0"/>
              </a:rPr>
              <a:t>PROJECT</a:t>
            </a:r>
            <a:endParaRPr lang="da-DK" altLang="en-US" sz="1200" i="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hangingPunct="0"/>
            <a:r>
              <a:rPr lang="tr-TR" altLang="en-US" sz="1200" b="1" i="0" dirty="0">
                <a:ea typeface="Times New Roman" panose="02020603050405020304" pitchFamily="18" charset="0"/>
                <a:cs typeface="Arial" panose="020B0604020202020204" pitchFamily="34" charset="0"/>
              </a:rPr>
              <a:t>IMPLEMENTATION</a:t>
            </a:r>
            <a:endParaRPr lang="da-DK" altLang="en-US" sz="1200" b="1" i="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hangingPunct="0"/>
            <a:r>
              <a:rPr lang="da-DK" altLang="en-US" sz="1200" b="1" i="0" dirty="0" smtClean="0">
                <a:ea typeface="Times New Roman" panose="02020603050405020304" pitchFamily="18" charset="0"/>
                <a:cs typeface="Arial" panose="020B0604020202020204" pitchFamily="34" charset="0"/>
              </a:rPr>
              <a:t>MODEL</a:t>
            </a:r>
            <a:endParaRPr lang="da-DK" altLang="en-US" sz="1200" b="1" i="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hangingPunct="0">
              <a:buFont typeface="Symbol" panose="05050102010706020507" pitchFamily="18" charset="2"/>
              <a:buChar char=""/>
            </a:pPr>
            <a:r>
              <a:rPr lang="da-DK" altLang="en-US" sz="1200" b="1" i="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ZUT or</a:t>
            </a:r>
            <a:endParaRPr lang="da-DK" altLang="en-US" sz="1200" b="1" i="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hangingPunct="0">
              <a:buFont typeface="Symbol" panose="05050102010706020507" pitchFamily="18" charset="2"/>
              <a:buChar char=""/>
            </a:pPr>
            <a:r>
              <a:rPr lang="en-US" altLang="en-US" sz="1200" b="1" i="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altLang="en-US" sz="1200" b="1" i="0" dirty="0" smtClean="0">
                <a:ea typeface="Times New Roman" panose="02020603050405020304" pitchFamily="18" charset="0"/>
                <a:cs typeface="Arial" panose="020B0604020202020204" pitchFamily="34" charset="0"/>
              </a:rPr>
              <a:t>FIDIC</a:t>
            </a:r>
            <a:r>
              <a:rPr lang="en-US" altLang="en-US" sz="1200" b="1" i="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or</a:t>
            </a:r>
          </a:p>
          <a:p>
            <a:pPr eaLnBrk="0" hangingPunct="0"/>
            <a:r>
              <a:rPr lang="tr-TR" altLang="en-US" sz="12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PRAG</a:t>
            </a:r>
            <a:r>
              <a:rPr lang="en-US" altLang="en-US" sz="12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da-DK" altLang="en-US" sz="12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IFIs</a:t>
            </a:r>
            <a:r>
              <a:rPr lang="da-DK" altLang="en-US" sz="1200" b="1" dirty="0">
                <a:ea typeface="Times New Roman" panose="02020603050405020304" pitchFamily="18" charset="0"/>
                <a:cs typeface="Arial" panose="020B0604020202020204" pitchFamily="34" charset="0"/>
              </a:rPr>
              <a:t>, EBRD, </a:t>
            </a:r>
            <a:r>
              <a:rPr lang="da-DK" altLang="en-US" sz="12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EIB, WB etc.</a:t>
            </a:r>
            <a:endParaRPr lang="da-DK" altLang="en-US" sz="12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hangingPunct="0"/>
            <a:endParaRPr lang="da-DK" altLang="en-US" i="0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26" name="Group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583245"/>
              </p:ext>
            </p:extLst>
          </p:nvPr>
        </p:nvGraphicFramePr>
        <p:xfrm>
          <a:off x="804116" y="5229224"/>
          <a:ext cx="6288834" cy="864071"/>
        </p:xfrm>
        <a:graphic>
          <a:graphicData uri="http://schemas.openxmlformats.org/drawingml/2006/table">
            <a:tbl>
              <a:tblPr/>
              <a:tblGrid>
                <a:gridCol w="1404519"/>
                <a:gridCol w="2759409"/>
                <a:gridCol w="2124906"/>
              </a:tblGrid>
              <a:tr h="86407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The PCM Phases</a:t>
                      </a:r>
                      <a:endParaRPr kumimoji="0" lang="en-GB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34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(I)  Identification of Idea/Programming </a:t>
                      </a:r>
                      <a:endParaRPr kumimoji="0" lang="da-DK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(II)  Development </a:t>
                      </a:r>
                      <a:endParaRPr kumimoji="0" lang="da-DK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(III) Assessment </a:t>
                      </a:r>
                      <a:endParaRPr kumimoji="0" lang="en-GB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(IV) Financing </a:t>
                      </a:r>
                      <a:endParaRPr kumimoji="0" lang="da-DK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(V)  Implementation</a:t>
                      </a:r>
                      <a:endParaRPr kumimoji="0" lang="da-DK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(VI) Evaluation and Audit</a:t>
                      </a:r>
                      <a:endParaRPr kumimoji="0" lang="en-GB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3979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668" y="225424"/>
            <a:ext cx="7416823" cy="576000"/>
          </a:xfrm>
        </p:spPr>
        <p:txBody>
          <a:bodyPr/>
          <a:lstStyle/>
          <a:p>
            <a:r>
              <a:rPr lang="en-US" sz="1800" b="1" dirty="0"/>
              <a:t>Project Implementation Support Service </a:t>
            </a:r>
            <a:r>
              <a:rPr lang="en-US" sz="1800" b="1" dirty="0" smtClean="0"/>
              <a:t>Agreement – Activity 3, “Lessons Learnt” workshop</a:t>
            </a:r>
            <a:r>
              <a:rPr lang="en-US" sz="1800" dirty="0" smtClean="0"/>
              <a:t> </a:t>
            </a:r>
            <a:r>
              <a:rPr lang="en-US" sz="2000" b="1" dirty="0"/>
              <a:t/>
            </a:r>
            <a:br>
              <a:rPr lang="en-US" sz="2000" b="1" dirty="0"/>
            </a:b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748971" cy="50765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                </a:t>
            </a:r>
            <a:r>
              <a:rPr lang="en-US" sz="2200" b="1" dirty="0" smtClean="0"/>
              <a:t>               </a:t>
            </a: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PROJECT LIFE : PREPARATION – IMPLEMENTATION - EXPLOATATION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		      </a:t>
            </a:r>
          </a:p>
          <a:p>
            <a:pPr marL="0" indent="0">
              <a:buNone/>
            </a:pPr>
            <a:r>
              <a:rPr lang="en-US" sz="2000" b="1" dirty="0" smtClean="0"/>
              <a:t>			PROJECT REALIZATION</a:t>
            </a:r>
          </a:p>
          <a:p>
            <a:pPr marL="0" indent="0">
              <a:buNone/>
            </a:pPr>
            <a:r>
              <a:rPr lang="en-US" sz="2000" dirty="0" smtClean="0"/>
              <a:t>     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  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</a:t>
            </a:r>
            <a:r>
              <a:rPr lang="en-US" sz="2000" b="1" dirty="0" smtClean="0"/>
              <a:t>PRE CONSTRUCTION PHASE            </a:t>
            </a:r>
            <a:r>
              <a:rPr lang="en-US" sz="2000" b="1" dirty="0"/>
              <a:t>CONSTRUCTION </a:t>
            </a:r>
            <a:r>
              <a:rPr lang="en-US" sz="2000" b="1" dirty="0" smtClean="0"/>
              <a:t>PHASE</a:t>
            </a:r>
          </a:p>
          <a:p>
            <a:pPr marL="0" indent="0" algn="ctr">
              <a:buNone/>
            </a:pPr>
            <a:r>
              <a:rPr lang="en-US" sz="2000" dirty="0" smtClean="0"/>
              <a:t>       REQUIREMENTS                              SPECIFICATIONS</a:t>
            </a:r>
          </a:p>
          <a:p>
            <a:pPr marL="0" indent="0" algn="ctr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- INVESTIGATION WORKS                    - CONSTRUCTION WORKS</a:t>
            </a:r>
          </a:p>
          <a:p>
            <a:pPr marL="0" indent="0">
              <a:buNone/>
            </a:pPr>
            <a:r>
              <a:rPr lang="en-US" sz="2000" dirty="0" smtClean="0"/>
              <a:t>       - DESIGNS			</a:t>
            </a:r>
            <a:r>
              <a:rPr lang="en-US" sz="2000" dirty="0"/>
              <a:t> </a:t>
            </a:r>
            <a:r>
              <a:rPr lang="en-US" sz="2000" dirty="0" smtClean="0"/>
              <a:t>                   - DESIGNS</a:t>
            </a:r>
            <a:endParaRPr lang="en-US" sz="20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Sofia, 18</a:t>
            </a:r>
            <a:r>
              <a:rPr lang="en-GB" baseline="30000" dirty="0" smtClean="0"/>
              <a:t>th</a:t>
            </a:r>
            <a:r>
              <a:rPr lang="en-GB" dirty="0" smtClean="0"/>
              <a:t> June</a:t>
            </a:r>
            <a:r>
              <a:rPr lang="en-GB" dirty="0"/>
              <a:t>, 2015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4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84257"/>
            <a:ext cx="3175992" cy="365125"/>
          </a:xfrm>
        </p:spPr>
        <p:txBody>
          <a:bodyPr/>
          <a:lstStyle/>
          <a:p>
            <a:r>
              <a:rPr lang="en-US" dirty="0" smtClean="0"/>
              <a:t>European Investment Bank Group          TA2013040 BG BSF</a:t>
            </a:r>
            <a:endParaRPr lang="en-GB" dirty="0"/>
          </a:p>
        </p:txBody>
      </p:sp>
      <p:sp>
        <p:nvSpPr>
          <p:cNvPr id="11" name="Right Arrow 10"/>
          <p:cNvSpPr/>
          <p:nvPr/>
        </p:nvSpPr>
        <p:spPr>
          <a:xfrm rot="7365202">
            <a:off x="2703645" y="3415539"/>
            <a:ext cx="978408" cy="35095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 rot="3070219">
            <a:off x="5577251" y="3426640"/>
            <a:ext cx="1038840" cy="335937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Curved Up Arrow 5"/>
          <p:cNvSpPr/>
          <p:nvPr/>
        </p:nvSpPr>
        <p:spPr>
          <a:xfrm>
            <a:off x="3347864" y="1952836"/>
            <a:ext cx="1727848" cy="467142"/>
          </a:xfrm>
          <a:prstGeom prst="curved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Curved Up Arrow 13"/>
          <p:cNvSpPr/>
          <p:nvPr/>
        </p:nvSpPr>
        <p:spPr>
          <a:xfrm>
            <a:off x="5922692" y="1958090"/>
            <a:ext cx="1727848" cy="467143"/>
          </a:xfrm>
          <a:prstGeom prst="curved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61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668" y="225424"/>
            <a:ext cx="7416823" cy="576000"/>
          </a:xfrm>
        </p:spPr>
        <p:txBody>
          <a:bodyPr/>
          <a:lstStyle/>
          <a:p>
            <a:r>
              <a:rPr lang="en-US" sz="1800" b="1" dirty="0"/>
              <a:t>Project Implementation Support Service </a:t>
            </a:r>
            <a:r>
              <a:rPr lang="en-US" sz="1800" b="1" dirty="0" smtClean="0"/>
              <a:t>Agreement – Activity 3, “Lessons Learnt” workshop</a:t>
            </a:r>
            <a:r>
              <a:rPr lang="en-US" sz="1800" dirty="0" smtClean="0"/>
              <a:t> </a:t>
            </a:r>
            <a:r>
              <a:rPr lang="en-US" sz="2000" b="1" dirty="0"/>
              <a:t/>
            </a:r>
            <a:br>
              <a:rPr lang="en-US" sz="2000" b="1" dirty="0"/>
            </a:b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19"/>
            <a:ext cx="8641657" cy="557553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US" sz="1200" b="1" dirty="0"/>
          </a:p>
          <a:p>
            <a:pPr marL="0" indent="0">
              <a:buNone/>
            </a:pPr>
            <a:r>
              <a:rPr lang="en-US" sz="2000" dirty="0" smtClean="0"/>
              <a:t>Example 1: </a:t>
            </a:r>
            <a:endParaRPr lang="en-US" sz="2000" dirty="0"/>
          </a:p>
          <a:p>
            <a:pPr marL="0" indent="0">
              <a:buNone/>
            </a:pPr>
            <a:r>
              <a:rPr lang="en-GB" sz="2400" dirty="0" smtClean="0"/>
              <a:t>9 Pregnant Woman      1 month</a:t>
            </a:r>
          </a:p>
          <a:p>
            <a:pPr marL="0" indent="0">
              <a:buNone/>
            </a:pPr>
            <a:r>
              <a:rPr lang="en-GB" sz="2000" dirty="0" smtClean="0"/>
              <a:t>CORRECT MODEL </a:t>
            </a:r>
          </a:p>
          <a:p>
            <a:pPr marL="0" indent="0">
              <a:buNone/>
            </a:pPr>
            <a:r>
              <a:rPr lang="en-GB" sz="2000" dirty="0" smtClean="0"/>
              <a:t>WRONG INPUT   </a:t>
            </a:r>
          </a:p>
          <a:p>
            <a:pPr marL="0" indent="0">
              <a:buNone/>
            </a:pPr>
            <a:r>
              <a:rPr lang="en-US" sz="2000" dirty="0" smtClean="0"/>
              <a:t>Example 2: </a:t>
            </a:r>
            <a:endParaRPr lang="en-US" sz="2000" dirty="0"/>
          </a:p>
          <a:p>
            <a:pPr marL="0" indent="0">
              <a:buNone/>
            </a:pPr>
            <a:r>
              <a:rPr lang="en-GB" sz="2400" dirty="0" smtClean="0"/>
              <a:t>1 </a:t>
            </a:r>
            <a:r>
              <a:rPr lang="en-GB" sz="2400" dirty="0"/>
              <a:t>Pregnant Woman      </a:t>
            </a:r>
            <a:r>
              <a:rPr lang="en-GB" sz="2400" dirty="0" smtClean="0"/>
              <a:t>9 </a:t>
            </a:r>
            <a:r>
              <a:rPr lang="en-GB" sz="2400" dirty="0"/>
              <a:t>month</a:t>
            </a:r>
          </a:p>
          <a:p>
            <a:pPr marL="0" indent="0">
              <a:buNone/>
            </a:pPr>
            <a:r>
              <a:rPr lang="en-GB" sz="2000" dirty="0" smtClean="0"/>
              <a:t>CORRECT </a:t>
            </a:r>
            <a:r>
              <a:rPr lang="en-GB" sz="2000" dirty="0"/>
              <a:t>MODEL </a:t>
            </a:r>
          </a:p>
          <a:p>
            <a:pPr marL="0" indent="0">
              <a:buNone/>
            </a:pPr>
            <a:r>
              <a:rPr lang="en-GB" sz="2000" dirty="0" smtClean="0"/>
              <a:t>CORRECT INPUT    </a:t>
            </a:r>
          </a:p>
          <a:p>
            <a:pPr marL="0" indent="0">
              <a:buNone/>
            </a:pPr>
            <a:r>
              <a:rPr lang="en-GB" sz="2200" b="1" dirty="0" smtClean="0"/>
              <a:t>Conclusion:  There is no wrong models, only wrong inputs  </a:t>
            </a:r>
          </a:p>
          <a:p>
            <a:pPr marL="0" indent="0">
              <a:buNone/>
            </a:pPr>
            <a:endParaRPr lang="en-GB" sz="2200" b="1" dirty="0"/>
          </a:p>
          <a:p>
            <a:pPr marL="0" indent="0">
              <a:buNone/>
            </a:pPr>
            <a:endParaRPr lang="en-GB" sz="2200" b="1" dirty="0" smtClean="0"/>
          </a:p>
          <a:p>
            <a:pPr marL="0" indent="0">
              <a:buNone/>
            </a:pPr>
            <a:endParaRPr lang="en-GB" sz="2200" b="1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Sofia, 18</a:t>
            </a:r>
            <a:r>
              <a:rPr lang="en-GB" baseline="30000" dirty="0" smtClean="0"/>
              <a:t>th</a:t>
            </a:r>
            <a:r>
              <a:rPr lang="en-GB" dirty="0" smtClean="0"/>
              <a:t> June</a:t>
            </a:r>
            <a:r>
              <a:rPr lang="en-GB" dirty="0"/>
              <a:t>, 2015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5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84257"/>
            <a:ext cx="3175992" cy="365125"/>
          </a:xfrm>
        </p:spPr>
        <p:txBody>
          <a:bodyPr/>
          <a:lstStyle/>
          <a:p>
            <a:r>
              <a:rPr lang="en-US" dirty="0" smtClean="0"/>
              <a:t>European Investment Bank Group          TA2013040 BG BSF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919510"/>
            <a:ext cx="83272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PROPER CONTRACT MODEL                               GOOD </a:t>
            </a:r>
            <a:r>
              <a:rPr lang="en-US" sz="2000" dirty="0"/>
              <a:t>RESULTS</a:t>
            </a:r>
            <a:endParaRPr lang="en-US" sz="2000" dirty="0" smtClean="0"/>
          </a:p>
          <a:p>
            <a:r>
              <a:rPr lang="en-US" sz="2000" dirty="0" smtClean="0"/>
              <a:t>          PROPER INPUTS                                          MINIMUM RISKS</a:t>
            </a:r>
            <a:endParaRPr lang="en-US" sz="2000" dirty="0"/>
          </a:p>
        </p:txBody>
      </p:sp>
      <p:sp>
        <p:nvSpPr>
          <p:cNvPr id="5" name="Right Arrow 4"/>
          <p:cNvSpPr/>
          <p:nvPr/>
        </p:nvSpPr>
        <p:spPr>
          <a:xfrm>
            <a:off x="4313671" y="1158650"/>
            <a:ext cx="978408" cy="2296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Multiply 5"/>
          <p:cNvSpPr/>
          <p:nvPr/>
        </p:nvSpPr>
        <p:spPr>
          <a:xfrm>
            <a:off x="3006328" y="1985942"/>
            <a:ext cx="467042" cy="493701"/>
          </a:xfrm>
          <a:prstGeom prst="mathMultiply">
            <a:avLst>
              <a:gd name="adj1" fmla="val 8055"/>
            </a:avLst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Equal 7"/>
          <p:cNvSpPr/>
          <p:nvPr/>
        </p:nvSpPr>
        <p:spPr>
          <a:xfrm>
            <a:off x="5022049" y="1775592"/>
            <a:ext cx="540060" cy="914400"/>
          </a:xfrm>
          <a:prstGeom prst="mathEqual">
            <a:avLst>
              <a:gd name="adj1" fmla="val 3802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6915" y="1902689"/>
            <a:ext cx="1950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BAD RESULTS</a:t>
            </a:r>
          </a:p>
          <a:p>
            <a:r>
              <a:rPr lang="en-US" dirty="0" smtClean="0"/>
              <a:t>MAXIMUM RISK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3532" y="3598587"/>
            <a:ext cx="292633" cy="304826"/>
          </a:xfrm>
          <a:prstGeom prst="rect">
            <a:avLst/>
          </a:prstGeom>
        </p:spPr>
      </p:pic>
      <p:sp>
        <p:nvSpPr>
          <p:cNvPr id="13" name="Equal 12"/>
          <p:cNvSpPr/>
          <p:nvPr/>
        </p:nvSpPr>
        <p:spPr>
          <a:xfrm>
            <a:off x="5022049" y="3293800"/>
            <a:ext cx="540060" cy="914400"/>
          </a:xfrm>
          <a:prstGeom prst="mathEqual">
            <a:avLst>
              <a:gd name="adj1" fmla="val 3802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16915" y="3427834"/>
            <a:ext cx="20185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GOOD RESULTS</a:t>
            </a:r>
          </a:p>
          <a:p>
            <a:r>
              <a:rPr lang="en-US" dirty="0" smtClean="0"/>
              <a:t>MINIMUM RISK</a:t>
            </a:r>
            <a:endParaRPr lang="en-US" dirty="0"/>
          </a:p>
        </p:txBody>
      </p:sp>
      <p:graphicFrame>
        <p:nvGraphicFramePr>
          <p:cNvPr id="1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1758088"/>
              </p:ext>
            </p:extLst>
          </p:nvPr>
        </p:nvGraphicFramePr>
        <p:xfrm>
          <a:off x="913005" y="5130836"/>
          <a:ext cx="1009650" cy="12855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6" name="Bitmap Image" r:id="rId4" imgW="1657581" imgH="2266667" progId="Paint.Picture">
                  <p:embed/>
                </p:oleObj>
              </mc:Choice>
              <mc:Fallback>
                <p:oleObj name="Bitmap Image" r:id="rId4" imgW="1657581" imgH="2266667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3005" y="5130836"/>
                        <a:ext cx="1009650" cy="12855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Equal 15"/>
          <p:cNvSpPr/>
          <p:nvPr/>
        </p:nvSpPr>
        <p:spPr>
          <a:xfrm>
            <a:off x="2044080" y="5316412"/>
            <a:ext cx="540060" cy="914400"/>
          </a:xfrm>
          <a:prstGeom prst="mathEqual">
            <a:avLst>
              <a:gd name="adj1" fmla="val 3802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7775481"/>
              </p:ext>
            </p:extLst>
          </p:nvPr>
        </p:nvGraphicFramePr>
        <p:xfrm>
          <a:off x="2760860" y="5151690"/>
          <a:ext cx="1016813" cy="12855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7" name="Bitmap Image" r:id="rId6" imgW="1676634" imgH="2219635" progId="Paint.Picture">
                  <p:embed/>
                </p:oleObj>
              </mc:Choice>
              <mc:Fallback>
                <p:oleObj name="Bitmap Image" r:id="rId6" imgW="1676634" imgH="2219635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0860" y="5151690"/>
                        <a:ext cx="1016813" cy="12855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9577620"/>
              </p:ext>
            </p:extLst>
          </p:nvPr>
        </p:nvGraphicFramePr>
        <p:xfrm>
          <a:off x="4613107" y="5121834"/>
          <a:ext cx="1001088" cy="12855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8" name="Bitmap Image" r:id="rId8" imgW="1571844" imgH="2161905" progId="Paint.Picture">
                  <p:embed/>
                </p:oleObj>
              </mc:Choice>
              <mc:Fallback>
                <p:oleObj name="Bitmap Image" r:id="rId8" imgW="1571844" imgH="2161905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3107" y="5121834"/>
                        <a:ext cx="1001088" cy="12855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Equal 18"/>
          <p:cNvSpPr/>
          <p:nvPr/>
        </p:nvSpPr>
        <p:spPr>
          <a:xfrm>
            <a:off x="3891935" y="5316412"/>
            <a:ext cx="540060" cy="914400"/>
          </a:xfrm>
          <a:prstGeom prst="mathEqual">
            <a:avLst>
              <a:gd name="adj1" fmla="val 3802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5777482"/>
              </p:ext>
            </p:extLst>
          </p:nvPr>
        </p:nvGraphicFramePr>
        <p:xfrm>
          <a:off x="6468125" y="5130836"/>
          <a:ext cx="1014038" cy="1294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9" name="Bitmap Image" r:id="rId10" imgW="1619476" imgH="2209524" progId="Paint.Picture">
                  <p:embed/>
                </p:oleObj>
              </mc:Choice>
              <mc:Fallback>
                <p:oleObj name="Bitmap Image" r:id="rId10" imgW="1619476" imgH="2209524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8125" y="5130836"/>
                        <a:ext cx="1014038" cy="12945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Equal 20"/>
          <p:cNvSpPr/>
          <p:nvPr/>
        </p:nvSpPr>
        <p:spPr>
          <a:xfrm>
            <a:off x="5782833" y="5337266"/>
            <a:ext cx="540060" cy="914400"/>
          </a:xfrm>
          <a:prstGeom prst="mathEqual">
            <a:avLst>
              <a:gd name="adj1" fmla="val 3802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76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668" y="225424"/>
            <a:ext cx="7416823" cy="576000"/>
          </a:xfrm>
        </p:spPr>
        <p:txBody>
          <a:bodyPr/>
          <a:lstStyle/>
          <a:p>
            <a:r>
              <a:rPr lang="en-US" sz="1800" b="1" dirty="0"/>
              <a:t>Project Implementation Support Service </a:t>
            </a:r>
            <a:r>
              <a:rPr lang="en-US" sz="1800" b="1" dirty="0" smtClean="0"/>
              <a:t>Agreement – Activity 3, “Lessons Learnt” workshop</a:t>
            </a:r>
            <a:r>
              <a:rPr lang="en-US" sz="1800" dirty="0" smtClean="0"/>
              <a:t> </a:t>
            </a:r>
            <a:r>
              <a:rPr lang="en-US" sz="2000" b="1" dirty="0"/>
              <a:t/>
            </a:r>
            <a:br>
              <a:rPr lang="en-US" sz="2000" b="1" dirty="0"/>
            </a:b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88740"/>
            <a:ext cx="8641657" cy="5508612"/>
          </a:xfrm>
        </p:spPr>
        <p:txBody>
          <a:bodyPr>
            <a:normAutofit/>
          </a:bodyPr>
          <a:lstStyle/>
          <a:p>
            <a:endParaRPr lang="en-GB" b="1" dirty="0" smtClean="0"/>
          </a:p>
          <a:p>
            <a:endParaRPr lang="en-US" b="1" dirty="0" smtClean="0"/>
          </a:p>
          <a:p>
            <a:pPr marL="0" indent="0">
              <a:buNone/>
            </a:pPr>
            <a:endParaRPr lang="en-US" dirty="0"/>
          </a:p>
          <a:p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Sofia, 18</a:t>
            </a:r>
            <a:r>
              <a:rPr lang="en-GB" baseline="30000" dirty="0" smtClean="0"/>
              <a:t>th</a:t>
            </a:r>
            <a:r>
              <a:rPr lang="en-GB" dirty="0" smtClean="0"/>
              <a:t> June</a:t>
            </a:r>
            <a:r>
              <a:rPr lang="en-GB" dirty="0"/>
              <a:t>, 2015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6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84257"/>
            <a:ext cx="3175992" cy="365125"/>
          </a:xfrm>
        </p:spPr>
        <p:txBody>
          <a:bodyPr/>
          <a:lstStyle/>
          <a:p>
            <a:r>
              <a:rPr lang="en-US" dirty="0" smtClean="0"/>
              <a:t>European Investment Bank Group          TA2013040 BG BSF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085124"/>
            <a:ext cx="82296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Project case 1: </a:t>
            </a:r>
            <a:r>
              <a:rPr lang="en-US" dirty="0" smtClean="0"/>
              <a:t>Plovdiv –Svilengrad Project, position 2, Harmanly – Svilengrad</a:t>
            </a:r>
          </a:p>
          <a:p>
            <a:r>
              <a:rPr lang="en-US" dirty="0" smtClean="0"/>
              <a:t>CONTRACTOR’S INTERIM COMPENDIUM CLAIM for QUANTUM COST</a:t>
            </a:r>
          </a:p>
          <a:p>
            <a:endParaRPr lang="en-US" sz="800" dirty="0" smtClean="0"/>
          </a:p>
          <a:p>
            <a:r>
              <a:rPr lang="en-US" dirty="0" smtClean="0"/>
              <a:t>Daily Rates</a:t>
            </a:r>
          </a:p>
          <a:p>
            <a:r>
              <a:rPr lang="en-US" dirty="0" smtClean="0"/>
              <a:t>a. Additional Overhead 				          BGN  25.502,22</a:t>
            </a:r>
          </a:p>
          <a:p>
            <a:r>
              <a:rPr lang="en-US" dirty="0" smtClean="0"/>
              <a:t>b. Retention of Railway Mechanisation                                   BGN  18.322,45</a:t>
            </a:r>
          </a:p>
          <a:p>
            <a:r>
              <a:rPr lang="en-US" dirty="0" smtClean="0"/>
              <a:t>c. Pre-financing					          BGN    7.270,14</a:t>
            </a:r>
          </a:p>
          <a:p>
            <a:r>
              <a:rPr lang="en-US" dirty="0" smtClean="0"/>
              <a:t>d. Additional staff for observation			          BGN       903,53</a:t>
            </a:r>
          </a:p>
          <a:p>
            <a:r>
              <a:rPr lang="en-US" dirty="0" smtClean="0"/>
              <a:t>e. Prolonged engagement of staff for superstructure	          BGN    3.328,95</a:t>
            </a:r>
          </a:p>
          <a:p>
            <a:r>
              <a:rPr lang="en-US" dirty="0" smtClean="0"/>
              <a:t>f.  Additional fees for external consultants		</a:t>
            </a:r>
            <a:r>
              <a:rPr lang="en-US" dirty="0"/>
              <a:t> </a:t>
            </a:r>
            <a:r>
              <a:rPr lang="en-US" dirty="0" smtClean="0"/>
              <a:t>         BGN    2.892,00</a:t>
            </a:r>
          </a:p>
          <a:p>
            <a:r>
              <a:rPr lang="en-US" b="1" dirty="0" smtClean="0"/>
              <a:t>TOTAL COMPENDIUM CLAIM DAY COST		          BGN  58.219,29</a:t>
            </a:r>
          </a:p>
          <a:p>
            <a:endParaRPr lang="en-US" sz="800" b="1" dirty="0"/>
          </a:p>
          <a:p>
            <a:r>
              <a:rPr lang="en-US" b="1" dirty="0" smtClean="0"/>
              <a:t>Working position 2 – Design for project 		          BGN 2.031.420,76</a:t>
            </a:r>
          </a:p>
          <a:p>
            <a:endParaRPr lang="en-US" sz="800" b="1" dirty="0" smtClean="0"/>
          </a:p>
          <a:p>
            <a:r>
              <a:rPr lang="en-US" b="1" dirty="0" smtClean="0"/>
              <a:t>        DESIGN FOR PROJECT = 35 COMPENDIUM CLAIM DAY COST</a:t>
            </a:r>
          </a:p>
          <a:p>
            <a:r>
              <a:rPr lang="en-US" b="1" dirty="0" smtClean="0"/>
              <a:t>Assessed project additional cost cca BGN 40* million ( +33%)</a:t>
            </a:r>
          </a:p>
          <a:p>
            <a:r>
              <a:rPr lang="en-US" b="1" dirty="0" smtClean="0"/>
              <a:t>Assessed project additional time for completion 20 month (+67%)</a:t>
            </a:r>
          </a:p>
          <a:p>
            <a:endParaRPr lang="en-US" sz="800" b="1" dirty="0"/>
          </a:p>
          <a:p>
            <a:r>
              <a:rPr lang="en-US" b="1" dirty="0" smtClean="0"/>
              <a:t>Conclusion: 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      INVEST </a:t>
            </a:r>
            <a:r>
              <a:rPr lang="en-US" b="1" dirty="0">
                <a:solidFill>
                  <a:srgbClr val="FF0000"/>
                </a:solidFill>
              </a:rPr>
              <a:t>IN PREPARATION = </a:t>
            </a:r>
            <a:r>
              <a:rPr lang="en-US" b="1" dirty="0" smtClean="0">
                <a:solidFill>
                  <a:srgbClr val="FF0000"/>
                </a:solidFill>
              </a:rPr>
              <a:t>GET </a:t>
            </a:r>
            <a:r>
              <a:rPr lang="en-US" b="1" dirty="0">
                <a:solidFill>
                  <a:srgbClr val="FF0000"/>
                </a:solidFill>
              </a:rPr>
              <a:t>IN </a:t>
            </a:r>
            <a:r>
              <a:rPr lang="en-US" b="1" dirty="0" smtClean="0">
                <a:solidFill>
                  <a:srgbClr val="FF0000"/>
                </a:solidFill>
              </a:rPr>
              <a:t>IMPLEMENTATION 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     SHORT </a:t>
            </a:r>
            <a:r>
              <a:rPr lang="en-US" b="1" dirty="0">
                <a:solidFill>
                  <a:srgbClr val="FF0000"/>
                </a:solidFill>
              </a:rPr>
              <a:t>PREPARATION = LONG </a:t>
            </a:r>
            <a:r>
              <a:rPr lang="en-US" b="1" dirty="0" smtClean="0">
                <a:solidFill>
                  <a:srgbClr val="FF0000"/>
                </a:solidFill>
              </a:rPr>
              <a:t>CONSTRUCTION 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35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7685" y="225424"/>
            <a:ext cx="7165492" cy="576000"/>
          </a:xfrm>
        </p:spPr>
        <p:txBody>
          <a:bodyPr/>
          <a:lstStyle/>
          <a:p>
            <a:r>
              <a:rPr lang="en-US" sz="1800" b="1" dirty="0">
                <a:solidFill>
                  <a:srgbClr val="00529F"/>
                </a:solidFill>
              </a:rPr>
              <a:t>Project Implementation Support Service Agreement – Activity 3, “Lessons Learnt”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7" y="944724"/>
            <a:ext cx="8642350" cy="53645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Project </a:t>
            </a:r>
            <a:r>
              <a:rPr lang="en-US" sz="2000" b="1" dirty="0"/>
              <a:t>case </a:t>
            </a:r>
            <a:r>
              <a:rPr lang="en-US" sz="2000" b="1" dirty="0" smtClean="0"/>
              <a:t>2: </a:t>
            </a:r>
            <a:r>
              <a:rPr lang="en-US" sz="1800" b="1" dirty="0"/>
              <a:t>Rehabilitation of 12 large slopes </a:t>
            </a:r>
            <a:endParaRPr lang="en-US" sz="1800" b="1" dirty="0" smtClean="0"/>
          </a:p>
          <a:p>
            <a:pPr marL="0" indent="0"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                          on </a:t>
            </a:r>
            <a:r>
              <a:rPr lang="en-US" sz="1800" b="1" dirty="0"/>
              <a:t>the </a:t>
            </a:r>
            <a:r>
              <a:rPr lang="en-US" sz="1800" b="1" dirty="0" err="1"/>
              <a:t>Vrbnica</a:t>
            </a:r>
            <a:r>
              <a:rPr lang="en-US" sz="1800" b="1" dirty="0"/>
              <a:t>-Bar railway </a:t>
            </a:r>
            <a:r>
              <a:rPr lang="en-US" sz="1800" b="1" dirty="0" smtClean="0"/>
              <a:t>line</a:t>
            </a:r>
          </a:p>
          <a:p>
            <a:pPr marL="0" indent="0">
              <a:buNone/>
            </a:pPr>
            <a:r>
              <a:rPr lang="en-US" sz="1800" b="1" dirty="0" smtClean="0"/>
              <a:t>Scenario of possible solutions and average cost </a:t>
            </a:r>
          </a:p>
          <a:p>
            <a:pPr>
              <a:buAutoNum type="alphaLcPeriod"/>
            </a:pPr>
            <a:r>
              <a:rPr lang="en-US" sz="1800" b="1" dirty="0" smtClean="0"/>
              <a:t>Protection steel mesh…………………………………200-1000 €/m’</a:t>
            </a:r>
          </a:p>
          <a:p>
            <a:pPr>
              <a:buFont typeface="Arial" pitchFamily="34" charset="0"/>
              <a:buAutoNum type="alphaLcPeriod"/>
            </a:pPr>
            <a:r>
              <a:rPr lang="en-US" sz="1800" b="1" dirty="0" smtClean="0"/>
              <a:t>Slope stabilization by concrete “torkret”………........ &gt; 1000 </a:t>
            </a:r>
            <a:r>
              <a:rPr lang="en-US" sz="1800" b="1" dirty="0"/>
              <a:t>€/m</a:t>
            </a:r>
            <a:r>
              <a:rPr lang="en-US" sz="1800" b="1" dirty="0" smtClean="0"/>
              <a:t>’</a:t>
            </a:r>
          </a:p>
          <a:p>
            <a:pPr>
              <a:buFont typeface="Arial" pitchFamily="34" charset="0"/>
              <a:buAutoNum type="alphaLcPeriod"/>
            </a:pPr>
            <a:r>
              <a:rPr lang="en-US" sz="1800" b="1" dirty="0" smtClean="0"/>
              <a:t>Retention walls………………………………………....... &gt; 1000 </a:t>
            </a:r>
            <a:r>
              <a:rPr lang="en-US" sz="1800" b="1" dirty="0"/>
              <a:t>€/m</a:t>
            </a:r>
            <a:r>
              <a:rPr lang="en-US" sz="1800" b="1" dirty="0" smtClean="0"/>
              <a:t>’</a:t>
            </a:r>
          </a:p>
          <a:p>
            <a:pPr>
              <a:buFont typeface="Arial" pitchFamily="34" charset="0"/>
              <a:buAutoNum type="alphaLcPeriod"/>
            </a:pPr>
            <a:r>
              <a:rPr lang="en-US" sz="1800" b="1" dirty="0" smtClean="0"/>
              <a:t>Galleries………………………………………………....... &gt; 1000 </a:t>
            </a:r>
            <a:r>
              <a:rPr lang="en-US" sz="1800" b="1" dirty="0"/>
              <a:t>€/m</a:t>
            </a:r>
            <a:r>
              <a:rPr lang="en-US" sz="1800" b="1" dirty="0" smtClean="0"/>
              <a:t>’</a:t>
            </a:r>
          </a:p>
          <a:p>
            <a:pPr>
              <a:buFont typeface="Arial" pitchFamily="34" charset="0"/>
              <a:buAutoNum type="alphaLcPeriod"/>
            </a:pPr>
            <a:r>
              <a:rPr lang="en-US" sz="1800" b="1" dirty="0" smtClean="0"/>
              <a:t>Tunnels……………………………………………...15.000-25.000 </a:t>
            </a:r>
            <a:r>
              <a:rPr lang="en-US" sz="1800" b="1" dirty="0"/>
              <a:t>€/m</a:t>
            </a:r>
            <a:r>
              <a:rPr lang="en-US" sz="1800" b="1" dirty="0" smtClean="0"/>
              <a:t>’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1800" b="1" dirty="0" smtClean="0"/>
              <a:t>Proposed mode: FIDIC Yellow Book 1999</a:t>
            </a:r>
          </a:p>
          <a:p>
            <a:pPr marL="0" indent="0">
              <a:buNone/>
            </a:pPr>
            <a:r>
              <a:rPr lang="en-US" sz="1800" b="1" dirty="0" smtClean="0"/>
              <a:t>Available input: Feasibility Study + Employers Requirements</a:t>
            </a:r>
          </a:p>
          <a:p>
            <a:pPr marL="0" indent="0">
              <a:buNone/>
            </a:pPr>
            <a:r>
              <a:rPr lang="en-US" sz="1800" b="1" dirty="0" smtClean="0"/>
              <a:t>Conclusion:</a:t>
            </a:r>
            <a:endParaRPr lang="en-US" sz="1800" b="1" dirty="0"/>
          </a:p>
          <a:p>
            <a:pPr marL="0" indent="0">
              <a:buNone/>
            </a:pPr>
            <a:r>
              <a:rPr lang="en-US" sz="1800" b="1" dirty="0" smtClean="0">
                <a:solidFill>
                  <a:srgbClr val="FF0000"/>
                </a:solidFill>
              </a:rPr>
              <a:t>High risk of claims,  sub clause 4.12 Unforeseeable Physical Conditions.</a:t>
            </a:r>
          </a:p>
          <a:p>
            <a:pPr marL="0" indent="0">
              <a:buNone/>
            </a:pPr>
            <a:r>
              <a:rPr lang="en-US" sz="1400" b="1" dirty="0" smtClean="0"/>
              <a:t>Unforeseeable adverse sub-surface conditions </a:t>
            </a:r>
            <a:r>
              <a:rPr lang="en-US" sz="1400" b="1" dirty="0"/>
              <a:t>and lack of sufficient and adequate information about the construction site in the tender </a:t>
            </a:r>
            <a:r>
              <a:rPr lang="en-US" sz="1400" b="1" dirty="0" smtClean="0"/>
              <a:t>phase. One of the most occasional claims source.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/>
              <a:t>Sofia, 18</a:t>
            </a:r>
            <a:r>
              <a:rPr lang="en-GB" baseline="30000" dirty="0"/>
              <a:t>th</a:t>
            </a:r>
            <a:r>
              <a:rPr lang="en-GB" dirty="0"/>
              <a:t> June,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European Investment Bank Group          TA2013040 BGBSF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7</a:t>
            </a:fld>
            <a:endParaRPr lang="en-GB" dirty="0"/>
          </a:p>
        </p:txBody>
      </p:sp>
      <p:sp>
        <p:nvSpPr>
          <p:cNvPr id="8" name="AutoShape 26"/>
          <p:cNvSpPr>
            <a:spLocks noChangeArrowheads="1"/>
          </p:cNvSpPr>
          <p:nvPr/>
        </p:nvSpPr>
        <p:spPr bwMode="auto">
          <a:xfrm>
            <a:off x="457200" y="5589240"/>
            <a:ext cx="7391163" cy="72008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PROJECT TARGET: </a:t>
            </a:r>
            <a:r>
              <a:rPr lang="en-US" altLang="en-US" b="1" dirty="0" smtClean="0">
                <a:solidFill>
                  <a:srgbClr val="FF0000"/>
                </a:solidFill>
              </a:rPr>
              <a:t>to be in time, </a:t>
            </a:r>
            <a:r>
              <a:rPr lang="en-US" altLang="en-US" b="1" dirty="0" smtClean="0">
                <a:solidFill>
                  <a:srgbClr val="00B050"/>
                </a:solidFill>
              </a:rPr>
              <a:t>within </a:t>
            </a:r>
            <a:r>
              <a:rPr lang="en-US" altLang="en-US" b="1" dirty="0">
                <a:solidFill>
                  <a:srgbClr val="00B050"/>
                </a:solidFill>
              </a:rPr>
              <a:t>the </a:t>
            </a:r>
            <a:r>
              <a:rPr lang="en-US" altLang="en-US" b="1" dirty="0" smtClean="0">
                <a:solidFill>
                  <a:srgbClr val="00B050"/>
                </a:solidFill>
              </a:rPr>
              <a:t>budget, </a:t>
            </a:r>
            <a:r>
              <a:rPr lang="en-US" altLang="en-US" b="1" dirty="0" smtClean="0">
                <a:solidFill>
                  <a:srgbClr val="0070C0"/>
                </a:solidFill>
              </a:rPr>
              <a:t>certain quality</a:t>
            </a:r>
            <a:endParaRPr lang="en-US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61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9" y="225424"/>
            <a:ext cx="7129488" cy="576000"/>
          </a:xfrm>
        </p:spPr>
        <p:txBody>
          <a:bodyPr/>
          <a:lstStyle/>
          <a:p>
            <a:r>
              <a:rPr lang="en-US" sz="1800" b="1" dirty="0">
                <a:solidFill>
                  <a:srgbClr val="00529F"/>
                </a:solidFill>
              </a:rPr>
              <a:t>Project Implementation Support Service Agreement – Activity 3, “Lessons Learnt”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7" y="1448780"/>
            <a:ext cx="8533641" cy="47170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 smtClean="0"/>
              <a:t>The most applied FIDIC contract model is FIDIC Red Book all issues</a:t>
            </a:r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sz="2000" b="1" dirty="0" smtClean="0"/>
              <a:t>                       FIDIC Red Book &gt; ∑ FIDIC models issues</a:t>
            </a:r>
          </a:p>
          <a:p>
            <a:pPr marL="0" indent="0">
              <a:buNone/>
            </a:pPr>
            <a:endParaRPr lang="en-US" sz="800" b="1" dirty="0" smtClean="0"/>
          </a:p>
          <a:p>
            <a:pPr marL="0" indent="0" algn="ctr">
              <a:buNone/>
            </a:pPr>
            <a:r>
              <a:rPr lang="en-US" sz="2000" b="1" dirty="0" smtClean="0"/>
              <a:t>Region statistic of application:  Red Book vs Yellow Book = 30:70</a:t>
            </a:r>
          </a:p>
          <a:p>
            <a:pPr marL="0" indent="0" algn="ctr">
              <a:buNone/>
            </a:pPr>
            <a:endParaRPr lang="en-US" sz="800" b="1" dirty="0" smtClean="0"/>
          </a:p>
          <a:p>
            <a:pPr marL="0" indent="0" algn="ctr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Yellow Book becomes alamode in infrastructure!</a:t>
            </a:r>
          </a:p>
          <a:p>
            <a:pPr marL="0" indent="0" algn="ctr">
              <a:buNone/>
            </a:pPr>
            <a:endParaRPr lang="en-US" sz="800" b="1" dirty="0" smtClean="0"/>
          </a:p>
          <a:p>
            <a:pPr marL="0" indent="0" algn="ctr">
              <a:buNone/>
            </a:pPr>
            <a:r>
              <a:rPr lang="en-US" sz="2000" b="1" dirty="0" smtClean="0"/>
              <a:t>Not selective application = additional costs and time for completion</a:t>
            </a:r>
          </a:p>
          <a:p>
            <a:pPr marL="0" indent="0">
              <a:buNone/>
            </a:pPr>
            <a:endParaRPr lang="en-US" sz="1800" b="1" dirty="0" smtClean="0"/>
          </a:p>
          <a:p>
            <a:pPr marL="0" indent="0">
              <a:buNone/>
            </a:pPr>
            <a:r>
              <a:rPr lang="en-US" sz="1800" b="1" dirty="0" smtClean="0"/>
              <a:t>Main causes: </a:t>
            </a:r>
            <a:r>
              <a:rPr lang="en-US" sz="2000" b="1" dirty="0" smtClean="0"/>
              <a:t>	</a:t>
            </a:r>
          </a:p>
          <a:p>
            <a:pPr marL="0" indent="0">
              <a:buNone/>
            </a:pPr>
            <a:r>
              <a:rPr lang="en-US" sz="1800" b="1" dirty="0" smtClean="0"/>
              <a:t>1. Long lasting and non comprehensive land acquisition process;</a:t>
            </a:r>
          </a:p>
          <a:p>
            <a:pPr marL="0" indent="0">
              <a:buNone/>
            </a:pPr>
            <a:r>
              <a:rPr lang="en-US" sz="1800" b="1" dirty="0" smtClean="0"/>
              <a:t>2. Short period for preparation;</a:t>
            </a:r>
          </a:p>
          <a:p>
            <a:pPr marL="0" indent="0">
              <a:buNone/>
            </a:pPr>
            <a:r>
              <a:rPr lang="en-US" sz="1800" b="1" dirty="0" smtClean="0"/>
              <a:t>3. Deficiency of investigation works;</a:t>
            </a:r>
          </a:p>
          <a:p>
            <a:pPr marL="0" indent="0">
              <a:buNone/>
            </a:pPr>
            <a:r>
              <a:rPr lang="en-US" sz="1800" b="1" dirty="0" smtClean="0"/>
              <a:t>4. Deficiency in scope of design works and technical requirements;</a:t>
            </a:r>
          </a:p>
          <a:p>
            <a:pPr marL="0" indent="0">
              <a:buNone/>
            </a:pPr>
            <a:r>
              <a:rPr lang="en-US" sz="1800" b="1" dirty="0" smtClean="0"/>
              <a:t>5. Lack of </a:t>
            </a:r>
            <a:r>
              <a:rPr lang="en-US" sz="1800" b="1" dirty="0"/>
              <a:t>Stakeholders </a:t>
            </a:r>
            <a:r>
              <a:rPr lang="en-US" sz="1800" b="1" dirty="0" smtClean="0"/>
              <a:t>responsibility for their requirements.</a:t>
            </a:r>
            <a:endParaRPr lang="en-US" sz="1800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/>
              <a:t>Sofia, 18</a:t>
            </a:r>
            <a:r>
              <a:rPr lang="en-GB" baseline="30000" dirty="0"/>
              <a:t>th</a:t>
            </a:r>
            <a:r>
              <a:rPr lang="en-GB" dirty="0"/>
              <a:t> June,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European Investment Bank Group          TA2013040 BGBSF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277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9" y="225424"/>
            <a:ext cx="7129488" cy="576000"/>
          </a:xfrm>
        </p:spPr>
        <p:txBody>
          <a:bodyPr/>
          <a:lstStyle/>
          <a:p>
            <a:r>
              <a:rPr lang="en-US" sz="1800" b="1" dirty="0">
                <a:solidFill>
                  <a:srgbClr val="00529F"/>
                </a:solidFill>
              </a:rPr>
              <a:t>Project Implementation Support Service Agreement – Activity 3, “Lessons Learnt” workshop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44464775"/>
              </p:ext>
            </p:extLst>
          </p:nvPr>
        </p:nvGraphicFramePr>
        <p:xfrm>
          <a:off x="1763688" y="1052736"/>
          <a:ext cx="5629275" cy="1676400"/>
        </p:xfrm>
        <a:graphic>
          <a:graphicData uri="http://schemas.openxmlformats.org/drawingml/2006/table">
            <a:tbl>
              <a:tblPr/>
              <a:tblGrid>
                <a:gridCol w="696680"/>
                <a:gridCol w="3333658"/>
                <a:gridCol w="1598937"/>
              </a:tblGrid>
              <a:tr h="262255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20315" algn="l"/>
                        </a:tabLs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III.ii.2 Schedule of Prices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22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III.ii.2</a:t>
                      </a:r>
                      <a:r>
                        <a:rPr lang="en-GB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GB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  </a:t>
                      </a:r>
                      <a:r>
                        <a:rPr lang="en-GB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US" sz="10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Main works item</a:t>
                      </a: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GB" sz="12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Item</a:t>
                      </a:r>
                      <a:endParaRPr lang="en-US" sz="10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Amount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(Currency)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X.X</a:t>
                      </a: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.1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Item description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i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</a:t>
                      </a: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Item description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/>
              <a:t>Sofia, 18</a:t>
            </a:r>
            <a:r>
              <a:rPr lang="en-GB" baseline="30000" dirty="0"/>
              <a:t>th</a:t>
            </a:r>
            <a:r>
              <a:rPr lang="en-GB" dirty="0"/>
              <a:t> June,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European Investment Bank Group          TA2013040 BGBSF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9</a:t>
            </a:fld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836488"/>
              </p:ext>
            </p:extLst>
          </p:nvPr>
        </p:nvGraphicFramePr>
        <p:xfrm>
          <a:off x="1763689" y="3429000"/>
          <a:ext cx="5652625" cy="1874520"/>
        </p:xfrm>
        <a:graphic>
          <a:graphicData uri="http://schemas.openxmlformats.org/drawingml/2006/table">
            <a:tbl>
              <a:tblPr/>
              <a:tblGrid>
                <a:gridCol w="721214"/>
                <a:gridCol w="1685722"/>
                <a:gridCol w="478337"/>
                <a:gridCol w="748034"/>
                <a:gridCol w="2019318"/>
              </a:tblGrid>
              <a:tr h="0">
                <a:tc grid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III.ii.2.</a:t>
                      </a:r>
                      <a:r>
                        <a:rPr lang="en-GB" sz="1200" b="1" i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Provisional Sums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Item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Unit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Quantity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41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</a:t>
                      </a: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PROVISIONAL SUM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Contractor’s 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Clause 13.5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</a:t>
                      </a: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20240" algn="r"/>
                        </a:tabLst>
                      </a:pPr>
                      <a:r>
                        <a:rPr lang="en-GB" sz="1100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XXX.XXX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X.X.</a:t>
                      </a: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20240" algn="r"/>
                        </a:tabLst>
                      </a:pPr>
                      <a:r>
                        <a:rPr lang="en-GB" sz="1100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i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XXX.XXX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763689" y="2960948"/>
            <a:ext cx="612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Etc.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63688" y="5483062"/>
            <a:ext cx="612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Etc.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23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IB Corporate Theme">
  <a:themeElements>
    <a:clrScheme name="_EIB Corporate">
      <a:dk1>
        <a:sysClr val="windowText" lastClr="000000"/>
      </a:dk1>
      <a:lt1>
        <a:sysClr val="window" lastClr="FFFFFF"/>
      </a:lt1>
      <a:dk2>
        <a:srgbClr val="00529F"/>
      </a:dk2>
      <a:lt2>
        <a:srgbClr val="DEE1F0"/>
      </a:lt2>
      <a:accent1>
        <a:srgbClr val="597DB9"/>
      </a:accent1>
      <a:accent2>
        <a:srgbClr val="A5B2D8"/>
      </a:accent2>
      <a:accent3>
        <a:srgbClr val="DEE1F0"/>
      </a:accent3>
      <a:accent4>
        <a:srgbClr val="1BA77F"/>
      </a:accent4>
      <a:accent5>
        <a:srgbClr val="7AC2A5"/>
      </a:accent5>
      <a:accent6>
        <a:srgbClr val="BBDDCD"/>
      </a:accent6>
      <a:hlink>
        <a:srgbClr val="0000FF"/>
      </a:hlink>
      <a:folHlink>
        <a:srgbClr val="800080"/>
      </a:folHlink>
    </a:clrScheme>
    <a:fontScheme name="_EIB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1629</Words>
  <Application>Microsoft Office PowerPoint</Application>
  <PresentationFormat>On-screen Show (4:3)</PresentationFormat>
  <Paragraphs>639</Paragraphs>
  <Slides>19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EIB Corporate Theme</vt:lpstr>
      <vt:lpstr>Bitmap Image</vt:lpstr>
      <vt:lpstr>“Lessons Learnt” workshop  on 18th June, Sofia</vt:lpstr>
      <vt:lpstr>Project Implementation Support Service Agreement – Activity 3, “Lessons Learnt” workshop</vt:lpstr>
      <vt:lpstr>Project Implementation Support Service Agreement – Activity 3, “Lessons Learnt” workshop</vt:lpstr>
      <vt:lpstr>Project Implementation Support Service Agreement – Activity 3, “Lessons Learnt” workshop  </vt:lpstr>
      <vt:lpstr>Project Implementation Support Service Agreement – Activity 3, “Lessons Learnt” workshop  </vt:lpstr>
      <vt:lpstr>Project Implementation Support Service Agreement – Activity 3, “Lessons Learnt” workshop  </vt:lpstr>
      <vt:lpstr>Project Implementation Support Service Agreement – Activity 3, “Lessons Learnt” workshop</vt:lpstr>
      <vt:lpstr>Project Implementation Support Service Agreement – Activity 3, “Lessons Learnt” workshop</vt:lpstr>
      <vt:lpstr>Project Implementation Support Service Agreement – Activity 3, “Lessons Learnt” workshop</vt:lpstr>
      <vt:lpstr>Project Implementation Support Service Agreement – Activity 3, “Lessons Learnt” workshop</vt:lpstr>
      <vt:lpstr>Project Implementation Support Service Agreement – Activity 3, “Lessons Learnt” workshop</vt:lpstr>
      <vt:lpstr>Project Implementation Support Service Agreement – Activity 3, “Lessons Learnt” workshop</vt:lpstr>
      <vt:lpstr>Project Implementation Support Service Agreement – Activity 3, “Lessons Learnt” workshop</vt:lpstr>
      <vt:lpstr>Project Implementation Support Service Agreement – Activity 3, “Lessons Learnt” workshop</vt:lpstr>
      <vt:lpstr>Project Implementation Support Service Agreement – Activity 3, “Lessons Learnt” workshop</vt:lpstr>
      <vt:lpstr>Project Implementation Support Service Agreement – Activity 3, “Lessons Learnt” workshop</vt:lpstr>
      <vt:lpstr>Project Implementation Support Service Agreement – Activity 3, “Lessons Learnt” workshop</vt:lpstr>
      <vt:lpstr>Project Implementation Support Service Agreement – Activity 3, “Lessons Learnt” workshop</vt:lpstr>
      <vt:lpstr>Project Implementation Support Service Agreement – Activity 3, “Lessons Learnt” workshop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EIB Corporate presentation template</dc:title>
  <dc:creator/>
  <cp:lastModifiedBy/>
  <cp:revision>1</cp:revision>
  <dcterms:created xsi:type="dcterms:W3CDTF">2013-11-26T18:39:22Z</dcterms:created>
  <dcterms:modified xsi:type="dcterms:W3CDTF">2015-06-19T15:28:19Z</dcterms:modified>
</cp:coreProperties>
</file>