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9" r:id="rId1"/>
  </p:sldMasterIdLst>
  <p:notesMasterIdLst>
    <p:notesMasterId r:id="rId13"/>
  </p:notesMasterIdLst>
  <p:handoutMasterIdLst>
    <p:handoutMasterId r:id="rId14"/>
  </p:handoutMasterIdLst>
  <p:sldIdLst>
    <p:sldId id="256" r:id="rId2"/>
    <p:sldId id="272" r:id="rId3"/>
    <p:sldId id="281" r:id="rId4"/>
    <p:sldId id="273" r:id="rId5"/>
    <p:sldId id="283" r:id="rId6"/>
    <p:sldId id="277" r:id="rId7"/>
    <p:sldId id="274" r:id="rId8"/>
    <p:sldId id="275" r:id="rId9"/>
    <p:sldId id="279" r:id="rId10"/>
    <p:sldId id="278" r:id="rId11"/>
    <p:sldId id="284" r:id="rId12"/>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884">
          <p15:clr>
            <a:srgbClr val="A4A3A4"/>
          </p15:clr>
        </p15:guide>
        <p15:guide id="2" orient="horz" pos="142">
          <p15:clr>
            <a:srgbClr val="A4A3A4"/>
          </p15:clr>
        </p15:guide>
        <p15:guide id="3" orient="horz" pos="504">
          <p15:clr>
            <a:srgbClr val="A4A3A4"/>
          </p15:clr>
        </p15:guide>
        <p15:guide id="4" pos="5603">
          <p15:clr>
            <a:srgbClr val="A4A3A4"/>
          </p15:clr>
        </p15:guide>
        <p15:guide id="5" pos="159">
          <p15:clr>
            <a:srgbClr val="A4A3A4"/>
          </p15:clr>
        </p15:guide>
      </p15:sldGuideLst>
    </p:ext>
    <p:ext uri="{2D200454-40CA-4A62-9FC3-DE9A4176ACB9}">
      <p15:notesGuideLst xmlns="" xmlns:p15="http://schemas.microsoft.com/office/powerpoint/2012/main">
        <p15:guide id="1" orient="horz" pos="3224"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130" autoAdjust="0"/>
    <p:restoredTop sz="94660"/>
  </p:normalViewPr>
  <p:slideViewPr>
    <p:cSldViewPr showGuides="1">
      <p:cViewPr>
        <p:scale>
          <a:sx n="125" d="100"/>
          <a:sy n="125" d="100"/>
        </p:scale>
        <p:origin x="-2094" y="-24"/>
      </p:cViewPr>
      <p:guideLst>
        <p:guide orient="horz" pos="3884"/>
        <p:guide orient="horz" pos="142"/>
        <p:guide orient="horz" pos="504"/>
        <p:guide pos="5603"/>
        <p:guide pos="159"/>
      </p:guideLst>
    </p:cSldViewPr>
  </p:slideViewPr>
  <p:notesTextViewPr>
    <p:cViewPr>
      <p:scale>
        <a:sx n="1" d="1"/>
        <a:sy n="1" d="1"/>
      </p:scale>
      <p:origin x="0" y="0"/>
    </p:cViewPr>
  </p:notesTextViewPr>
  <p:sorterViewPr>
    <p:cViewPr varScale="1">
      <p:scale>
        <a:sx n="1" d="1"/>
        <a:sy n="1" d="1"/>
      </p:scale>
      <p:origin x="0" y="0"/>
    </p:cViewPr>
  </p:sorterViewPr>
  <p:notesViewPr>
    <p:cSldViewPr showGuides="1">
      <p:cViewPr varScale="1">
        <p:scale>
          <a:sx n="88" d="100"/>
          <a:sy n="88" d="100"/>
        </p:scale>
        <p:origin x="-3822" y="-120"/>
      </p:cViewPr>
      <p:guideLst>
        <p:guide orient="horz" pos="3224"/>
        <p:guide pos="2237"/>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4" cy="511731"/>
          </a:xfrm>
          <a:prstGeom prst="rect">
            <a:avLst/>
          </a:prstGeom>
        </p:spPr>
        <p:txBody>
          <a:bodyPr vert="horz" lIns="95463" tIns="47732" rIns="95463" bIns="47732" rtlCol="0"/>
          <a:lstStyle>
            <a:lvl1pPr algn="l">
              <a:defRPr sz="1300"/>
            </a:lvl1pPr>
          </a:lstStyle>
          <a:p>
            <a:endParaRPr lang="en-GB"/>
          </a:p>
        </p:txBody>
      </p:sp>
      <p:sp>
        <p:nvSpPr>
          <p:cNvPr id="3" name="Date Placeholder 2"/>
          <p:cNvSpPr>
            <a:spLocks noGrp="1"/>
          </p:cNvSpPr>
          <p:nvPr>
            <p:ph type="dt" sz="quarter" idx="1"/>
          </p:nvPr>
        </p:nvSpPr>
        <p:spPr>
          <a:xfrm>
            <a:off x="4021294" y="0"/>
            <a:ext cx="3076364" cy="511731"/>
          </a:xfrm>
          <a:prstGeom prst="rect">
            <a:avLst/>
          </a:prstGeom>
        </p:spPr>
        <p:txBody>
          <a:bodyPr vert="horz" lIns="95463" tIns="47732" rIns="95463" bIns="47732" rtlCol="0"/>
          <a:lstStyle>
            <a:lvl1pPr algn="r">
              <a:defRPr sz="1300"/>
            </a:lvl1pPr>
          </a:lstStyle>
          <a:p>
            <a:endParaRPr lang="en-GB"/>
          </a:p>
        </p:txBody>
      </p:sp>
      <p:sp>
        <p:nvSpPr>
          <p:cNvPr id="4" name="Footer Placeholder 3"/>
          <p:cNvSpPr>
            <a:spLocks noGrp="1"/>
          </p:cNvSpPr>
          <p:nvPr>
            <p:ph type="ftr" sz="quarter" idx="2"/>
          </p:nvPr>
        </p:nvSpPr>
        <p:spPr>
          <a:xfrm>
            <a:off x="0" y="9721106"/>
            <a:ext cx="3076364" cy="511731"/>
          </a:xfrm>
          <a:prstGeom prst="rect">
            <a:avLst/>
          </a:prstGeom>
        </p:spPr>
        <p:txBody>
          <a:bodyPr vert="horz" lIns="95463" tIns="47732" rIns="95463" bIns="47732" rtlCol="0" anchor="b"/>
          <a:lstStyle>
            <a:lvl1pPr algn="l">
              <a:defRPr sz="1300"/>
            </a:lvl1pPr>
          </a:lstStyle>
          <a:p>
            <a:endParaRPr lang="en-GB"/>
          </a:p>
        </p:txBody>
      </p:sp>
      <p:sp>
        <p:nvSpPr>
          <p:cNvPr id="5" name="Slide Number Placeholder 4"/>
          <p:cNvSpPr>
            <a:spLocks noGrp="1"/>
          </p:cNvSpPr>
          <p:nvPr>
            <p:ph type="sldNum" sz="quarter" idx="3"/>
          </p:nvPr>
        </p:nvSpPr>
        <p:spPr>
          <a:xfrm>
            <a:off x="4021294" y="9721106"/>
            <a:ext cx="3076364" cy="511731"/>
          </a:xfrm>
          <a:prstGeom prst="rect">
            <a:avLst/>
          </a:prstGeom>
        </p:spPr>
        <p:txBody>
          <a:bodyPr vert="horz" lIns="95463" tIns="47732" rIns="95463" bIns="47732" rtlCol="0" anchor="b"/>
          <a:lstStyle>
            <a:lvl1pPr algn="r">
              <a:defRPr sz="1300"/>
            </a:lvl1pPr>
          </a:lstStyle>
          <a:p>
            <a:fld id="{682B48E2-365C-4DAC-8219-3DBCE95FEEAA}" type="slidenum">
              <a:rPr lang="en-GB" smtClean="0"/>
              <a:t>‹#›</a:t>
            </a:fld>
            <a:endParaRPr lang="en-GB" dirty="0"/>
          </a:p>
        </p:txBody>
      </p:sp>
    </p:spTree>
    <p:extLst>
      <p:ext uri="{BB962C8B-B14F-4D97-AF65-F5344CB8AC3E}">
        <p14:creationId xmlns:p14="http://schemas.microsoft.com/office/powerpoint/2010/main" val="415116655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4" cy="511731"/>
          </a:xfrm>
          <a:prstGeom prst="rect">
            <a:avLst/>
          </a:prstGeom>
        </p:spPr>
        <p:txBody>
          <a:bodyPr vert="horz" lIns="95463" tIns="47732" rIns="95463" bIns="47732" rtlCol="0"/>
          <a:lstStyle>
            <a:lvl1pPr algn="l">
              <a:defRPr sz="1300"/>
            </a:lvl1pPr>
          </a:lstStyle>
          <a:p>
            <a:endParaRPr lang="en-GB"/>
          </a:p>
        </p:txBody>
      </p:sp>
      <p:sp>
        <p:nvSpPr>
          <p:cNvPr id="3" name="Date Placeholder 2"/>
          <p:cNvSpPr>
            <a:spLocks noGrp="1"/>
          </p:cNvSpPr>
          <p:nvPr>
            <p:ph type="dt" idx="1"/>
          </p:nvPr>
        </p:nvSpPr>
        <p:spPr>
          <a:xfrm>
            <a:off x="4021294" y="0"/>
            <a:ext cx="3076364" cy="511731"/>
          </a:xfrm>
          <a:prstGeom prst="rect">
            <a:avLst/>
          </a:prstGeom>
        </p:spPr>
        <p:txBody>
          <a:bodyPr vert="horz" lIns="95463" tIns="47732" rIns="95463" bIns="47732" rtlCol="0"/>
          <a:lstStyle>
            <a:lvl1pPr algn="r">
              <a:defRPr sz="1300"/>
            </a:lvl1pPr>
          </a:lstStyle>
          <a:p>
            <a:endParaRPr lang="en-GB"/>
          </a:p>
        </p:txBody>
      </p:sp>
      <p:sp>
        <p:nvSpPr>
          <p:cNvPr id="4" name="Slide Image Placeholder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95463" tIns="47732" rIns="95463" bIns="47732" rtlCol="0" anchor="ctr"/>
          <a:lstStyle/>
          <a:p>
            <a:endParaRPr lang="en-GB"/>
          </a:p>
        </p:txBody>
      </p:sp>
      <p:sp>
        <p:nvSpPr>
          <p:cNvPr id="5" name="Notes Placeholder 4"/>
          <p:cNvSpPr>
            <a:spLocks noGrp="1"/>
          </p:cNvSpPr>
          <p:nvPr>
            <p:ph type="body" sz="quarter" idx="3"/>
          </p:nvPr>
        </p:nvSpPr>
        <p:spPr>
          <a:xfrm>
            <a:off x="709931" y="4861442"/>
            <a:ext cx="5679440" cy="4605576"/>
          </a:xfrm>
          <a:prstGeom prst="rect">
            <a:avLst/>
          </a:prstGeom>
        </p:spPr>
        <p:txBody>
          <a:bodyPr vert="horz" lIns="95463" tIns="47732" rIns="95463" bIns="4773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1106"/>
            <a:ext cx="3076364" cy="511731"/>
          </a:xfrm>
          <a:prstGeom prst="rect">
            <a:avLst/>
          </a:prstGeom>
        </p:spPr>
        <p:txBody>
          <a:bodyPr vert="horz" lIns="95463" tIns="47732" rIns="95463" bIns="47732"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21106"/>
            <a:ext cx="3076364" cy="511731"/>
          </a:xfrm>
          <a:prstGeom prst="rect">
            <a:avLst/>
          </a:prstGeom>
        </p:spPr>
        <p:txBody>
          <a:bodyPr vert="horz" lIns="95463" tIns="47732" rIns="95463" bIns="47732" rtlCol="0" anchor="b"/>
          <a:lstStyle>
            <a:lvl1pPr algn="r">
              <a:defRPr sz="1300"/>
            </a:lvl1pPr>
          </a:lstStyle>
          <a:p>
            <a:fld id="{3E20C71F-D261-44F0-AF44-14D6444BF656}" type="slidenum">
              <a:rPr lang="en-GB" smtClean="0"/>
              <a:t>‹#›</a:t>
            </a:fld>
            <a:endParaRPr lang="en-GB"/>
          </a:p>
        </p:txBody>
      </p:sp>
    </p:spTree>
    <p:extLst>
      <p:ext uri="{BB962C8B-B14F-4D97-AF65-F5344CB8AC3E}">
        <p14:creationId xmlns:p14="http://schemas.microsoft.com/office/powerpoint/2010/main" val="1738557385"/>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E20C71F-D261-44F0-AF44-14D6444BF656}" type="slidenum">
              <a:rPr lang="en-GB" smtClean="0"/>
              <a:t>1</a:t>
            </a:fld>
            <a:endParaRPr lang="en-GB" dirty="0"/>
          </a:p>
        </p:txBody>
      </p:sp>
      <p:sp>
        <p:nvSpPr>
          <p:cNvPr id="6" name="Footer Placeholder 5"/>
          <p:cNvSpPr>
            <a:spLocks noGrp="1"/>
          </p:cNvSpPr>
          <p:nvPr>
            <p:ph type="ftr" sz="quarter" idx="12"/>
          </p:nvPr>
        </p:nvSpPr>
        <p:spPr/>
        <p:txBody>
          <a:bodyPr/>
          <a:lstStyle/>
          <a:p>
            <a:endParaRPr lang="en-GB" dirty="0"/>
          </a:p>
        </p:txBody>
      </p:sp>
    </p:spTree>
    <p:extLst>
      <p:ext uri="{BB962C8B-B14F-4D97-AF65-F5344CB8AC3E}">
        <p14:creationId xmlns:p14="http://schemas.microsoft.com/office/powerpoint/2010/main" val="2672173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10"/>
          </p:nvPr>
        </p:nvSpPr>
        <p:spPr/>
        <p:txBody>
          <a:bodyPr/>
          <a:lstStyle/>
          <a:p>
            <a:r>
              <a:rPr lang="en-US" dirty="0" smtClean="0"/>
              <a:t>Sofia  19th and 20th November 2014</a:t>
            </a:r>
            <a:endParaRPr lang="en-GB" dirty="0"/>
          </a:p>
        </p:txBody>
      </p:sp>
      <p:sp>
        <p:nvSpPr>
          <p:cNvPr id="5" name="Footer Placeholder 4"/>
          <p:cNvSpPr>
            <a:spLocks noGrp="1"/>
          </p:cNvSpPr>
          <p:nvPr>
            <p:ph type="ftr" sz="quarter" idx="11"/>
          </p:nvPr>
        </p:nvSpPr>
        <p:spPr/>
        <p:txBody>
          <a:bodyPr/>
          <a:lstStyle/>
          <a:p>
            <a:r>
              <a:rPr lang="en-US" dirty="0" smtClean="0"/>
              <a:t>European Investment Bank Group          TA2013040 BGBSF</a:t>
            </a:r>
            <a:endParaRPr lang="en-GB" dirty="0"/>
          </a:p>
        </p:txBody>
      </p:sp>
      <p:sp>
        <p:nvSpPr>
          <p:cNvPr id="6" name="Slide Number Placeholder 5"/>
          <p:cNvSpPr>
            <a:spLocks noGrp="1"/>
          </p:cNvSpPr>
          <p:nvPr>
            <p:ph type="sldNum" sz="quarter" idx="12"/>
          </p:nvPr>
        </p:nvSpPr>
        <p:spPr/>
        <p:txBody>
          <a:bodyPr/>
          <a:lstStyle/>
          <a:p>
            <a:fld id="{FD0A51CA-4611-42BC-8C78-05A9D4A054CC}" type="slidenum">
              <a:rPr lang="en-GB" smtClean="0"/>
              <a:t>‹#›</a:t>
            </a:fld>
            <a:endParaRPr lang="en-GB" dirty="0"/>
          </a:p>
        </p:txBody>
      </p:sp>
    </p:spTree>
    <p:extLst>
      <p:ext uri="{BB962C8B-B14F-4D97-AF65-F5344CB8AC3E}">
        <p14:creationId xmlns:p14="http://schemas.microsoft.com/office/powerpoint/2010/main" val="57936728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0827" y="1268760"/>
            <a:ext cx="4244975" cy="489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Content Placeholder 3"/>
          <p:cNvSpPr>
            <a:spLocks noGrp="1"/>
          </p:cNvSpPr>
          <p:nvPr>
            <p:ph sz="half" idx="2"/>
          </p:nvPr>
        </p:nvSpPr>
        <p:spPr>
          <a:xfrm>
            <a:off x="4648202" y="1268760"/>
            <a:ext cx="4244975" cy="489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5" name="Date Placeholder 4"/>
          <p:cNvSpPr>
            <a:spLocks noGrp="1"/>
          </p:cNvSpPr>
          <p:nvPr>
            <p:ph type="dt" sz="half" idx="10"/>
          </p:nvPr>
        </p:nvSpPr>
        <p:spPr/>
        <p:txBody>
          <a:bodyPr/>
          <a:lstStyle/>
          <a:p>
            <a:r>
              <a:rPr lang="en-US" dirty="0" smtClean="0"/>
              <a:t>Sofia  19th and 20th November 2014</a:t>
            </a:r>
            <a:endParaRPr lang="en-GB" dirty="0"/>
          </a:p>
        </p:txBody>
      </p:sp>
      <p:sp>
        <p:nvSpPr>
          <p:cNvPr id="6" name="Footer Placeholder 5"/>
          <p:cNvSpPr>
            <a:spLocks noGrp="1"/>
          </p:cNvSpPr>
          <p:nvPr>
            <p:ph type="ftr" sz="quarter" idx="11"/>
          </p:nvPr>
        </p:nvSpPr>
        <p:spPr/>
        <p:txBody>
          <a:bodyPr/>
          <a:lstStyle/>
          <a:p>
            <a:r>
              <a:rPr lang="en-US" dirty="0" smtClean="0"/>
              <a:t>European Investment Bank Group          TA2013040 BGBSF</a:t>
            </a:r>
            <a:endParaRPr lang="en-GB" dirty="0"/>
          </a:p>
        </p:txBody>
      </p:sp>
      <p:sp>
        <p:nvSpPr>
          <p:cNvPr id="7" name="Slide Number Placeholder 6"/>
          <p:cNvSpPr>
            <a:spLocks noGrp="1"/>
          </p:cNvSpPr>
          <p:nvPr>
            <p:ph type="sldNum" sz="quarter" idx="12"/>
          </p:nvPr>
        </p:nvSpPr>
        <p:spPr/>
        <p:txBody>
          <a:bodyPr/>
          <a:lstStyle/>
          <a:p>
            <a:fld id="{7B5726B0-BA77-4468-99C9-1D2C1D064D21}" type="slidenum">
              <a:rPr lang="en-GB" smtClean="0"/>
              <a:t>‹#›</a:t>
            </a:fld>
            <a:endParaRPr lang="en-GB" dirty="0"/>
          </a:p>
        </p:txBody>
      </p:sp>
    </p:spTree>
    <p:extLst>
      <p:ext uri="{BB962C8B-B14F-4D97-AF65-F5344CB8AC3E}">
        <p14:creationId xmlns:p14="http://schemas.microsoft.com/office/powerpoint/2010/main" val="16543784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with label">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250827" y="1279598"/>
            <a:ext cx="4321173" cy="4741690"/>
          </a:xfrm>
        </p:spPr>
        <p:txBody>
          <a:bodyPr/>
          <a:lstStyle>
            <a:lvl1pPr marL="0" indent="0">
              <a:buNone/>
              <a:defRPr/>
            </a:lvl1pPr>
          </a:lstStyle>
          <a:p>
            <a:endParaRPr lang="en-GB" dirty="0"/>
          </a:p>
        </p:txBody>
      </p:sp>
      <p:sp>
        <p:nvSpPr>
          <p:cNvPr id="2" name="Title 1"/>
          <p:cNvSpPr>
            <a:spLocks noGrp="1"/>
          </p:cNvSpPr>
          <p:nvPr>
            <p:ph type="title"/>
          </p:nvPr>
        </p:nvSpPr>
        <p:spPr/>
        <p:txBody>
          <a:bodyPr/>
          <a:lstStyle/>
          <a:p>
            <a:r>
              <a:rPr lang="en-US" dirty="0" smtClean="0"/>
              <a:t>Click to edit Master title style</a:t>
            </a:r>
            <a:endParaRPr lang="en-GB" dirty="0"/>
          </a:p>
        </p:txBody>
      </p:sp>
      <p:sp>
        <p:nvSpPr>
          <p:cNvPr id="4" name="Content Placeholder 3"/>
          <p:cNvSpPr>
            <a:spLocks noGrp="1"/>
          </p:cNvSpPr>
          <p:nvPr>
            <p:ph sz="half" idx="2"/>
          </p:nvPr>
        </p:nvSpPr>
        <p:spPr>
          <a:xfrm>
            <a:off x="4572003" y="1268760"/>
            <a:ext cx="4321175" cy="4752528"/>
          </a:xfrm>
          <a:solidFill>
            <a:schemeClr val="accent4">
              <a:alpha val="40000"/>
            </a:schemeClr>
          </a:solidFill>
        </p:spPr>
        <p:txBody>
          <a:bodyPr>
            <a:normAutofit/>
          </a:bodyPr>
          <a:lstStyle>
            <a:lvl1pPr marL="0" indent="0">
              <a:buNone/>
              <a:defRPr sz="2400">
                <a:solidFill>
                  <a:schemeClr val="bg1"/>
                </a:solidFill>
              </a:defRPr>
            </a:lvl1pPr>
            <a:lvl2pPr marL="457200" indent="0">
              <a:buNone/>
              <a:defRPr sz="2400">
                <a:solidFill>
                  <a:schemeClr val="bg1"/>
                </a:solidFill>
              </a:defRPr>
            </a:lvl2pPr>
            <a:lvl3pPr marL="914400" indent="0">
              <a:buNone/>
              <a:defRPr sz="2000">
                <a:solidFill>
                  <a:schemeClr val="bg1"/>
                </a:solidFill>
              </a:defRPr>
            </a:lvl3pPr>
            <a:lvl4pPr marL="1371600" indent="0">
              <a:buNone/>
              <a:defRPr sz="1800">
                <a:solidFill>
                  <a:schemeClr val="bg1"/>
                </a:solidFill>
              </a:defRPr>
            </a:lvl4pPr>
            <a:lvl5pPr marL="1828800" indent="0">
              <a:buNone/>
              <a:defRPr sz="1800">
                <a:solidFill>
                  <a:schemeClr val="bg1"/>
                </a:solidFill>
              </a:defRPr>
            </a:lvl5pPr>
            <a:lvl6pPr>
              <a:defRPr sz="1800"/>
            </a:lvl6pPr>
            <a:lvl7pPr>
              <a:defRPr sz="1800"/>
            </a:lvl7pPr>
            <a:lvl8pPr>
              <a:defRPr sz="1800"/>
            </a:lvl8pPr>
            <a:lvl9pPr>
              <a:defRPr sz="18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r>
              <a:rPr lang="en-US" dirty="0" smtClean="0"/>
              <a:t>Sofia  19th and 20th November 2014</a:t>
            </a:r>
            <a:endParaRPr lang="en-GB" dirty="0"/>
          </a:p>
        </p:txBody>
      </p:sp>
      <p:sp>
        <p:nvSpPr>
          <p:cNvPr id="6" name="Footer Placeholder 5"/>
          <p:cNvSpPr>
            <a:spLocks noGrp="1"/>
          </p:cNvSpPr>
          <p:nvPr>
            <p:ph type="ftr" sz="quarter" idx="11"/>
          </p:nvPr>
        </p:nvSpPr>
        <p:spPr/>
        <p:txBody>
          <a:bodyPr/>
          <a:lstStyle/>
          <a:p>
            <a:r>
              <a:rPr lang="en-US" dirty="0" smtClean="0"/>
              <a:t>European Investment Bank Group          TA2013040 BGBSF</a:t>
            </a:r>
            <a:endParaRPr lang="en-GB" dirty="0"/>
          </a:p>
        </p:txBody>
      </p:sp>
      <p:sp>
        <p:nvSpPr>
          <p:cNvPr id="7" name="Slide Number Placeholder 6"/>
          <p:cNvSpPr>
            <a:spLocks noGrp="1"/>
          </p:cNvSpPr>
          <p:nvPr>
            <p:ph type="sldNum" sz="quarter" idx="12"/>
          </p:nvPr>
        </p:nvSpPr>
        <p:spPr/>
        <p:txBody>
          <a:bodyPr/>
          <a:lstStyle/>
          <a:p>
            <a:fld id="{7B5726B0-BA77-4468-99C9-1D2C1D064D21}" type="slidenum">
              <a:rPr lang="en-GB" smtClean="0"/>
              <a:t>‹#›</a:t>
            </a:fld>
            <a:endParaRPr lang="en-GB" dirty="0"/>
          </a:p>
        </p:txBody>
      </p:sp>
    </p:spTree>
    <p:extLst>
      <p:ext uri="{BB962C8B-B14F-4D97-AF65-F5344CB8AC3E}">
        <p14:creationId xmlns:p14="http://schemas.microsoft.com/office/powerpoint/2010/main" val="410644709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pictur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Date Placeholder 2"/>
          <p:cNvSpPr>
            <a:spLocks noGrp="1"/>
          </p:cNvSpPr>
          <p:nvPr>
            <p:ph type="dt" sz="half" idx="10"/>
          </p:nvPr>
        </p:nvSpPr>
        <p:spPr/>
        <p:txBody>
          <a:bodyPr/>
          <a:lstStyle/>
          <a:p>
            <a:r>
              <a:rPr lang="en-US" dirty="0" smtClean="0"/>
              <a:t>Sofia  19th and 20th November 2014</a:t>
            </a:r>
            <a:endParaRPr lang="en-GB" dirty="0"/>
          </a:p>
        </p:txBody>
      </p:sp>
      <p:sp>
        <p:nvSpPr>
          <p:cNvPr id="4" name="Footer Placeholder 3"/>
          <p:cNvSpPr>
            <a:spLocks noGrp="1"/>
          </p:cNvSpPr>
          <p:nvPr>
            <p:ph type="ftr" sz="quarter" idx="11"/>
          </p:nvPr>
        </p:nvSpPr>
        <p:spPr/>
        <p:txBody>
          <a:bodyPr/>
          <a:lstStyle/>
          <a:p>
            <a:r>
              <a:rPr lang="en-US" dirty="0" smtClean="0"/>
              <a:t>European Investment Bank Group          TA2013040 BGBSF</a:t>
            </a:r>
            <a:endParaRPr lang="en-GB" dirty="0"/>
          </a:p>
        </p:txBody>
      </p:sp>
      <p:sp>
        <p:nvSpPr>
          <p:cNvPr id="5" name="Slide Number Placeholder 4"/>
          <p:cNvSpPr>
            <a:spLocks noGrp="1"/>
          </p:cNvSpPr>
          <p:nvPr>
            <p:ph type="sldNum" sz="quarter" idx="12"/>
          </p:nvPr>
        </p:nvSpPr>
        <p:spPr/>
        <p:txBody>
          <a:bodyPr/>
          <a:lstStyle/>
          <a:p>
            <a:fld id="{FD0A51CA-4611-42BC-8C78-05A9D4A054CC}" type="slidenum">
              <a:rPr lang="en-GB" smtClean="0"/>
              <a:pPr/>
              <a:t>‹#›</a:t>
            </a:fld>
            <a:endParaRPr lang="en-GB" dirty="0"/>
          </a:p>
        </p:txBody>
      </p:sp>
      <p:sp>
        <p:nvSpPr>
          <p:cNvPr id="7" name="Picture Placeholder 6"/>
          <p:cNvSpPr>
            <a:spLocks noGrp="1"/>
          </p:cNvSpPr>
          <p:nvPr>
            <p:ph type="pic" sz="quarter" idx="13" hasCustomPrompt="1"/>
          </p:nvPr>
        </p:nvSpPr>
        <p:spPr>
          <a:xfrm>
            <a:off x="250825" y="1268414"/>
            <a:ext cx="4284000" cy="4032795"/>
          </a:xfrm>
        </p:spPr>
        <p:txBody>
          <a:bodyPr/>
          <a:lstStyle>
            <a:lvl1pPr marL="0" indent="0">
              <a:buNone/>
              <a:defRPr/>
            </a:lvl1pPr>
          </a:lstStyle>
          <a:p>
            <a:r>
              <a:rPr lang="fr-BE" dirty="0" smtClean="0"/>
              <a:t>Click to insert </a:t>
            </a:r>
            <a:r>
              <a:rPr lang="fr-BE" dirty="0" err="1" smtClean="0"/>
              <a:t>your</a:t>
            </a:r>
            <a:r>
              <a:rPr lang="fr-BE" dirty="0" smtClean="0"/>
              <a:t> Picture</a:t>
            </a:r>
            <a:endParaRPr lang="en-GB" dirty="0"/>
          </a:p>
        </p:txBody>
      </p:sp>
      <p:sp>
        <p:nvSpPr>
          <p:cNvPr id="8" name="Picture Placeholder 6"/>
          <p:cNvSpPr>
            <a:spLocks noGrp="1"/>
          </p:cNvSpPr>
          <p:nvPr>
            <p:ph type="pic" sz="quarter" idx="14" hasCustomPrompt="1"/>
          </p:nvPr>
        </p:nvSpPr>
        <p:spPr>
          <a:xfrm>
            <a:off x="4608004" y="1269850"/>
            <a:ext cx="4284000" cy="4031358"/>
          </a:xfrm>
        </p:spPr>
        <p:txBody>
          <a:bodyPr/>
          <a:lstStyle>
            <a:lvl1pPr marL="0" indent="0">
              <a:buNone/>
              <a:defRPr/>
            </a:lvl1pPr>
          </a:lstStyle>
          <a:p>
            <a:r>
              <a:rPr lang="fr-BE" dirty="0" smtClean="0"/>
              <a:t>Click to insert </a:t>
            </a:r>
            <a:r>
              <a:rPr lang="fr-BE" dirty="0" err="1" smtClean="0"/>
              <a:t>your</a:t>
            </a:r>
            <a:r>
              <a:rPr lang="fr-BE" dirty="0" smtClean="0"/>
              <a:t> Picture</a:t>
            </a:r>
            <a:endParaRPr lang="en-GB" dirty="0"/>
          </a:p>
        </p:txBody>
      </p:sp>
      <p:sp>
        <p:nvSpPr>
          <p:cNvPr id="10" name="Text Placeholder 9"/>
          <p:cNvSpPr>
            <a:spLocks noGrp="1"/>
          </p:cNvSpPr>
          <p:nvPr>
            <p:ph type="body" sz="quarter" idx="15"/>
          </p:nvPr>
        </p:nvSpPr>
        <p:spPr>
          <a:xfrm>
            <a:off x="250827" y="5373216"/>
            <a:ext cx="8642351" cy="792634"/>
          </a:xfrm>
          <a:solidFill>
            <a:schemeClr val="accent2"/>
          </a:solidFill>
        </p:spPr>
        <p:txBody>
          <a:bodyPr>
            <a:normAutofit/>
          </a:bodyPr>
          <a:lstStyle>
            <a:lvl1pPr marL="0" indent="0">
              <a:buNone/>
              <a:defRPr sz="2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Tree>
    <p:extLst>
      <p:ext uri="{BB962C8B-B14F-4D97-AF65-F5344CB8AC3E}">
        <p14:creationId xmlns:p14="http://schemas.microsoft.com/office/powerpoint/2010/main" val="411053845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ed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r>
              <a:rPr lang="en-US" smtClean="0"/>
              <a:t>Sofia  19th and 20th November 2014</a:t>
            </a:r>
            <a:endParaRPr lang="en-GB" dirty="0"/>
          </a:p>
        </p:txBody>
      </p:sp>
      <p:sp>
        <p:nvSpPr>
          <p:cNvPr id="4" name="Footer Placeholder 3"/>
          <p:cNvSpPr>
            <a:spLocks noGrp="1"/>
          </p:cNvSpPr>
          <p:nvPr>
            <p:ph type="ftr" sz="quarter" idx="11"/>
          </p:nvPr>
        </p:nvSpPr>
        <p:spPr/>
        <p:txBody>
          <a:bodyPr/>
          <a:lstStyle/>
          <a:p>
            <a:r>
              <a:rPr lang="en-US" smtClean="0"/>
              <a:t>European Investment Bank Group          TA2013040 BGBSF</a:t>
            </a:r>
            <a:endParaRPr lang="en-GB" dirty="0"/>
          </a:p>
        </p:txBody>
      </p:sp>
      <p:sp>
        <p:nvSpPr>
          <p:cNvPr id="5" name="Slide Number Placeholder 4"/>
          <p:cNvSpPr>
            <a:spLocks noGrp="1"/>
          </p:cNvSpPr>
          <p:nvPr>
            <p:ph type="sldNum" sz="quarter" idx="12"/>
          </p:nvPr>
        </p:nvSpPr>
        <p:spPr/>
        <p:txBody>
          <a:bodyPr/>
          <a:lstStyle/>
          <a:p>
            <a:fld id="{FD0A51CA-4611-42BC-8C78-05A9D4A054CC}" type="slidenum">
              <a:rPr lang="en-GB" smtClean="0"/>
              <a:pPr/>
              <a:t>‹#›</a:t>
            </a:fld>
            <a:endParaRPr lang="en-GB" dirty="0"/>
          </a:p>
        </p:txBody>
      </p:sp>
      <p:sp>
        <p:nvSpPr>
          <p:cNvPr id="7" name="Media Placeholder 6"/>
          <p:cNvSpPr>
            <a:spLocks noGrp="1"/>
          </p:cNvSpPr>
          <p:nvPr>
            <p:ph type="media" sz="quarter" idx="13" hasCustomPrompt="1"/>
          </p:nvPr>
        </p:nvSpPr>
        <p:spPr>
          <a:xfrm>
            <a:off x="251999" y="1267199"/>
            <a:ext cx="8643600" cy="4888800"/>
          </a:xfrm>
        </p:spPr>
        <p:txBody>
          <a:bodyPr/>
          <a:lstStyle>
            <a:lvl1pPr marL="0" indent="0">
              <a:buNone/>
              <a:defRPr/>
            </a:lvl1pPr>
          </a:lstStyle>
          <a:p>
            <a:r>
              <a:rPr lang="fr-BE" dirty="0" smtClean="0"/>
              <a:t>Click to insert </a:t>
            </a:r>
            <a:r>
              <a:rPr lang="fr-BE" dirty="0" err="1" smtClean="0"/>
              <a:t>your</a:t>
            </a:r>
            <a:r>
              <a:rPr lang="fr-BE" dirty="0" smtClean="0"/>
              <a:t> Media</a:t>
            </a:r>
            <a:endParaRPr lang="en-GB" dirty="0"/>
          </a:p>
        </p:txBody>
      </p:sp>
    </p:spTree>
    <p:extLst>
      <p:ext uri="{BB962C8B-B14F-4D97-AF65-F5344CB8AC3E}">
        <p14:creationId xmlns:p14="http://schemas.microsoft.com/office/powerpoint/2010/main" val="14550637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Sofia  19th and 20th November 2014</a:t>
            </a:r>
            <a:endParaRPr lang="en-GB"/>
          </a:p>
        </p:txBody>
      </p:sp>
      <p:sp>
        <p:nvSpPr>
          <p:cNvPr id="3" name="Footer Placeholder 2"/>
          <p:cNvSpPr>
            <a:spLocks noGrp="1"/>
          </p:cNvSpPr>
          <p:nvPr>
            <p:ph type="ftr" sz="quarter" idx="11"/>
          </p:nvPr>
        </p:nvSpPr>
        <p:spPr/>
        <p:txBody>
          <a:bodyPr/>
          <a:lstStyle/>
          <a:p>
            <a:r>
              <a:rPr lang="en-US" smtClean="0"/>
              <a:t>European Investment Bank Group          TA2013040 BGBSF</a:t>
            </a:r>
            <a:endParaRPr lang="en-GB"/>
          </a:p>
        </p:txBody>
      </p:sp>
      <p:sp>
        <p:nvSpPr>
          <p:cNvPr id="4" name="Slide Number Placeholder 3"/>
          <p:cNvSpPr>
            <a:spLocks noGrp="1"/>
          </p:cNvSpPr>
          <p:nvPr>
            <p:ph type="sldNum" sz="quarter" idx="12"/>
          </p:nvPr>
        </p:nvSpPr>
        <p:spPr/>
        <p:txBody>
          <a:bodyPr/>
          <a:lstStyle/>
          <a:p>
            <a:fld id="{FD0A51CA-4611-42BC-8C78-05A9D4A054CC}" type="slidenum">
              <a:rPr lang="en-GB" smtClean="0"/>
              <a:t>‹#›</a:t>
            </a:fld>
            <a:endParaRPr lang="en-GB"/>
          </a:p>
        </p:txBody>
      </p:sp>
    </p:spTree>
    <p:extLst>
      <p:ext uri="{BB962C8B-B14F-4D97-AF65-F5344CB8AC3E}">
        <p14:creationId xmlns:p14="http://schemas.microsoft.com/office/powerpoint/2010/main" val="87188594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1223630" y="1742953"/>
            <a:ext cx="7452060" cy="1470025"/>
          </a:xfrm>
          <a:prstGeom prst="rect">
            <a:avLst/>
          </a:prstGeom>
        </p:spPr>
        <p:txBody>
          <a:bodyPr>
            <a:normAutofit/>
          </a:bodyPr>
          <a:lstStyle>
            <a:lvl1pPr algn="l">
              <a:defRPr sz="4000">
                <a:solidFill>
                  <a:schemeClr val="tx2"/>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223963" y="3825044"/>
            <a:ext cx="7451725" cy="1752600"/>
          </a:xfrm>
          <a:prstGeom prst="rect">
            <a:avLst/>
          </a:prstGeom>
        </p:spPr>
        <p:txBody>
          <a:bodyPr>
            <a:normAutofit/>
          </a:bodyPr>
          <a:lstStyle>
            <a:lvl1pPr marL="0" indent="0" algn="l">
              <a:buNone/>
              <a:defRPr sz="3200" i="1">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4" name="Date Placeholder 3"/>
          <p:cNvSpPr>
            <a:spLocks noGrp="1"/>
          </p:cNvSpPr>
          <p:nvPr>
            <p:ph type="dt" sz="half" idx="10"/>
          </p:nvPr>
        </p:nvSpPr>
        <p:spPr/>
        <p:txBody>
          <a:bodyPr/>
          <a:lstStyle/>
          <a:p>
            <a:r>
              <a:rPr lang="en-US" dirty="0" smtClean="0"/>
              <a:t>Sofia  19th and 20th November 2014</a:t>
            </a:r>
            <a:endParaRPr lang="en-GB" dirty="0"/>
          </a:p>
        </p:txBody>
      </p:sp>
      <p:sp>
        <p:nvSpPr>
          <p:cNvPr id="5" name="Footer Placeholder 4"/>
          <p:cNvSpPr>
            <a:spLocks noGrp="1"/>
          </p:cNvSpPr>
          <p:nvPr>
            <p:ph type="ftr" sz="quarter" idx="11"/>
          </p:nvPr>
        </p:nvSpPr>
        <p:spPr/>
        <p:txBody>
          <a:bodyPr/>
          <a:lstStyle/>
          <a:p>
            <a:r>
              <a:rPr lang="en-US" dirty="0" smtClean="0"/>
              <a:t>European Investment Bank Group          TA2013040 BGBSF</a:t>
            </a:r>
            <a:endParaRPr lang="en-GB" dirty="0"/>
          </a:p>
        </p:txBody>
      </p:sp>
      <p:sp>
        <p:nvSpPr>
          <p:cNvPr id="6" name="Slide Number Placeholder 5"/>
          <p:cNvSpPr>
            <a:spLocks noGrp="1"/>
          </p:cNvSpPr>
          <p:nvPr>
            <p:ph type="sldNum" sz="quarter" idx="12"/>
          </p:nvPr>
        </p:nvSpPr>
        <p:spPr/>
        <p:txBody>
          <a:bodyPr/>
          <a:lstStyle/>
          <a:p>
            <a:fld id="{FD0A51CA-4611-42BC-8C78-05A9D4A054CC}" type="slidenum">
              <a:rPr lang="en-GB" smtClean="0"/>
              <a:t>‹#›</a:t>
            </a:fld>
            <a:endParaRPr lang="en-GB" dirty="0"/>
          </a:p>
        </p:txBody>
      </p:sp>
    </p:spTree>
    <p:extLst>
      <p:ext uri="{BB962C8B-B14F-4D97-AF65-F5344CB8AC3E}">
        <p14:creationId xmlns:p14="http://schemas.microsoft.com/office/powerpoint/2010/main" val="173113004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ain cov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dirty="0" smtClean="0"/>
              <a:t>Sofia  19th and 20th November 2014</a:t>
            </a:r>
            <a:endParaRPr lang="en-GB" dirty="0"/>
          </a:p>
        </p:txBody>
      </p:sp>
      <p:sp>
        <p:nvSpPr>
          <p:cNvPr id="4" name="Footer Placeholder 3"/>
          <p:cNvSpPr>
            <a:spLocks noGrp="1"/>
          </p:cNvSpPr>
          <p:nvPr>
            <p:ph type="ftr" sz="quarter" idx="11"/>
          </p:nvPr>
        </p:nvSpPr>
        <p:spPr/>
        <p:txBody>
          <a:bodyPr/>
          <a:lstStyle/>
          <a:p>
            <a:r>
              <a:rPr lang="en-US" dirty="0" smtClean="0"/>
              <a:t>European Investment Bank Group          TA2013040 BGBSF</a:t>
            </a:r>
            <a:endParaRPr lang="en-GB" dirty="0"/>
          </a:p>
        </p:txBody>
      </p:sp>
      <p:sp>
        <p:nvSpPr>
          <p:cNvPr id="5" name="Slide Number Placeholder 4"/>
          <p:cNvSpPr>
            <a:spLocks noGrp="1"/>
          </p:cNvSpPr>
          <p:nvPr>
            <p:ph type="sldNum" sz="quarter" idx="12"/>
          </p:nvPr>
        </p:nvSpPr>
        <p:spPr/>
        <p:txBody>
          <a:bodyPr/>
          <a:lstStyle/>
          <a:p>
            <a:fld id="{FD0A51CA-4611-42BC-8C78-05A9D4A054CC}" type="slidenum">
              <a:rPr lang="en-GB" smtClean="0"/>
              <a:pPr/>
              <a:t>‹#›</a:t>
            </a:fld>
            <a:endParaRPr lang="en-GB" dirty="0"/>
          </a:p>
        </p:txBody>
      </p:sp>
    </p:spTree>
    <p:extLst>
      <p:ext uri="{BB962C8B-B14F-4D97-AF65-F5344CB8AC3E}">
        <p14:creationId xmlns:p14="http://schemas.microsoft.com/office/powerpoint/2010/main" val="27901284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71701" y="225424"/>
            <a:ext cx="7021475" cy="576000"/>
          </a:xfrm>
          <a:prstGeom prst="rect">
            <a:avLst/>
          </a:prstGeom>
        </p:spPr>
        <p:txBody>
          <a:bodyPr vert="horz" lIns="91440" tIns="45720" rIns="91440" bIns="45720" rtlCol="0" anchor="t">
            <a:no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251521" y="1268760"/>
            <a:ext cx="8641657" cy="488968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484257"/>
            <a:ext cx="2133600" cy="365125"/>
          </a:xfrm>
          <a:prstGeom prst="rect">
            <a:avLst/>
          </a:prstGeom>
        </p:spPr>
        <p:txBody>
          <a:bodyPr vert="horz" lIns="91440" tIns="45720" rIns="91440" bIns="45720" rtlCol="0" anchor="ctr"/>
          <a:lstStyle>
            <a:lvl1pPr algn="l">
              <a:defRPr sz="1200">
                <a:solidFill>
                  <a:schemeClr val="bg1"/>
                </a:solidFill>
              </a:defRPr>
            </a:lvl1pPr>
          </a:lstStyle>
          <a:p>
            <a:r>
              <a:rPr lang="en-US" dirty="0" smtClean="0"/>
              <a:t>Sofia  19th and 20th November 2014</a:t>
            </a:r>
            <a:endParaRPr lang="en-GB" dirty="0"/>
          </a:p>
        </p:txBody>
      </p:sp>
      <p:sp>
        <p:nvSpPr>
          <p:cNvPr id="5" name="Footer Placeholder 4"/>
          <p:cNvSpPr>
            <a:spLocks noGrp="1"/>
          </p:cNvSpPr>
          <p:nvPr>
            <p:ph type="ftr" sz="quarter" idx="3"/>
          </p:nvPr>
        </p:nvSpPr>
        <p:spPr>
          <a:xfrm>
            <a:off x="3124200" y="6484257"/>
            <a:ext cx="2895600" cy="365125"/>
          </a:xfrm>
          <a:prstGeom prst="rect">
            <a:avLst/>
          </a:prstGeom>
        </p:spPr>
        <p:txBody>
          <a:bodyPr vert="horz" lIns="91440" tIns="45720" rIns="91440" bIns="45720" rtlCol="0" anchor="ctr"/>
          <a:lstStyle>
            <a:lvl1pPr algn="ctr">
              <a:defRPr sz="1200" b="1">
                <a:solidFill>
                  <a:schemeClr val="bg1"/>
                </a:solidFill>
              </a:defRPr>
            </a:lvl1pPr>
          </a:lstStyle>
          <a:p>
            <a:r>
              <a:rPr lang="en-US" dirty="0" smtClean="0"/>
              <a:t>European Investment Bank Group          TA2013040 BGBSF</a:t>
            </a:r>
            <a:endParaRPr lang="en-GB" dirty="0"/>
          </a:p>
        </p:txBody>
      </p:sp>
      <p:sp>
        <p:nvSpPr>
          <p:cNvPr id="6" name="Slide Number Placeholder 5"/>
          <p:cNvSpPr>
            <a:spLocks noGrp="1"/>
          </p:cNvSpPr>
          <p:nvPr>
            <p:ph type="sldNum" sz="quarter" idx="4"/>
          </p:nvPr>
        </p:nvSpPr>
        <p:spPr>
          <a:xfrm>
            <a:off x="6553200" y="6484257"/>
            <a:ext cx="2133600" cy="365125"/>
          </a:xfrm>
          <a:prstGeom prst="rect">
            <a:avLst/>
          </a:prstGeom>
        </p:spPr>
        <p:txBody>
          <a:bodyPr vert="horz" lIns="91440" tIns="45720" rIns="91440" bIns="45720" rtlCol="0" anchor="ctr"/>
          <a:lstStyle>
            <a:lvl1pPr algn="r">
              <a:defRPr sz="1200">
                <a:solidFill>
                  <a:schemeClr val="bg1"/>
                </a:solidFill>
              </a:defRPr>
            </a:lvl1pPr>
          </a:lstStyle>
          <a:p>
            <a:fld id="{FD0A51CA-4611-42BC-8C78-05A9D4A054CC}" type="slidenum">
              <a:rPr lang="en-GB" smtClean="0"/>
              <a:pPr/>
              <a:t>‹#›</a:t>
            </a:fld>
            <a:endParaRPr lang="en-GB" dirty="0"/>
          </a:p>
        </p:txBody>
      </p:sp>
    </p:spTree>
    <p:extLst>
      <p:ext uri="{BB962C8B-B14F-4D97-AF65-F5344CB8AC3E}">
        <p14:creationId xmlns:p14="http://schemas.microsoft.com/office/powerpoint/2010/main" val="3384744402"/>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79" r:id="rId3"/>
    <p:sldLayoutId id="2147483680" r:id="rId4"/>
    <p:sldLayoutId id="2147483682" r:id="rId5"/>
    <p:sldLayoutId id="2147483676" r:id="rId6"/>
    <p:sldLayoutId id="2147483684" r:id="rId7"/>
    <p:sldLayoutId id="2147483681" r:id="rId8"/>
  </p:sldLayoutIdLst>
  <p:timing>
    <p:tnLst>
      <p:par>
        <p:cTn id="1" dur="indefinite" restart="never" nodeType="tmRoot"/>
      </p:par>
    </p:tnLst>
  </p:timing>
  <p:hf hdr="0"/>
  <p:txStyles>
    <p:titleStyle>
      <a:lvl1pPr algn="r" defTabSz="914400" rtl="0" eaLnBrk="1" latinLnBrk="0" hangingPunct="1">
        <a:spcBef>
          <a:spcPct val="0"/>
        </a:spcBef>
        <a:buNone/>
        <a:defRPr sz="3200" kern="1200">
          <a:solidFill>
            <a:schemeClr val="tx2"/>
          </a:solidFill>
          <a:latin typeface="+mj-lt"/>
          <a:ea typeface="+mj-ea"/>
          <a:cs typeface="+mj-cs"/>
        </a:defRPr>
      </a:lvl1pPr>
    </p:titleStyle>
    <p:bodyStyle>
      <a:lvl1pPr marL="342900" indent="-342900" algn="l" defTabSz="914400" rtl="0" eaLnBrk="1" latinLnBrk="0" hangingPunct="1">
        <a:spcBef>
          <a:spcPct val="20000"/>
        </a:spcBef>
        <a:buClr>
          <a:schemeClr val="accent4"/>
        </a:buClr>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2000" kern="1200">
          <a:solidFill>
            <a:schemeClr val="bg1">
              <a:lumMod val="50000"/>
            </a:schemeClr>
          </a:solidFill>
          <a:latin typeface="+mn-lt"/>
          <a:ea typeface="+mn-ea"/>
          <a:cs typeface="+mn-cs"/>
        </a:defRPr>
      </a:lvl4pPr>
      <a:lvl5pPr marL="1828800" indent="0" algn="l" defTabSz="914400" rtl="0" eaLnBrk="1" latinLnBrk="0" hangingPunct="1">
        <a:spcBef>
          <a:spcPct val="20000"/>
        </a:spcBef>
        <a:buClr>
          <a:schemeClr val="tx2"/>
        </a:buClr>
        <a:buFont typeface="Arial" pitchFamily="34" charset="0"/>
        <a:buNone/>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7524" y="4725144"/>
            <a:ext cx="8388166" cy="1188131"/>
          </a:xfrm>
        </p:spPr>
        <p:txBody>
          <a:bodyPr>
            <a:normAutofit/>
          </a:bodyPr>
          <a:lstStyle/>
          <a:p>
            <a:pPr algn="ctr"/>
            <a:r>
              <a:rPr lang="en-GB" sz="2400" i="1" dirty="0" smtClean="0">
                <a:solidFill>
                  <a:srgbClr val="0070C0"/>
                </a:solidFill>
              </a:rPr>
              <a:t>“Lessons Learnt” workshop </a:t>
            </a:r>
            <a:br>
              <a:rPr lang="en-GB" sz="2400" i="1" dirty="0" smtClean="0">
                <a:solidFill>
                  <a:srgbClr val="0070C0"/>
                </a:solidFill>
              </a:rPr>
            </a:br>
            <a:r>
              <a:rPr lang="en-GB" sz="2400" i="1" dirty="0" smtClean="0">
                <a:solidFill>
                  <a:srgbClr val="0070C0"/>
                </a:solidFill>
              </a:rPr>
              <a:t>on 18</a:t>
            </a:r>
            <a:r>
              <a:rPr lang="en-GB" sz="2400" i="1" baseline="30000" dirty="0" smtClean="0">
                <a:solidFill>
                  <a:srgbClr val="0070C0"/>
                </a:solidFill>
              </a:rPr>
              <a:t>th</a:t>
            </a:r>
            <a:r>
              <a:rPr lang="en-GB" sz="2400" i="1" dirty="0" smtClean="0">
                <a:solidFill>
                  <a:srgbClr val="0070C0"/>
                </a:solidFill>
              </a:rPr>
              <a:t> June </a:t>
            </a:r>
            <a:r>
              <a:rPr lang="hu-HU" sz="2400" i="1" dirty="0" smtClean="0">
                <a:solidFill>
                  <a:srgbClr val="0070C0"/>
                </a:solidFill>
              </a:rPr>
              <a:t>2015, </a:t>
            </a:r>
            <a:r>
              <a:rPr lang="en-GB" sz="2400" i="1" dirty="0" smtClean="0">
                <a:solidFill>
                  <a:srgbClr val="0070C0"/>
                </a:solidFill>
              </a:rPr>
              <a:t>Sofia</a:t>
            </a:r>
            <a:endParaRPr lang="en-GB" sz="2400" i="1" dirty="0">
              <a:solidFill>
                <a:srgbClr val="0070C0"/>
              </a:solidFill>
            </a:endParaRPr>
          </a:p>
        </p:txBody>
      </p:sp>
      <p:sp>
        <p:nvSpPr>
          <p:cNvPr id="3" name="Subtitle 2"/>
          <p:cNvSpPr>
            <a:spLocks noGrp="1"/>
          </p:cNvSpPr>
          <p:nvPr>
            <p:ph type="subTitle" idx="1"/>
          </p:nvPr>
        </p:nvSpPr>
        <p:spPr>
          <a:xfrm>
            <a:off x="827584" y="1592796"/>
            <a:ext cx="7848106" cy="2556284"/>
          </a:xfrm>
        </p:spPr>
        <p:txBody>
          <a:bodyPr>
            <a:normAutofit lnSpcReduction="10000"/>
          </a:bodyPr>
          <a:lstStyle/>
          <a:p>
            <a:pPr algn="ctr"/>
            <a:r>
              <a:rPr lang="en-GB" sz="2600" b="1" i="0" dirty="0" smtClean="0">
                <a:solidFill>
                  <a:srgbClr val="0070C0"/>
                </a:solidFill>
              </a:rPr>
              <a:t>Project Implementation Support Service Agreement (PISSA) TA2013040 BG BSF</a:t>
            </a:r>
          </a:p>
          <a:p>
            <a:pPr algn="ctr"/>
            <a:endParaRPr lang="en-GB" sz="2600" dirty="0" smtClean="0">
              <a:solidFill>
                <a:srgbClr val="0070C0"/>
              </a:solidFill>
            </a:endParaRPr>
          </a:p>
          <a:p>
            <a:pPr algn="ctr"/>
            <a:r>
              <a:rPr lang="en-GB" sz="2600" dirty="0" smtClean="0">
                <a:solidFill>
                  <a:srgbClr val="0070C0"/>
                </a:solidFill>
              </a:rPr>
              <a:t>S </a:t>
            </a:r>
            <a:r>
              <a:rPr lang="en-GB" sz="2600" dirty="0">
                <a:solidFill>
                  <a:srgbClr val="0070C0"/>
                </a:solidFill>
              </a:rPr>
              <a:t>4 – Claim Management</a:t>
            </a:r>
          </a:p>
          <a:p>
            <a:pPr algn="r"/>
            <a:r>
              <a:rPr lang="en-GB" sz="2600" b="1" i="0" dirty="0" smtClean="0">
                <a:solidFill>
                  <a:srgbClr val="0070C0"/>
                </a:solidFill>
              </a:rPr>
              <a:t/>
            </a:r>
            <a:br>
              <a:rPr lang="en-GB" sz="2600" b="1" i="0" dirty="0" smtClean="0">
                <a:solidFill>
                  <a:srgbClr val="0070C0"/>
                </a:solidFill>
              </a:rPr>
            </a:br>
            <a:r>
              <a:rPr lang="hu-HU" sz="2600" b="1" i="0" dirty="0" smtClean="0">
                <a:solidFill>
                  <a:srgbClr val="0070C0"/>
                </a:solidFill>
              </a:rPr>
              <a:t>Balázs Gróf</a:t>
            </a:r>
            <a:r>
              <a:rPr lang="en-GB" sz="2600" b="1" i="0" dirty="0" smtClean="0">
                <a:solidFill>
                  <a:srgbClr val="0070C0"/>
                </a:solidFill>
              </a:rPr>
              <a:t>, EIB </a:t>
            </a:r>
            <a:r>
              <a:rPr lang="en-GB" sz="2600" b="1" i="0" smtClean="0">
                <a:solidFill>
                  <a:srgbClr val="0070C0"/>
                </a:solidFill>
              </a:rPr>
              <a:t>Claim</a:t>
            </a:r>
            <a:r>
              <a:rPr lang="en-GB" sz="2600" b="1" i="0" smtClean="0">
                <a:solidFill>
                  <a:srgbClr val="0070C0"/>
                </a:solidFill>
              </a:rPr>
              <a:t> Expert, Sofia</a:t>
            </a:r>
            <a:endParaRPr lang="hu-HU" sz="2600" b="1" i="0" dirty="0" smtClean="0">
              <a:solidFill>
                <a:srgbClr val="0070C0"/>
              </a:solidFill>
            </a:endParaRPr>
          </a:p>
        </p:txBody>
      </p:sp>
      <p:sp>
        <p:nvSpPr>
          <p:cNvPr id="4" name="Date Placeholder 3"/>
          <p:cNvSpPr>
            <a:spLocks noGrp="1"/>
          </p:cNvSpPr>
          <p:nvPr>
            <p:ph type="dt" sz="half" idx="10"/>
          </p:nvPr>
        </p:nvSpPr>
        <p:spPr/>
        <p:txBody>
          <a:bodyPr/>
          <a:lstStyle/>
          <a:p>
            <a:r>
              <a:rPr lang="en-GB" dirty="0" smtClean="0"/>
              <a:t>Sofia, 18</a:t>
            </a:r>
            <a:r>
              <a:rPr lang="en-GB" baseline="30000" dirty="0" smtClean="0"/>
              <a:t>th</a:t>
            </a:r>
            <a:r>
              <a:rPr lang="en-GB" dirty="0" smtClean="0"/>
              <a:t> June 2015</a:t>
            </a:r>
            <a:endParaRPr lang="en-GB" dirty="0"/>
          </a:p>
        </p:txBody>
      </p:sp>
      <p:sp>
        <p:nvSpPr>
          <p:cNvPr id="5" name="Footer Placeholder 4"/>
          <p:cNvSpPr>
            <a:spLocks noGrp="1"/>
          </p:cNvSpPr>
          <p:nvPr>
            <p:ph type="ftr" sz="quarter" idx="11"/>
          </p:nvPr>
        </p:nvSpPr>
        <p:spPr>
          <a:xfrm>
            <a:off x="3124200" y="6484257"/>
            <a:ext cx="3103984" cy="365125"/>
          </a:xfrm>
        </p:spPr>
        <p:txBody>
          <a:bodyPr/>
          <a:lstStyle/>
          <a:p>
            <a:r>
              <a:rPr lang="en-US" dirty="0" smtClean="0"/>
              <a:t>European Investment Bank Group          TA2013040 BG BSF</a:t>
            </a:r>
            <a:endParaRPr lang="en-GB" dirty="0"/>
          </a:p>
        </p:txBody>
      </p:sp>
      <p:sp>
        <p:nvSpPr>
          <p:cNvPr id="6" name="Slide Number Placeholder 5"/>
          <p:cNvSpPr>
            <a:spLocks noGrp="1"/>
          </p:cNvSpPr>
          <p:nvPr>
            <p:ph type="sldNum" sz="quarter" idx="12"/>
          </p:nvPr>
        </p:nvSpPr>
        <p:spPr/>
        <p:txBody>
          <a:bodyPr/>
          <a:lstStyle/>
          <a:p>
            <a:fld id="{FD0A51CA-4611-42BC-8C78-05A9D4A054CC}" type="slidenum">
              <a:rPr lang="en-GB" smtClean="0"/>
              <a:t>1</a:t>
            </a:fld>
            <a:endParaRPr lang="en-GB" dirty="0"/>
          </a:p>
        </p:txBody>
      </p:sp>
    </p:spTree>
    <p:extLst>
      <p:ext uri="{BB962C8B-B14F-4D97-AF65-F5344CB8AC3E}">
        <p14:creationId xmlns:p14="http://schemas.microsoft.com/office/powerpoint/2010/main" val="22682171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668" y="225424"/>
            <a:ext cx="7416823" cy="576000"/>
          </a:xfrm>
        </p:spPr>
        <p:txBody>
          <a:bodyPr/>
          <a:lstStyle/>
          <a:p>
            <a:r>
              <a:rPr lang="en-US" sz="1800" b="1" dirty="0"/>
              <a:t>Project Implementation Support Service </a:t>
            </a:r>
            <a:r>
              <a:rPr lang="en-US" sz="1800" b="1" dirty="0" smtClean="0"/>
              <a:t>Agreement – Activity 3, “</a:t>
            </a:r>
            <a:r>
              <a:rPr lang="hu-HU" sz="1800" b="1" dirty="0" smtClean="0"/>
              <a:t>L</a:t>
            </a:r>
            <a:r>
              <a:rPr lang="en-US" sz="1800" b="1" dirty="0" err="1" smtClean="0"/>
              <a:t>essons</a:t>
            </a:r>
            <a:r>
              <a:rPr lang="en-US" sz="1800" b="1" dirty="0" smtClean="0"/>
              <a:t> Learnt” workshop</a:t>
            </a:r>
            <a:r>
              <a:rPr lang="en-US" sz="1800" dirty="0" smtClean="0"/>
              <a:t> </a:t>
            </a:r>
            <a:r>
              <a:rPr lang="en-US" sz="2000" b="1" dirty="0"/>
              <a:t/>
            </a:r>
            <a:br>
              <a:rPr lang="en-US" sz="2000" b="1" dirty="0"/>
            </a:br>
            <a:endParaRPr lang="en-GB" sz="2000" dirty="0"/>
          </a:p>
        </p:txBody>
      </p:sp>
      <p:sp>
        <p:nvSpPr>
          <p:cNvPr id="3" name="Content Placeholder 2"/>
          <p:cNvSpPr>
            <a:spLocks noGrp="1"/>
          </p:cNvSpPr>
          <p:nvPr>
            <p:ph idx="1"/>
          </p:nvPr>
        </p:nvSpPr>
        <p:spPr>
          <a:xfrm>
            <a:off x="251520" y="1358932"/>
            <a:ext cx="8641657" cy="5238420"/>
          </a:xfrm>
        </p:spPr>
        <p:txBody>
          <a:bodyPr>
            <a:normAutofit fontScale="85000" lnSpcReduction="20000"/>
          </a:bodyPr>
          <a:lstStyle/>
          <a:p>
            <a:pPr algn="just">
              <a:spcAft>
                <a:spcPts val="600"/>
              </a:spcAft>
              <a:buClrTx/>
              <a:buFont typeface="Wingdings" panose="05000000000000000000" pitchFamily="2" charset="2"/>
              <a:buChar char="Ø"/>
            </a:pPr>
            <a:r>
              <a:rPr lang="hu-HU" sz="2400" dirty="0" err="1" smtClean="0"/>
              <a:t>Further</a:t>
            </a:r>
            <a:r>
              <a:rPr lang="hu-HU" sz="2400" dirty="0" smtClean="0"/>
              <a:t> </a:t>
            </a:r>
            <a:r>
              <a:rPr lang="hu-HU" sz="2400" dirty="0" err="1" smtClean="0"/>
              <a:t>harmonization</a:t>
            </a:r>
            <a:r>
              <a:rPr lang="hu-HU" sz="2400" dirty="0" smtClean="0"/>
              <a:t> of FIDIC/</a:t>
            </a:r>
            <a:r>
              <a:rPr lang="hu-HU" sz="2400" dirty="0" err="1" smtClean="0"/>
              <a:t>Contract</a:t>
            </a:r>
            <a:r>
              <a:rPr lang="hu-HU" sz="2400" dirty="0" smtClean="0"/>
              <a:t> </a:t>
            </a:r>
            <a:r>
              <a:rPr lang="hu-HU" sz="2400" dirty="0" err="1" smtClean="0"/>
              <a:t>Conditions</a:t>
            </a:r>
            <a:r>
              <a:rPr lang="hu-HU" sz="2400" dirty="0" smtClean="0"/>
              <a:t>/PPA </a:t>
            </a:r>
            <a:r>
              <a:rPr lang="hu-HU" sz="2400" dirty="0" err="1" smtClean="0"/>
              <a:t>required</a:t>
            </a:r>
            <a:endParaRPr lang="hu-HU" sz="2400" dirty="0" smtClean="0"/>
          </a:p>
          <a:p>
            <a:pPr algn="just">
              <a:spcAft>
                <a:spcPts val="600"/>
              </a:spcAft>
              <a:buClrTx/>
              <a:buFont typeface="Wingdings" panose="05000000000000000000" pitchFamily="2" charset="2"/>
              <a:buChar char="Ø"/>
            </a:pPr>
            <a:r>
              <a:rPr lang="en-GB" sz="2400" dirty="0" smtClean="0"/>
              <a:t>Contract </a:t>
            </a:r>
            <a:r>
              <a:rPr lang="en-GB" sz="2400" dirty="0"/>
              <a:t>terms shall be used consequently</a:t>
            </a:r>
            <a:r>
              <a:rPr lang="hu-HU" sz="2400" dirty="0"/>
              <a:t> </a:t>
            </a:r>
            <a:r>
              <a:rPr lang="hu-HU" sz="2400" dirty="0" err="1"/>
              <a:t>at</a:t>
            </a:r>
            <a:r>
              <a:rPr lang="hu-HU" sz="2400" dirty="0"/>
              <a:t> </a:t>
            </a:r>
            <a:r>
              <a:rPr lang="hu-HU" sz="2400" dirty="0" err="1"/>
              <a:t>contract</a:t>
            </a:r>
            <a:r>
              <a:rPr lang="hu-HU" sz="2400" dirty="0"/>
              <a:t> </a:t>
            </a:r>
            <a:r>
              <a:rPr lang="hu-HU" sz="2400" dirty="0" err="1"/>
              <a:t>drafting</a:t>
            </a:r>
            <a:endParaRPr lang="en-GB" sz="2400" dirty="0"/>
          </a:p>
          <a:p>
            <a:pPr algn="just">
              <a:spcAft>
                <a:spcPts val="600"/>
              </a:spcAft>
              <a:buClrTx/>
              <a:buFont typeface="Wingdings" panose="05000000000000000000" pitchFamily="2" charset="2"/>
              <a:buChar char="Ø"/>
            </a:pPr>
            <a:r>
              <a:rPr lang="en-GB" sz="2400" dirty="0"/>
              <a:t>Procedures must be </a:t>
            </a:r>
            <a:r>
              <a:rPr lang="hu-HU" sz="2400" dirty="0" err="1" smtClean="0"/>
              <a:t>clear</a:t>
            </a:r>
            <a:r>
              <a:rPr lang="hu-HU" sz="2400" dirty="0" smtClean="0"/>
              <a:t>/</a:t>
            </a:r>
            <a:r>
              <a:rPr lang="en-GB" sz="2400" dirty="0" smtClean="0"/>
              <a:t>clarified </a:t>
            </a:r>
            <a:r>
              <a:rPr lang="en-GB" sz="2400" dirty="0"/>
              <a:t>at the beginning – </a:t>
            </a:r>
            <a:r>
              <a:rPr lang="hu-HU" sz="2400" dirty="0" smtClean="0"/>
              <a:t>Man</a:t>
            </a:r>
            <a:r>
              <a:rPr lang="en-GB" sz="2400" dirty="0" err="1" smtClean="0"/>
              <a:t>ual</a:t>
            </a:r>
            <a:r>
              <a:rPr lang="en-GB" sz="2400" dirty="0" smtClean="0"/>
              <a:t> </a:t>
            </a:r>
            <a:r>
              <a:rPr lang="hu-HU" sz="2400" dirty="0" err="1" smtClean="0"/>
              <a:t>to</a:t>
            </a:r>
            <a:r>
              <a:rPr lang="hu-HU" sz="2400" dirty="0" smtClean="0"/>
              <a:t> be </a:t>
            </a:r>
            <a:r>
              <a:rPr lang="hu-HU" sz="2400" dirty="0" err="1" smtClean="0"/>
              <a:t>prepared</a:t>
            </a:r>
            <a:r>
              <a:rPr lang="hu-HU" sz="2400" dirty="0" smtClean="0"/>
              <a:t> (Memorandum of </a:t>
            </a:r>
            <a:r>
              <a:rPr lang="hu-HU" sz="2400" dirty="0" err="1" smtClean="0"/>
              <a:t>Understanding</a:t>
            </a:r>
            <a:r>
              <a:rPr lang="hu-HU" sz="2400" dirty="0" smtClean="0"/>
              <a:t>)</a:t>
            </a:r>
          </a:p>
          <a:p>
            <a:pPr algn="just">
              <a:spcAft>
                <a:spcPts val="600"/>
              </a:spcAft>
              <a:buClrTx/>
              <a:buFont typeface="Wingdings" panose="05000000000000000000" pitchFamily="2" charset="2"/>
              <a:buChar char="Ø"/>
            </a:pPr>
            <a:r>
              <a:rPr lang="hu-HU" sz="2400" dirty="0" smtClean="0"/>
              <a:t>A</a:t>
            </a:r>
            <a:r>
              <a:rPr lang="en-GB" sz="2400" dirty="0" err="1" smtClean="0"/>
              <a:t>dequate</a:t>
            </a:r>
            <a:r>
              <a:rPr lang="en-GB" sz="2400" dirty="0" smtClean="0"/>
              <a:t> </a:t>
            </a:r>
            <a:r>
              <a:rPr lang="en-GB" sz="2400" dirty="0"/>
              <a:t>Variation orders and Claims register</a:t>
            </a:r>
          </a:p>
          <a:p>
            <a:pPr lvl="1" algn="just">
              <a:spcAft>
                <a:spcPts val="600"/>
              </a:spcAft>
              <a:buClrTx/>
            </a:pPr>
            <a:r>
              <a:rPr lang="en-GB" dirty="0" smtClean="0"/>
              <a:t>Basis</a:t>
            </a:r>
            <a:r>
              <a:rPr lang="en-GB" dirty="0"/>
              <a:t>, contract reference</a:t>
            </a:r>
          </a:p>
          <a:p>
            <a:pPr lvl="1" algn="just">
              <a:spcAft>
                <a:spcPts val="600"/>
              </a:spcAft>
              <a:buClrTx/>
            </a:pPr>
            <a:r>
              <a:rPr lang="en-GB" dirty="0" smtClean="0"/>
              <a:t>Records</a:t>
            </a:r>
            <a:endParaRPr lang="en-GB" dirty="0"/>
          </a:p>
          <a:p>
            <a:pPr lvl="1" algn="just">
              <a:spcAft>
                <a:spcPts val="600"/>
              </a:spcAft>
              <a:buClrTx/>
            </a:pPr>
            <a:r>
              <a:rPr lang="en-GB" dirty="0" err="1" smtClean="0"/>
              <a:t>EoT</a:t>
            </a:r>
            <a:r>
              <a:rPr lang="en-GB" dirty="0" smtClean="0"/>
              <a:t> </a:t>
            </a:r>
            <a:r>
              <a:rPr lang="en-GB" dirty="0"/>
              <a:t>and Value</a:t>
            </a:r>
          </a:p>
          <a:p>
            <a:pPr lvl="1" algn="just">
              <a:spcAft>
                <a:spcPts val="600"/>
              </a:spcAft>
              <a:buClrTx/>
            </a:pPr>
            <a:r>
              <a:rPr lang="en-GB" dirty="0" smtClean="0"/>
              <a:t>Status</a:t>
            </a:r>
            <a:endParaRPr lang="en-GB" dirty="0"/>
          </a:p>
          <a:p>
            <a:pPr lvl="1" algn="just">
              <a:spcAft>
                <a:spcPts val="600"/>
              </a:spcAft>
              <a:buClrTx/>
            </a:pPr>
            <a:r>
              <a:rPr lang="en-GB" dirty="0" smtClean="0"/>
              <a:t>Regular </a:t>
            </a:r>
            <a:r>
              <a:rPr lang="en-GB" dirty="0"/>
              <a:t>follow up to define/agree in required (timely</a:t>
            </a:r>
            <a:r>
              <a:rPr lang="hr-HR" dirty="0"/>
              <a:t>) </a:t>
            </a:r>
            <a:r>
              <a:rPr lang="en-GB" dirty="0"/>
              <a:t>actions and control</a:t>
            </a:r>
          </a:p>
          <a:p>
            <a:pPr algn="just">
              <a:spcAft>
                <a:spcPts val="600"/>
              </a:spcAft>
              <a:buClrTx/>
              <a:buFont typeface="Wingdings" panose="05000000000000000000" pitchFamily="2" charset="2"/>
              <a:buChar char="Ø"/>
            </a:pPr>
            <a:r>
              <a:rPr lang="hu-HU" sz="2400" dirty="0" err="1"/>
              <a:t>Timely</a:t>
            </a:r>
            <a:r>
              <a:rPr lang="hu-HU" sz="2400" dirty="0"/>
              <a:t> </a:t>
            </a:r>
            <a:r>
              <a:rPr lang="hu-HU" sz="2400" dirty="0" err="1"/>
              <a:t>involvement</a:t>
            </a:r>
            <a:r>
              <a:rPr lang="hu-HU" sz="2400" dirty="0"/>
              <a:t> of </a:t>
            </a:r>
            <a:r>
              <a:rPr lang="hu-HU" sz="2400" dirty="0" err="1" smtClean="0"/>
              <a:t>others</a:t>
            </a:r>
            <a:r>
              <a:rPr lang="hu-HU" sz="2400" dirty="0" smtClean="0"/>
              <a:t> </a:t>
            </a:r>
            <a:r>
              <a:rPr lang="hu-HU" sz="2400" dirty="0"/>
              <a:t>(</a:t>
            </a:r>
            <a:r>
              <a:rPr lang="hu-HU" sz="2400" dirty="0" err="1"/>
              <a:t>e.g</a:t>
            </a:r>
            <a:r>
              <a:rPr lang="hu-HU" sz="2400" dirty="0"/>
              <a:t>. </a:t>
            </a:r>
            <a:r>
              <a:rPr lang="hu-HU" sz="2400" dirty="0" err="1"/>
              <a:t>Managing</a:t>
            </a:r>
            <a:r>
              <a:rPr lang="hu-HU" sz="2400" dirty="0"/>
              <a:t> </a:t>
            </a:r>
            <a:r>
              <a:rPr lang="en-GB" sz="2400" dirty="0"/>
              <a:t>A</a:t>
            </a:r>
            <a:r>
              <a:rPr lang="hu-HU" sz="2400" dirty="0" err="1"/>
              <a:t>uthority</a:t>
            </a:r>
            <a:r>
              <a:rPr lang="hu-HU" sz="2400" dirty="0"/>
              <a:t>, </a:t>
            </a:r>
            <a:r>
              <a:rPr lang="hu-HU" sz="2400" dirty="0" err="1"/>
              <a:t>Financing</a:t>
            </a:r>
            <a:r>
              <a:rPr lang="hu-HU" sz="2400" dirty="0"/>
              <a:t> </a:t>
            </a:r>
            <a:r>
              <a:rPr lang="hu-HU" sz="2400" dirty="0" err="1"/>
              <a:t>Authority</a:t>
            </a:r>
            <a:r>
              <a:rPr lang="hu-HU" sz="2400" dirty="0"/>
              <a:t>, RAEA, MRD)</a:t>
            </a:r>
          </a:p>
          <a:p>
            <a:pPr algn="just">
              <a:spcAft>
                <a:spcPts val="600"/>
              </a:spcAft>
              <a:buClrTx/>
              <a:buFont typeface="Wingdings" panose="05000000000000000000" pitchFamily="2" charset="2"/>
              <a:buChar char="Ø"/>
            </a:pPr>
            <a:r>
              <a:rPr lang="hu-HU" sz="2400" dirty="0"/>
              <a:t>e</a:t>
            </a:r>
            <a:r>
              <a:rPr lang="hu-HU" sz="2400" dirty="0" smtClean="0"/>
              <a:t>tc</a:t>
            </a:r>
            <a:r>
              <a:rPr lang="hu-HU" sz="2400" dirty="0"/>
              <a:t>.</a:t>
            </a:r>
            <a:endParaRPr lang="en-GB" sz="2400" dirty="0"/>
          </a:p>
          <a:p>
            <a:pPr>
              <a:buFont typeface="Arial" charset="0"/>
              <a:buChar char="•"/>
            </a:pPr>
            <a:endParaRPr lang="en-GB" b="1" dirty="0"/>
          </a:p>
          <a:p>
            <a:endParaRPr lang="en-GB" b="1" dirty="0" smtClean="0"/>
          </a:p>
          <a:p>
            <a:endParaRPr lang="en-US" b="1" dirty="0" smtClean="0"/>
          </a:p>
          <a:p>
            <a:pPr marL="0" indent="0">
              <a:buNone/>
            </a:pPr>
            <a:endParaRPr lang="en-US" dirty="0"/>
          </a:p>
          <a:p>
            <a:endParaRPr lang="en-GB" dirty="0"/>
          </a:p>
        </p:txBody>
      </p:sp>
      <p:sp>
        <p:nvSpPr>
          <p:cNvPr id="7" name="Date Placeholder 6"/>
          <p:cNvSpPr>
            <a:spLocks noGrp="1"/>
          </p:cNvSpPr>
          <p:nvPr>
            <p:ph type="dt" sz="half" idx="10"/>
          </p:nvPr>
        </p:nvSpPr>
        <p:spPr/>
        <p:txBody>
          <a:bodyPr/>
          <a:lstStyle/>
          <a:p>
            <a:r>
              <a:rPr lang="en-GB" dirty="0" smtClean="0"/>
              <a:t>Sofia, 18</a:t>
            </a:r>
            <a:r>
              <a:rPr lang="en-GB" baseline="30000" dirty="0" smtClean="0"/>
              <a:t>th</a:t>
            </a:r>
            <a:r>
              <a:rPr lang="en-GB" dirty="0" smtClean="0"/>
              <a:t> June</a:t>
            </a:r>
            <a:r>
              <a:rPr lang="en-GB" dirty="0"/>
              <a:t>, 2015</a:t>
            </a:r>
          </a:p>
        </p:txBody>
      </p:sp>
      <p:sp>
        <p:nvSpPr>
          <p:cNvPr id="9" name="Slide Number Placeholder 8"/>
          <p:cNvSpPr>
            <a:spLocks noGrp="1"/>
          </p:cNvSpPr>
          <p:nvPr>
            <p:ph type="sldNum" sz="quarter" idx="12"/>
          </p:nvPr>
        </p:nvSpPr>
        <p:spPr/>
        <p:txBody>
          <a:bodyPr/>
          <a:lstStyle/>
          <a:p>
            <a:fld id="{FD0A51CA-4611-42BC-8C78-05A9D4A054CC}" type="slidenum">
              <a:rPr lang="en-GB" smtClean="0"/>
              <a:t>10</a:t>
            </a:fld>
            <a:endParaRPr lang="en-GB" dirty="0"/>
          </a:p>
        </p:txBody>
      </p:sp>
      <p:sp>
        <p:nvSpPr>
          <p:cNvPr id="12" name="Footer Placeholder 4"/>
          <p:cNvSpPr>
            <a:spLocks noGrp="1"/>
          </p:cNvSpPr>
          <p:nvPr>
            <p:ph type="ftr" sz="quarter" idx="11"/>
          </p:nvPr>
        </p:nvSpPr>
        <p:spPr>
          <a:xfrm>
            <a:off x="3124200" y="6484257"/>
            <a:ext cx="3175992" cy="365125"/>
          </a:xfrm>
        </p:spPr>
        <p:txBody>
          <a:bodyPr/>
          <a:lstStyle/>
          <a:p>
            <a:r>
              <a:rPr lang="en-US" dirty="0" smtClean="0"/>
              <a:t>European Investment Bank Group          TA2013040 BG BSF</a:t>
            </a:r>
            <a:endParaRPr lang="en-GB" dirty="0"/>
          </a:p>
        </p:txBody>
      </p:sp>
      <p:sp>
        <p:nvSpPr>
          <p:cNvPr id="11" name="Title 1"/>
          <p:cNvSpPr txBox="1">
            <a:spLocks/>
          </p:cNvSpPr>
          <p:nvPr/>
        </p:nvSpPr>
        <p:spPr>
          <a:xfrm>
            <a:off x="0" y="832493"/>
            <a:ext cx="9144000" cy="436267"/>
          </a:xfrm>
          <a:prstGeom prst="rect">
            <a:avLst/>
          </a:prstGeom>
        </p:spPr>
        <p:txBody>
          <a:bodyPr vert="horz" lIns="91440" tIns="45720" rIns="91440" bIns="45720" rtlCol="0" anchor="t">
            <a:noAutofit/>
          </a:bodyPr>
          <a:lstStyle>
            <a:lvl1pPr algn="r" defTabSz="914400" rtl="0" eaLnBrk="1" latinLnBrk="0" hangingPunct="1">
              <a:spcBef>
                <a:spcPct val="0"/>
              </a:spcBef>
              <a:buNone/>
              <a:defRPr sz="3200" kern="1200">
                <a:solidFill>
                  <a:schemeClr val="tx2"/>
                </a:solidFill>
                <a:latin typeface="+mj-lt"/>
                <a:ea typeface="+mj-ea"/>
                <a:cs typeface="+mj-cs"/>
              </a:defRPr>
            </a:lvl1pPr>
          </a:lstStyle>
          <a:p>
            <a:pPr algn="ctr"/>
            <a:r>
              <a:rPr lang="hu-HU" altLang="hu-HU" sz="2400" b="1" dirty="0" smtClean="0"/>
              <a:t>CONCLUSIONS, RECOMMENDATIONS</a:t>
            </a:r>
          </a:p>
        </p:txBody>
      </p:sp>
    </p:spTree>
    <p:extLst>
      <p:ext uri="{BB962C8B-B14F-4D97-AF65-F5344CB8AC3E}">
        <p14:creationId xmlns:p14="http://schemas.microsoft.com/office/powerpoint/2010/main" val="3143177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668" y="225424"/>
            <a:ext cx="7416823" cy="576000"/>
          </a:xfrm>
        </p:spPr>
        <p:txBody>
          <a:bodyPr/>
          <a:lstStyle/>
          <a:p>
            <a:r>
              <a:rPr lang="en-US" sz="1800" b="1" dirty="0"/>
              <a:t>Project Implementation Support Service </a:t>
            </a:r>
            <a:r>
              <a:rPr lang="en-US" sz="1800" b="1" dirty="0" smtClean="0"/>
              <a:t>Agreement – Activity 3, “</a:t>
            </a:r>
            <a:r>
              <a:rPr lang="hu-HU" sz="1800" b="1" dirty="0" smtClean="0"/>
              <a:t>L</a:t>
            </a:r>
            <a:r>
              <a:rPr lang="en-US" sz="1800" b="1" dirty="0" err="1" smtClean="0"/>
              <a:t>essons</a:t>
            </a:r>
            <a:r>
              <a:rPr lang="en-US" sz="1800" b="1" dirty="0" smtClean="0"/>
              <a:t> Learnt” workshop</a:t>
            </a:r>
            <a:r>
              <a:rPr lang="en-US" sz="1800" dirty="0" smtClean="0"/>
              <a:t> </a:t>
            </a:r>
            <a:r>
              <a:rPr lang="en-US" sz="2000" b="1" dirty="0"/>
              <a:t/>
            </a:r>
            <a:br>
              <a:rPr lang="en-US" sz="2000" b="1" dirty="0"/>
            </a:br>
            <a:endParaRPr lang="en-GB" sz="2000" dirty="0"/>
          </a:p>
        </p:txBody>
      </p:sp>
      <p:sp>
        <p:nvSpPr>
          <p:cNvPr id="3" name="Content Placeholder 2"/>
          <p:cNvSpPr>
            <a:spLocks noGrp="1"/>
          </p:cNvSpPr>
          <p:nvPr>
            <p:ph idx="1"/>
          </p:nvPr>
        </p:nvSpPr>
        <p:spPr>
          <a:xfrm>
            <a:off x="251520" y="1088740"/>
            <a:ext cx="8641657" cy="5508612"/>
          </a:xfrm>
        </p:spPr>
        <p:txBody>
          <a:bodyPr>
            <a:normAutofit/>
          </a:bodyPr>
          <a:lstStyle/>
          <a:p>
            <a:endParaRPr lang="en-GB" b="1" dirty="0" smtClean="0"/>
          </a:p>
          <a:p>
            <a:endParaRPr lang="en-US" b="1" dirty="0" smtClean="0"/>
          </a:p>
          <a:p>
            <a:pPr marL="0" indent="0">
              <a:buNone/>
            </a:pPr>
            <a:endParaRPr lang="en-US" dirty="0"/>
          </a:p>
          <a:p>
            <a:endParaRPr lang="en-GB" dirty="0"/>
          </a:p>
        </p:txBody>
      </p:sp>
      <p:sp>
        <p:nvSpPr>
          <p:cNvPr id="7" name="Date Placeholder 6"/>
          <p:cNvSpPr>
            <a:spLocks noGrp="1"/>
          </p:cNvSpPr>
          <p:nvPr>
            <p:ph type="dt" sz="half" idx="10"/>
          </p:nvPr>
        </p:nvSpPr>
        <p:spPr/>
        <p:txBody>
          <a:bodyPr/>
          <a:lstStyle/>
          <a:p>
            <a:r>
              <a:rPr lang="en-GB" dirty="0" smtClean="0">
                <a:solidFill>
                  <a:prstClr val="white"/>
                </a:solidFill>
              </a:rPr>
              <a:t>Sofia, 18</a:t>
            </a:r>
            <a:r>
              <a:rPr lang="en-GB" baseline="30000" dirty="0" smtClean="0">
                <a:solidFill>
                  <a:prstClr val="white"/>
                </a:solidFill>
              </a:rPr>
              <a:t>th</a:t>
            </a:r>
            <a:r>
              <a:rPr lang="en-GB" dirty="0" smtClean="0">
                <a:solidFill>
                  <a:prstClr val="white"/>
                </a:solidFill>
              </a:rPr>
              <a:t> June</a:t>
            </a:r>
            <a:r>
              <a:rPr lang="en-GB" dirty="0">
                <a:solidFill>
                  <a:prstClr val="white"/>
                </a:solidFill>
              </a:rPr>
              <a:t>, 2015</a:t>
            </a:r>
          </a:p>
        </p:txBody>
      </p:sp>
      <p:sp>
        <p:nvSpPr>
          <p:cNvPr id="9" name="Slide Number Placeholder 8"/>
          <p:cNvSpPr>
            <a:spLocks noGrp="1"/>
          </p:cNvSpPr>
          <p:nvPr>
            <p:ph type="sldNum" sz="quarter" idx="12"/>
          </p:nvPr>
        </p:nvSpPr>
        <p:spPr/>
        <p:txBody>
          <a:bodyPr/>
          <a:lstStyle/>
          <a:p>
            <a:fld id="{FD0A51CA-4611-42BC-8C78-05A9D4A054CC}" type="slidenum">
              <a:rPr lang="en-GB" smtClean="0">
                <a:solidFill>
                  <a:prstClr val="white"/>
                </a:solidFill>
              </a:rPr>
              <a:pPr/>
              <a:t>11</a:t>
            </a:fld>
            <a:endParaRPr lang="en-GB" dirty="0">
              <a:solidFill>
                <a:prstClr val="white"/>
              </a:solidFill>
            </a:endParaRPr>
          </a:p>
        </p:txBody>
      </p:sp>
      <p:sp>
        <p:nvSpPr>
          <p:cNvPr id="12" name="Footer Placeholder 4"/>
          <p:cNvSpPr>
            <a:spLocks noGrp="1"/>
          </p:cNvSpPr>
          <p:nvPr>
            <p:ph type="ftr" sz="quarter" idx="11"/>
          </p:nvPr>
        </p:nvSpPr>
        <p:spPr>
          <a:xfrm>
            <a:off x="3124200" y="6484257"/>
            <a:ext cx="3175992" cy="365125"/>
          </a:xfrm>
        </p:spPr>
        <p:txBody>
          <a:bodyPr/>
          <a:lstStyle/>
          <a:p>
            <a:r>
              <a:rPr lang="en-US" dirty="0" smtClean="0">
                <a:solidFill>
                  <a:prstClr val="white"/>
                </a:solidFill>
              </a:rPr>
              <a:t>European Investment Bank Group          TA2013040 BG BSF</a:t>
            </a:r>
            <a:endParaRPr lang="en-GB" dirty="0">
              <a:solidFill>
                <a:prstClr val="white"/>
              </a:solidFill>
            </a:endParaRPr>
          </a:p>
        </p:txBody>
      </p:sp>
      <p:sp>
        <p:nvSpPr>
          <p:cNvPr id="11" name="Content Placeholder 2"/>
          <p:cNvSpPr txBox="1">
            <a:spLocks/>
          </p:cNvSpPr>
          <p:nvPr/>
        </p:nvSpPr>
        <p:spPr>
          <a:xfrm>
            <a:off x="251520" y="1376772"/>
            <a:ext cx="8641657" cy="508548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Clr>
                <a:schemeClr val="accent4"/>
              </a:buClr>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2000" kern="1200">
                <a:solidFill>
                  <a:schemeClr val="bg1">
                    <a:lumMod val="50000"/>
                  </a:schemeClr>
                </a:solidFill>
                <a:latin typeface="+mn-lt"/>
                <a:ea typeface="+mn-ea"/>
                <a:cs typeface="+mn-cs"/>
              </a:defRPr>
            </a:lvl4pPr>
            <a:lvl5pPr marL="1828800" indent="0" algn="l" defTabSz="914400" rtl="0" eaLnBrk="1" latinLnBrk="0" hangingPunct="1">
              <a:spcBef>
                <a:spcPct val="20000"/>
              </a:spcBef>
              <a:buClr>
                <a:schemeClr val="tx2"/>
              </a:buClr>
              <a:buFont typeface="Arial" pitchFamily="34" charset="0"/>
              <a:buNone/>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Aft>
                <a:spcPts val="600"/>
              </a:spcAft>
              <a:buClrTx/>
              <a:buFont typeface="Wingdings" panose="05000000000000000000" pitchFamily="2" charset="2"/>
              <a:buChar char="Ø"/>
            </a:pPr>
            <a:r>
              <a:rPr lang="hu-HU" sz="2200" dirty="0" err="1" smtClean="0"/>
              <a:t>Variation</a:t>
            </a:r>
            <a:r>
              <a:rPr lang="hu-HU" sz="2200" dirty="0" smtClean="0"/>
              <a:t> </a:t>
            </a:r>
            <a:r>
              <a:rPr lang="hu-HU" sz="2200" dirty="0" err="1" smtClean="0"/>
              <a:t>order</a:t>
            </a:r>
            <a:r>
              <a:rPr lang="hu-HU" sz="2200" dirty="0" smtClean="0"/>
              <a:t> </a:t>
            </a:r>
            <a:r>
              <a:rPr lang="hu-HU" sz="2200" dirty="0" err="1" smtClean="0"/>
              <a:t>document</a:t>
            </a:r>
            <a:r>
              <a:rPr lang="hu-HU" sz="2200" dirty="0" smtClean="0"/>
              <a:t> </a:t>
            </a:r>
            <a:r>
              <a:rPr lang="hu-HU" sz="2200" dirty="0" err="1" smtClean="0"/>
              <a:t>shall</a:t>
            </a:r>
            <a:r>
              <a:rPr lang="hu-HU" sz="2200" dirty="0" smtClean="0"/>
              <a:t> </a:t>
            </a:r>
            <a:r>
              <a:rPr lang="hu-HU" sz="2200" dirty="0" err="1" smtClean="0"/>
              <a:t>include</a:t>
            </a:r>
            <a:r>
              <a:rPr lang="hu-HU" sz="2200" dirty="0" smtClean="0"/>
              <a:t> </a:t>
            </a:r>
            <a:r>
              <a:rPr lang="hu-HU" sz="2200" dirty="0" err="1" smtClean="0"/>
              <a:t>the</a:t>
            </a:r>
            <a:r>
              <a:rPr lang="hu-HU" sz="2200" dirty="0"/>
              <a:t> </a:t>
            </a:r>
            <a:r>
              <a:rPr lang="en-GB" sz="2200" dirty="0" smtClean="0"/>
              <a:t>Engineer’s </a:t>
            </a:r>
            <a:r>
              <a:rPr lang="hu-HU" sz="2200" dirty="0" err="1" smtClean="0"/>
              <a:t>confirmation</a:t>
            </a:r>
            <a:r>
              <a:rPr lang="hu-HU" sz="2200" dirty="0" smtClean="0"/>
              <a:t> </a:t>
            </a:r>
            <a:r>
              <a:rPr lang="hu-HU" sz="2200" dirty="0" err="1" smtClean="0"/>
              <a:t>on</a:t>
            </a:r>
            <a:r>
              <a:rPr lang="hu-HU" sz="2200" dirty="0" smtClean="0"/>
              <a:t> </a:t>
            </a:r>
            <a:r>
              <a:rPr lang="hu-HU" sz="2200" dirty="0" err="1" smtClean="0"/>
              <a:t>the</a:t>
            </a:r>
            <a:r>
              <a:rPr lang="hu-HU" sz="2200" dirty="0" smtClean="0"/>
              <a:t> </a:t>
            </a:r>
            <a:r>
              <a:rPr lang="hu-HU" sz="2200" dirty="0" err="1" smtClean="0"/>
              <a:t>followings</a:t>
            </a:r>
            <a:r>
              <a:rPr lang="hu-HU" sz="2200" dirty="0" smtClean="0"/>
              <a:t> (</a:t>
            </a:r>
            <a:r>
              <a:rPr lang="hu-HU" sz="2200" dirty="0" err="1" smtClean="0"/>
              <a:t>such</a:t>
            </a:r>
            <a:r>
              <a:rPr lang="hu-HU" sz="2200" dirty="0" smtClean="0"/>
              <a:t> </a:t>
            </a:r>
            <a:r>
              <a:rPr lang="hu-HU" sz="2200" dirty="0" err="1" smtClean="0"/>
              <a:t>information</a:t>
            </a:r>
            <a:r>
              <a:rPr lang="hu-HU" sz="2200" dirty="0" smtClean="0"/>
              <a:t> </a:t>
            </a:r>
            <a:r>
              <a:rPr lang="hu-HU" sz="2200" dirty="0" err="1" smtClean="0"/>
              <a:t>may</a:t>
            </a:r>
            <a:r>
              <a:rPr lang="hu-HU" sz="2200" dirty="0" smtClean="0"/>
              <a:t> be </a:t>
            </a:r>
            <a:r>
              <a:rPr lang="hu-HU" sz="2200" dirty="0" err="1" smtClean="0"/>
              <a:t>required</a:t>
            </a:r>
            <a:r>
              <a:rPr lang="hu-HU" sz="2200" dirty="0" smtClean="0"/>
              <a:t> </a:t>
            </a:r>
            <a:r>
              <a:rPr lang="hu-HU" sz="2200" dirty="0" err="1" smtClean="0"/>
              <a:t>from</a:t>
            </a:r>
            <a:r>
              <a:rPr lang="hu-HU" sz="2200" dirty="0" smtClean="0"/>
              <a:t> </a:t>
            </a:r>
            <a:r>
              <a:rPr lang="hu-HU" sz="2200" dirty="0" err="1" smtClean="0"/>
              <a:t>the</a:t>
            </a:r>
            <a:r>
              <a:rPr lang="hu-HU" sz="2200" dirty="0" smtClean="0"/>
              <a:t> </a:t>
            </a:r>
            <a:r>
              <a:rPr lang="hu-HU" sz="2200" dirty="0" err="1" smtClean="0"/>
              <a:t>Contractor</a:t>
            </a:r>
            <a:r>
              <a:rPr lang="hu-HU" sz="2200" dirty="0" smtClean="0"/>
              <a:t> </a:t>
            </a:r>
            <a:r>
              <a:rPr lang="hu-HU" sz="2200" dirty="0" err="1" smtClean="0"/>
              <a:t>as</a:t>
            </a:r>
            <a:r>
              <a:rPr lang="hu-HU" sz="2200" dirty="0" smtClean="0"/>
              <a:t> </a:t>
            </a:r>
            <a:r>
              <a:rPr lang="hu-HU" sz="2200" dirty="0" err="1" smtClean="0"/>
              <a:t>well</a:t>
            </a:r>
            <a:r>
              <a:rPr lang="hu-HU" sz="2200" dirty="0" smtClean="0"/>
              <a:t>)</a:t>
            </a:r>
            <a:r>
              <a:rPr lang="en-GB" sz="2200" dirty="0" smtClean="0"/>
              <a:t>:</a:t>
            </a:r>
            <a:endParaRPr lang="hu-HU" sz="2200" dirty="0"/>
          </a:p>
          <a:p>
            <a:pPr lvl="1" algn="just">
              <a:spcAft>
                <a:spcPts val="600"/>
              </a:spcAft>
              <a:buClrTx/>
            </a:pPr>
            <a:r>
              <a:rPr lang="en-GB" sz="2200" dirty="0" smtClean="0"/>
              <a:t>whether </a:t>
            </a:r>
            <a:r>
              <a:rPr lang="en-GB" sz="2200" dirty="0"/>
              <a:t>the modification is essential to achieve the purposes of the project/procurement, and</a:t>
            </a:r>
            <a:endParaRPr lang="hu-HU" sz="2200" dirty="0"/>
          </a:p>
          <a:p>
            <a:pPr lvl="1" algn="just">
              <a:spcAft>
                <a:spcPts val="600"/>
              </a:spcAft>
              <a:buClrTx/>
            </a:pPr>
            <a:r>
              <a:rPr lang="en-GB" sz="2200" dirty="0"/>
              <a:t>is not included in the Contract, and</a:t>
            </a:r>
            <a:endParaRPr lang="hu-HU" sz="2200" dirty="0"/>
          </a:p>
          <a:p>
            <a:pPr lvl="1" algn="just">
              <a:spcAft>
                <a:spcPts val="600"/>
              </a:spcAft>
              <a:buClrTx/>
            </a:pPr>
            <a:r>
              <a:rPr lang="en-GB" sz="2200" dirty="0"/>
              <a:t>the event or circumstance giving rise to the modification does not fall under the Contractor’s risk, and</a:t>
            </a:r>
            <a:endParaRPr lang="hu-HU" sz="2200" dirty="0"/>
          </a:p>
          <a:p>
            <a:pPr lvl="1" algn="just">
              <a:spcAft>
                <a:spcPts val="600"/>
              </a:spcAft>
              <a:buClrTx/>
            </a:pPr>
            <a:r>
              <a:rPr lang="en-GB" sz="2200" dirty="0"/>
              <a:t>cannot be technically and/or economically separated from the Contract, or although separable, are strictly necessary to the performance of the Contract, and</a:t>
            </a:r>
            <a:endParaRPr lang="hu-HU" sz="2200" dirty="0"/>
          </a:p>
          <a:p>
            <a:pPr lvl="1" algn="just">
              <a:spcAft>
                <a:spcPts val="600"/>
              </a:spcAft>
              <a:buClrTx/>
            </a:pPr>
            <a:r>
              <a:rPr lang="en-GB" sz="2200" dirty="0"/>
              <a:t>is unforeseen by the Parties, and</a:t>
            </a:r>
            <a:endParaRPr lang="hu-HU" sz="2200" dirty="0"/>
          </a:p>
          <a:p>
            <a:pPr lvl="1" algn="just">
              <a:spcAft>
                <a:spcPts val="600"/>
              </a:spcAft>
              <a:buClrTx/>
            </a:pPr>
            <a:r>
              <a:rPr lang="en-GB" sz="2200" dirty="0"/>
              <a:t>procedure to be followed shall be defined/advised.</a:t>
            </a:r>
            <a:endParaRPr lang="hu-HU" sz="2200" dirty="0"/>
          </a:p>
          <a:p>
            <a:pPr algn="just">
              <a:spcAft>
                <a:spcPts val="600"/>
              </a:spcAft>
              <a:buClrTx/>
              <a:buFont typeface="Wingdings" panose="05000000000000000000" pitchFamily="2" charset="2"/>
              <a:buChar char="Ø"/>
            </a:pPr>
            <a:r>
              <a:rPr lang="en-GB" sz="2200" dirty="0"/>
              <a:t>Pricing</a:t>
            </a:r>
            <a:endParaRPr lang="hu-HU" sz="2200" dirty="0"/>
          </a:p>
          <a:p>
            <a:pPr lvl="1" algn="just">
              <a:spcAft>
                <a:spcPts val="600"/>
              </a:spcAft>
              <a:buClrTx/>
            </a:pPr>
            <a:r>
              <a:rPr lang="en-GB" sz="2200" dirty="0"/>
              <a:t>detailed </a:t>
            </a:r>
            <a:r>
              <a:rPr lang="hu-HU" sz="2200" dirty="0" err="1" smtClean="0"/>
              <a:t>price</a:t>
            </a:r>
            <a:r>
              <a:rPr lang="hu-HU" sz="2200" dirty="0" smtClean="0"/>
              <a:t> </a:t>
            </a:r>
            <a:r>
              <a:rPr lang="en-GB" sz="2200" dirty="0" smtClean="0"/>
              <a:t>breakdown </a:t>
            </a:r>
            <a:r>
              <a:rPr lang="hu-HU" sz="2200" dirty="0" err="1" smtClean="0"/>
              <a:t>required</a:t>
            </a:r>
            <a:r>
              <a:rPr lang="hu-HU" sz="2200" dirty="0" smtClean="0"/>
              <a:t> </a:t>
            </a:r>
            <a:r>
              <a:rPr lang="hu-HU" sz="2200" dirty="0" err="1" smtClean="0"/>
              <a:t>for</a:t>
            </a:r>
            <a:r>
              <a:rPr lang="hu-HU" sz="2200" dirty="0" smtClean="0"/>
              <a:t> </a:t>
            </a:r>
            <a:r>
              <a:rPr lang="hu-HU" sz="2200" dirty="0" err="1" smtClean="0"/>
              <a:t>Variations</a:t>
            </a:r>
            <a:r>
              <a:rPr lang="hu-HU" sz="2200" dirty="0" smtClean="0"/>
              <a:t>, unit </a:t>
            </a:r>
            <a:r>
              <a:rPr lang="hu-HU" sz="2200" dirty="0" err="1" smtClean="0"/>
              <a:t>prices</a:t>
            </a:r>
            <a:r>
              <a:rPr lang="hu-HU" sz="2200" dirty="0" smtClean="0"/>
              <a:t>?</a:t>
            </a:r>
            <a:endParaRPr lang="en-GB" sz="2200" dirty="0"/>
          </a:p>
          <a:p>
            <a:pPr>
              <a:buClr>
                <a:srgbClr val="1BA77F"/>
              </a:buClr>
            </a:pPr>
            <a:endParaRPr lang="en-GB" b="1" dirty="0" smtClean="0">
              <a:solidFill>
                <a:prstClr val="black"/>
              </a:solidFill>
            </a:endParaRPr>
          </a:p>
          <a:p>
            <a:pPr>
              <a:buClr>
                <a:srgbClr val="1BA77F"/>
              </a:buClr>
            </a:pPr>
            <a:endParaRPr lang="en-US" b="1" dirty="0" smtClean="0">
              <a:solidFill>
                <a:prstClr val="black"/>
              </a:solidFill>
            </a:endParaRPr>
          </a:p>
          <a:p>
            <a:pPr marL="0" indent="0">
              <a:buClr>
                <a:srgbClr val="1BA77F"/>
              </a:buClr>
              <a:buFont typeface="Arial" pitchFamily="34" charset="0"/>
              <a:buNone/>
            </a:pPr>
            <a:endParaRPr lang="en-US" dirty="0">
              <a:solidFill>
                <a:prstClr val="black"/>
              </a:solidFill>
            </a:endParaRPr>
          </a:p>
          <a:p>
            <a:pPr>
              <a:buClr>
                <a:srgbClr val="1BA77F"/>
              </a:buClr>
            </a:pPr>
            <a:endParaRPr lang="en-GB" dirty="0">
              <a:solidFill>
                <a:prstClr val="black"/>
              </a:solidFill>
            </a:endParaRPr>
          </a:p>
        </p:txBody>
      </p:sp>
      <p:sp>
        <p:nvSpPr>
          <p:cNvPr id="10" name="Title 1"/>
          <p:cNvSpPr txBox="1">
            <a:spLocks/>
          </p:cNvSpPr>
          <p:nvPr/>
        </p:nvSpPr>
        <p:spPr>
          <a:xfrm>
            <a:off x="0" y="832493"/>
            <a:ext cx="9144000" cy="436267"/>
          </a:xfrm>
          <a:prstGeom prst="rect">
            <a:avLst/>
          </a:prstGeom>
        </p:spPr>
        <p:txBody>
          <a:bodyPr vert="horz" lIns="91440" tIns="45720" rIns="91440" bIns="45720" rtlCol="0" anchor="t">
            <a:noAutofit/>
          </a:bodyPr>
          <a:lstStyle>
            <a:lvl1pPr algn="r" defTabSz="914400" rtl="0" eaLnBrk="1" latinLnBrk="0" hangingPunct="1">
              <a:spcBef>
                <a:spcPct val="0"/>
              </a:spcBef>
              <a:buNone/>
              <a:defRPr sz="3200" kern="1200">
                <a:solidFill>
                  <a:schemeClr val="tx2"/>
                </a:solidFill>
                <a:latin typeface="+mj-lt"/>
                <a:ea typeface="+mj-ea"/>
                <a:cs typeface="+mj-cs"/>
              </a:defRPr>
            </a:lvl1pPr>
          </a:lstStyle>
          <a:p>
            <a:pPr algn="ctr"/>
            <a:r>
              <a:rPr lang="hu-HU" altLang="hu-HU" sz="2400" b="1" dirty="0" smtClean="0"/>
              <a:t>CONCLUSIONS, RECOMMENDATIONS</a:t>
            </a:r>
          </a:p>
        </p:txBody>
      </p:sp>
    </p:spTree>
    <p:extLst>
      <p:ext uri="{BB962C8B-B14F-4D97-AF65-F5344CB8AC3E}">
        <p14:creationId xmlns:p14="http://schemas.microsoft.com/office/powerpoint/2010/main" val="8376057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668" y="225424"/>
            <a:ext cx="7416823" cy="576000"/>
          </a:xfrm>
        </p:spPr>
        <p:txBody>
          <a:bodyPr/>
          <a:lstStyle/>
          <a:p>
            <a:r>
              <a:rPr lang="en-US" sz="1800" b="1" dirty="0"/>
              <a:t>Project Implementation Support Service </a:t>
            </a:r>
            <a:r>
              <a:rPr lang="en-US" sz="1800" b="1" dirty="0" smtClean="0"/>
              <a:t>Agreement – Activity 3, “</a:t>
            </a:r>
            <a:r>
              <a:rPr lang="hu-HU" sz="1800" b="1" dirty="0" smtClean="0"/>
              <a:t>L</a:t>
            </a:r>
            <a:r>
              <a:rPr lang="en-US" sz="1800" b="1" dirty="0" err="1" smtClean="0"/>
              <a:t>essons</a:t>
            </a:r>
            <a:r>
              <a:rPr lang="en-US" sz="1800" b="1" dirty="0" smtClean="0"/>
              <a:t> Learnt” workshop</a:t>
            </a:r>
            <a:r>
              <a:rPr lang="en-US" sz="1800" dirty="0" smtClean="0"/>
              <a:t> </a:t>
            </a:r>
            <a:r>
              <a:rPr lang="en-US" sz="2000" b="1" dirty="0"/>
              <a:t/>
            </a:r>
            <a:br>
              <a:rPr lang="en-US" sz="2000" b="1" dirty="0"/>
            </a:br>
            <a:endParaRPr lang="en-GB" sz="2000" dirty="0"/>
          </a:p>
        </p:txBody>
      </p:sp>
      <p:sp>
        <p:nvSpPr>
          <p:cNvPr id="3" name="Content Placeholder 2"/>
          <p:cNvSpPr>
            <a:spLocks noGrp="1"/>
          </p:cNvSpPr>
          <p:nvPr>
            <p:ph idx="1"/>
          </p:nvPr>
        </p:nvSpPr>
        <p:spPr>
          <a:xfrm>
            <a:off x="0" y="1280386"/>
            <a:ext cx="9143999" cy="5203871"/>
          </a:xfrm>
        </p:spPr>
        <p:txBody>
          <a:bodyPr>
            <a:normAutofit/>
          </a:bodyPr>
          <a:lstStyle/>
          <a:p>
            <a:endParaRPr lang="en-GB" b="1" dirty="0" smtClean="0"/>
          </a:p>
          <a:p>
            <a:pPr>
              <a:spcAft>
                <a:spcPts val="600"/>
              </a:spcAft>
              <a:buClrTx/>
              <a:buFont typeface="Wingdings" panose="05000000000000000000" pitchFamily="2" charset="2"/>
              <a:buChar char="v"/>
            </a:pPr>
            <a:r>
              <a:rPr lang="hu-HU" dirty="0" err="1"/>
              <a:t>C</a:t>
            </a:r>
            <a:r>
              <a:rPr lang="hu-HU" dirty="0" err="1" smtClean="0"/>
              <a:t>omments</a:t>
            </a:r>
            <a:r>
              <a:rPr lang="hu-HU" dirty="0" smtClean="0"/>
              <a:t> </a:t>
            </a:r>
            <a:r>
              <a:rPr lang="hu-HU" dirty="0" err="1" smtClean="0"/>
              <a:t>on</a:t>
            </a:r>
            <a:r>
              <a:rPr lang="hu-HU" dirty="0" smtClean="0"/>
              <a:t> </a:t>
            </a:r>
            <a:r>
              <a:rPr lang="hu-HU" dirty="0" err="1" smtClean="0"/>
              <a:t>Variations</a:t>
            </a:r>
            <a:r>
              <a:rPr lang="hu-HU" dirty="0" smtClean="0"/>
              <a:t> and </a:t>
            </a:r>
            <a:r>
              <a:rPr lang="hu-HU" dirty="0" err="1" smtClean="0"/>
              <a:t>Claims</a:t>
            </a:r>
            <a:r>
              <a:rPr lang="hu-HU" dirty="0" smtClean="0"/>
              <a:t> </a:t>
            </a:r>
            <a:r>
              <a:rPr lang="hu-HU" dirty="0" err="1" smtClean="0"/>
              <a:t>vs</a:t>
            </a:r>
            <a:r>
              <a:rPr lang="hu-HU" dirty="0" smtClean="0"/>
              <a:t> Public </a:t>
            </a:r>
            <a:r>
              <a:rPr lang="hu-HU" dirty="0" err="1" smtClean="0"/>
              <a:t>Procurement</a:t>
            </a:r>
            <a:r>
              <a:rPr lang="hu-HU" dirty="0" smtClean="0"/>
              <a:t> </a:t>
            </a:r>
            <a:r>
              <a:rPr lang="hu-HU" dirty="0" err="1" smtClean="0"/>
              <a:t>Act</a:t>
            </a:r>
            <a:r>
              <a:rPr lang="hu-HU" dirty="0" smtClean="0"/>
              <a:t> (PPA)</a:t>
            </a:r>
          </a:p>
          <a:p>
            <a:pPr>
              <a:spcAft>
                <a:spcPts val="600"/>
              </a:spcAft>
              <a:buClrTx/>
              <a:buFont typeface="Wingdings" panose="05000000000000000000" pitchFamily="2" charset="2"/>
              <a:buChar char="v"/>
            </a:pPr>
            <a:r>
              <a:rPr lang="hu-HU" dirty="0" err="1" smtClean="0"/>
              <a:t>Variation</a:t>
            </a:r>
            <a:r>
              <a:rPr lang="hu-HU" dirty="0" smtClean="0"/>
              <a:t> </a:t>
            </a:r>
            <a:r>
              <a:rPr lang="hu-HU" dirty="0" err="1" smtClean="0"/>
              <a:t>procedures</a:t>
            </a:r>
            <a:endParaRPr lang="hu-HU" dirty="0" smtClean="0"/>
          </a:p>
          <a:p>
            <a:pPr>
              <a:spcAft>
                <a:spcPts val="600"/>
              </a:spcAft>
              <a:buClrTx/>
              <a:buFont typeface="Wingdings" panose="05000000000000000000" pitchFamily="2" charset="2"/>
              <a:buChar char="v"/>
            </a:pPr>
            <a:r>
              <a:rPr lang="hu-HU" dirty="0" err="1" smtClean="0"/>
              <a:t>Contractor’s</a:t>
            </a:r>
            <a:r>
              <a:rPr lang="hu-HU" dirty="0" smtClean="0"/>
              <a:t> </a:t>
            </a:r>
            <a:r>
              <a:rPr lang="hu-HU" dirty="0" err="1" smtClean="0"/>
              <a:t>Claims</a:t>
            </a:r>
            <a:endParaRPr lang="hu-HU" dirty="0" smtClean="0"/>
          </a:p>
          <a:p>
            <a:pPr>
              <a:spcAft>
                <a:spcPts val="600"/>
              </a:spcAft>
              <a:buClrTx/>
              <a:buFont typeface="Wingdings" panose="05000000000000000000" pitchFamily="2" charset="2"/>
              <a:buChar char="v"/>
            </a:pPr>
            <a:r>
              <a:rPr lang="en-GB" dirty="0" smtClean="0"/>
              <a:t>Risk </a:t>
            </a:r>
            <a:r>
              <a:rPr lang="en-GB" dirty="0"/>
              <a:t>allocation and Contractor's entitlement as per </a:t>
            </a:r>
            <a:r>
              <a:rPr lang="en-GB" dirty="0" smtClean="0"/>
              <a:t>F</a:t>
            </a:r>
            <a:r>
              <a:rPr lang="hu-HU" dirty="0" smtClean="0"/>
              <a:t>IDIC </a:t>
            </a:r>
            <a:r>
              <a:rPr lang="en-GB" dirty="0" smtClean="0"/>
              <a:t>/</a:t>
            </a:r>
            <a:r>
              <a:rPr lang="hu-HU" dirty="0" smtClean="0"/>
              <a:t> </a:t>
            </a:r>
            <a:r>
              <a:rPr lang="en-GB" dirty="0" smtClean="0"/>
              <a:t>PSP Contracts</a:t>
            </a:r>
            <a:r>
              <a:rPr lang="hu-HU" dirty="0" smtClean="0"/>
              <a:t> </a:t>
            </a:r>
            <a:r>
              <a:rPr lang="en-GB" dirty="0" smtClean="0"/>
              <a:t>/</a:t>
            </a:r>
            <a:r>
              <a:rPr lang="hu-HU" dirty="0" smtClean="0"/>
              <a:t> </a:t>
            </a:r>
            <a:r>
              <a:rPr lang="en-GB" dirty="0" smtClean="0"/>
              <a:t>P</a:t>
            </a:r>
            <a:r>
              <a:rPr lang="hu-HU" dirty="0" smtClean="0"/>
              <a:t>PA</a:t>
            </a:r>
            <a:endParaRPr lang="en-GB" dirty="0"/>
          </a:p>
          <a:p>
            <a:pPr>
              <a:spcAft>
                <a:spcPts val="600"/>
              </a:spcAft>
              <a:buClrTx/>
              <a:buFont typeface="Wingdings" panose="05000000000000000000" pitchFamily="2" charset="2"/>
              <a:buChar char="v"/>
            </a:pPr>
            <a:r>
              <a:rPr lang="en-GB" dirty="0"/>
              <a:t>Conclusions, recommendations</a:t>
            </a:r>
          </a:p>
          <a:p>
            <a:pPr marL="0" indent="0">
              <a:buNone/>
            </a:pPr>
            <a:endParaRPr lang="en-US" dirty="0"/>
          </a:p>
          <a:p>
            <a:endParaRPr lang="en-GB" dirty="0"/>
          </a:p>
        </p:txBody>
      </p:sp>
      <p:sp>
        <p:nvSpPr>
          <p:cNvPr id="7" name="Date Placeholder 6"/>
          <p:cNvSpPr>
            <a:spLocks noGrp="1"/>
          </p:cNvSpPr>
          <p:nvPr>
            <p:ph type="dt" sz="half" idx="10"/>
          </p:nvPr>
        </p:nvSpPr>
        <p:spPr/>
        <p:txBody>
          <a:bodyPr/>
          <a:lstStyle/>
          <a:p>
            <a:r>
              <a:rPr lang="en-GB" dirty="0" smtClean="0"/>
              <a:t>Sofia, 18</a:t>
            </a:r>
            <a:r>
              <a:rPr lang="en-GB" baseline="30000" dirty="0" smtClean="0"/>
              <a:t>th</a:t>
            </a:r>
            <a:r>
              <a:rPr lang="en-GB" dirty="0" smtClean="0"/>
              <a:t> June</a:t>
            </a:r>
            <a:r>
              <a:rPr lang="en-GB" dirty="0"/>
              <a:t>, 2015</a:t>
            </a:r>
          </a:p>
        </p:txBody>
      </p:sp>
      <p:sp>
        <p:nvSpPr>
          <p:cNvPr id="9" name="Slide Number Placeholder 8"/>
          <p:cNvSpPr>
            <a:spLocks noGrp="1"/>
          </p:cNvSpPr>
          <p:nvPr>
            <p:ph type="sldNum" sz="quarter" idx="12"/>
          </p:nvPr>
        </p:nvSpPr>
        <p:spPr/>
        <p:txBody>
          <a:bodyPr/>
          <a:lstStyle/>
          <a:p>
            <a:fld id="{FD0A51CA-4611-42BC-8C78-05A9D4A054CC}" type="slidenum">
              <a:rPr lang="en-GB" smtClean="0"/>
              <a:t>2</a:t>
            </a:fld>
            <a:endParaRPr lang="en-GB" dirty="0"/>
          </a:p>
        </p:txBody>
      </p:sp>
      <p:sp>
        <p:nvSpPr>
          <p:cNvPr id="12" name="Footer Placeholder 4"/>
          <p:cNvSpPr>
            <a:spLocks noGrp="1"/>
          </p:cNvSpPr>
          <p:nvPr>
            <p:ph type="ftr" sz="quarter" idx="11"/>
          </p:nvPr>
        </p:nvSpPr>
        <p:spPr>
          <a:xfrm>
            <a:off x="3124200" y="6484257"/>
            <a:ext cx="3175992" cy="365125"/>
          </a:xfrm>
        </p:spPr>
        <p:txBody>
          <a:bodyPr/>
          <a:lstStyle/>
          <a:p>
            <a:r>
              <a:rPr lang="en-US" dirty="0" smtClean="0"/>
              <a:t>European Investment Bank Group          TA2013040 BG BSF</a:t>
            </a:r>
            <a:endParaRPr lang="en-GB" dirty="0"/>
          </a:p>
        </p:txBody>
      </p:sp>
      <p:sp>
        <p:nvSpPr>
          <p:cNvPr id="11" name="Title 1"/>
          <p:cNvSpPr txBox="1">
            <a:spLocks/>
          </p:cNvSpPr>
          <p:nvPr/>
        </p:nvSpPr>
        <p:spPr>
          <a:xfrm>
            <a:off x="0" y="832493"/>
            <a:ext cx="9144000" cy="863600"/>
          </a:xfrm>
          <a:prstGeom prst="rect">
            <a:avLst/>
          </a:prstGeom>
        </p:spPr>
        <p:txBody>
          <a:bodyPr vert="horz" lIns="91440" tIns="45720" rIns="91440" bIns="45720" rtlCol="0" anchor="t">
            <a:noAutofit/>
          </a:bodyPr>
          <a:lstStyle>
            <a:lvl1pPr algn="r" defTabSz="914400" rtl="0" eaLnBrk="1" latinLnBrk="0" hangingPunct="1">
              <a:spcBef>
                <a:spcPct val="0"/>
              </a:spcBef>
              <a:buNone/>
              <a:defRPr sz="3200" kern="1200">
                <a:solidFill>
                  <a:schemeClr val="tx2"/>
                </a:solidFill>
                <a:latin typeface="+mj-lt"/>
                <a:ea typeface="+mj-ea"/>
                <a:cs typeface="+mj-cs"/>
              </a:defRPr>
            </a:lvl1pPr>
          </a:lstStyle>
          <a:p>
            <a:pPr algn="ctr"/>
            <a:r>
              <a:rPr lang="hu-HU" altLang="hu-HU" sz="2400" b="1" dirty="0" smtClean="0"/>
              <a:t>VARIATION ORDERS AND CLAIMS</a:t>
            </a:r>
          </a:p>
        </p:txBody>
      </p:sp>
    </p:spTree>
    <p:extLst>
      <p:ext uri="{BB962C8B-B14F-4D97-AF65-F5344CB8AC3E}">
        <p14:creationId xmlns:p14="http://schemas.microsoft.com/office/powerpoint/2010/main" val="1102643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668" y="225424"/>
            <a:ext cx="7416823" cy="576000"/>
          </a:xfrm>
        </p:spPr>
        <p:txBody>
          <a:bodyPr/>
          <a:lstStyle/>
          <a:p>
            <a:r>
              <a:rPr lang="en-US" sz="1800" b="1" dirty="0"/>
              <a:t>Project Implementation Support Service </a:t>
            </a:r>
            <a:r>
              <a:rPr lang="en-US" sz="1800" b="1" dirty="0" smtClean="0"/>
              <a:t>Agreement – Activity 3, “</a:t>
            </a:r>
            <a:r>
              <a:rPr lang="hu-HU" sz="1800" b="1" dirty="0" smtClean="0"/>
              <a:t>L</a:t>
            </a:r>
            <a:r>
              <a:rPr lang="en-US" sz="1800" b="1" dirty="0" err="1" smtClean="0"/>
              <a:t>essons</a:t>
            </a:r>
            <a:r>
              <a:rPr lang="en-US" sz="1800" b="1" dirty="0" smtClean="0"/>
              <a:t> Learnt” workshop</a:t>
            </a:r>
            <a:r>
              <a:rPr lang="en-US" sz="1800" dirty="0" smtClean="0"/>
              <a:t> </a:t>
            </a:r>
            <a:r>
              <a:rPr lang="en-US" sz="2000" b="1" dirty="0"/>
              <a:t/>
            </a:r>
            <a:br>
              <a:rPr lang="en-US" sz="2000" b="1" dirty="0"/>
            </a:br>
            <a:endParaRPr lang="en-GB" sz="2000" dirty="0"/>
          </a:p>
        </p:txBody>
      </p:sp>
      <p:sp>
        <p:nvSpPr>
          <p:cNvPr id="3" name="Content Placeholder 2"/>
          <p:cNvSpPr>
            <a:spLocks noGrp="1"/>
          </p:cNvSpPr>
          <p:nvPr>
            <p:ph idx="1"/>
          </p:nvPr>
        </p:nvSpPr>
        <p:spPr>
          <a:xfrm>
            <a:off x="251520" y="1088740"/>
            <a:ext cx="8641657" cy="5508612"/>
          </a:xfrm>
        </p:spPr>
        <p:txBody>
          <a:bodyPr>
            <a:normAutofit/>
          </a:bodyPr>
          <a:lstStyle/>
          <a:p>
            <a:endParaRPr lang="en-GB" b="1" dirty="0" smtClean="0"/>
          </a:p>
          <a:p>
            <a:endParaRPr lang="en-US" b="1" dirty="0" smtClean="0"/>
          </a:p>
          <a:p>
            <a:pPr marL="0" indent="0">
              <a:buNone/>
            </a:pPr>
            <a:endParaRPr lang="en-US" dirty="0"/>
          </a:p>
          <a:p>
            <a:endParaRPr lang="en-GB" dirty="0"/>
          </a:p>
        </p:txBody>
      </p:sp>
      <p:sp>
        <p:nvSpPr>
          <p:cNvPr id="7" name="Date Placeholder 6"/>
          <p:cNvSpPr>
            <a:spLocks noGrp="1"/>
          </p:cNvSpPr>
          <p:nvPr>
            <p:ph type="dt" sz="half" idx="10"/>
          </p:nvPr>
        </p:nvSpPr>
        <p:spPr/>
        <p:txBody>
          <a:bodyPr/>
          <a:lstStyle/>
          <a:p>
            <a:r>
              <a:rPr lang="en-GB" dirty="0" smtClean="0"/>
              <a:t>Sofia, 18</a:t>
            </a:r>
            <a:r>
              <a:rPr lang="en-GB" baseline="30000" dirty="0" smtClean="0"/>
              <a:t>th</a:t>
            </a:r>
            <a:r>
              <a:rPr lang="en-GB" dirty="0" smtClean="0"/>
              <a:t> June</a:t>
            </a:r>
            <a:r>
              <a:rPr lang="en-GB" dirty="0"/>
              <a:t>, 2015</a:t>
            </a:r>
          </a:p>
        </p:txBody>
      </p:sp>
      <p:sp>
        <p:nvSpPr>
          <p:cNvPr id="9" name="Slide Number Placeholder 8"/>
          <p:cNvSpPr>
            <a:spLocks noGrp="1"/>
          </p:cNvSpPr>
          <p:nvPr>
            <p:ph type="sldNum" sz="quarter" idx="12"/>
          </p:nvPr>
        </p:nvSpPr>
        <p:spPr/>
        <p:txBody>
          <a:bodyPr/>
          <a:lstStyle/>
          <a:p>
            <a:fld id="{FD0A51CA-4611-42BC-8C78-05A9D4A054CC}" type="slidenum">
              <a:rPr lang="en-GB" smtClean="0"/>
              <a:t>3</a:t>
            </a:fld>
            <a:endParaRPr lang="en-GB" dirty="0"/>
          </a:p>
        </p:txBody>
      </p:sp>
      <p:sp>
        <p:nvSpPr>
          <p:cNvPr id="12" name="Footer Placeholder 4"/>
          <p:cNvSpPr>
            <a:spLocks noGrp="1"/>
          </p:cNvSpPr>
          <p:nvPr>
            <p:ph type="ftr" sz="quarter" idx="11"/>
          </p:nvPr>
        </p:nvSpPr>
        <p:spPr>
          <a:xfrm>
            <a:off x="3124200" y="6484257"/>
            <a:ext cx="3175992" cy="365125"/>
          </a:xfrm>
        </p:spPr>
        <p:txBody>
          <a:bodyPr/>
          <a:lstStyle/>
          <a:p>
            <a:r>
              <a:rPr lang="en-US" dirty="0" smtClean="0"/>
              <a:t>European Investment Bank Group          TA2013040 BG BSF</a:t>
            </a:r>
            <a:endParaRPr lang="en-GB" dirty="0"/>
          </a:p>
        </p:txBody>
      </p:sp>
      <p:sp>
        <p:nvSpPr>
          <p:cNvPr id="11" name="Title 1"/>
          <p:cNvSpPr txBox="1">
            <a:spLocks/>
          </p:cNvSpPr>
          <p:nvPr/>
        </p:nvSpPr>
        <p:spPr>
          <a:xfrm>
            <a:off x="0" y="832493"/>
            <a:ext cx="9144000" cy="436267"/>
          </a:xfrm>
          <a:prstGeom prst="rect">
            <a:avLst/>
          </a:prstGeom>
        </p:spPr>
        <p:txBody>
          <a:bodyPr vert="horz" lIns="91440" tIns="45720" rIns="91440" bIns="45720" rtlCol="0" anchor="t">
            <a:noAutofit/>
          </a:bodyPr>
          <a:lstStyle>
            <a:lvl1pPr algn="r" defTabSz="914400" rtl="0" eaLnBrk="1" latinLnBrk="0" hangingPunct="1">
              <a:spcBef>
                <a:spcPct val="0"/>
              </a:spcBef>
              <a:buNone/>
              <a:defRPr sz="3200" kern="1200">
                <a:solidFill>
                  <a:schemeClr val="tx2"/>
                </a:solidFill>
                <a:latin typeface="+mj-lt"/>
                <a:ea typeface="+mj-ea"/>
                <a:cs typeface="+mj-cs"/>
              </a:defRPr>
            </a:lvl1pPr>
          </a:lstStyle>
          <a:p>
            <a:pPr algn="ctr"/>
            <a:r>
              <a:rPr lang="hu-HU" altLang="hu-HU" sz="2400" b="1" dirty="0" smtClean="0"/>
              <a:t>COMMENTS ON VARIATIONS AND CLAIMS </a:t>
            </a:r>
            <a:r>
              <a:rPr lang="hu-HU" altLang="hu-HU" sz="2400" b="1" dirty="0" err="1" smtClean="0"/>
              <a:t>vs</a:t>
            </a:r>
            <a:r>
              <a:rPr lang="hu-HU" altLang="hu-HU" sz="2400" b="1" dirty="0" smtClean="0"/>
              <a:t> PPA</a:t>
            </a:r>
          </a:p>
        </p:txBody>
      </p:sp>
      <p:sp>
        <p:nvSpPr>
          <p:cNvPr id="8" name="Content Placeholder 2"/>
          <p:cNvSpPr txBox="1">
            <a:spLocks/>
          </p:cNvSpPr>
          <p:nvPr/>
        </p:nvSpPr>
        <p:spPr>
          <a:xfrm>
            <a:off x="1" y="1196752"/>
            <a:ext cx="9144000" cy="5287505"/>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Clr>
                <a:schemeClr val="accent4"/>
              </a:buClr>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2000" kern="1200">
                <a:solidFill>
                  <a:schemeClr val="bg1">
                    <a:lumMod val="50000"/>
                  </a:schemeClr>
                </a:solidFill>
                <a:latin typeface="+mn-lt"/>
                <a:ea typeface="+mn-ea"/>
                <a:cs typeface="+mn-cs"/>
              </a:defRPr>
            </a:lvl4pPr>
            <a:lvl5pPr marL="1828800" indent="0" algn="l" defTabSz="914400" rtl="0" eaLnBrk="1" latinLnBrk="0" hangingPunct="1">
              <a:spcBef>
                <a:spcPct val="20000"/>
              </a:spcBef>
              <a:buClr>
                <a:schemeClr val="tx2"/>
              </a:buClr>
              <a:buFont typeface="Arial" pitchFamily="34" charset="0"/>
              <a:buNone/>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Tx/>
              <a:buFont typeface="Wingdings" panose="05000000000000000000" pitchFamily="2" charset="2"/>
              <a:buChar char="v"/>
            </a:pPr>
            <a:r>
              <a:rPr lang="hu-HU" dirty="0" err="1" smtClean="0"/>
              <a:t>Variation</a:t>
            </a:r>
            <a:r>
              <a:rPr lang="hu-HU" dirty="0" smtClean="0"/>
              <a:t> </a:t>
            </a:r>
            <a:r>
              <a:rPr lang="hu-HU" dirty="0" err="1" smtClean="0"/>
              <a:t>orders</a:t>
            </a:r>
            <a:r>
              <a:rPr lang="hu-HU" dirty="0" smtClean="0"/>
              <a:t> and </a:t>
            </a:r>
            <a:r>
              <a:rPr lang="hu-HU" dirty="0" err="1" smtClean="0"/>
              <a:t>Claims</a:t>
            </a:r>
            <a:r>
              <a:rPr lang="hu-HU" dirty="0" smtClean="0"/>
              <a:t> – </a:t>
            </a:r>
            <a:r>
              <a:rPr lang="hu-HU" dirty="0" err="1" smtClean="0"/>
              <a:t>Practically</a:t>
            </a:r>
            <a:r>
              <a:rPr lang="hu-HU" dirty="0" smtClean="0"/>
              <a:t> </a:t>
            </a:r>
            <a:r>
              <a:rPr lang="hu-HU" dirty="0" err="1" smtClean="0"/>
              <a:t>contract</a:t>
            </a:r>
            <a:r>
              <a:rPr lang="hu-HU" dirty="0" smtClean="0"/>
              <a:t> </a:t>
            </a:r>
            <a:r>
              <a:rPr lang="hu-HU" dirty="0" err="1"/>
              <a:t>m</a:t>
            </a:r>
            <a:r>
              <a:rPr lang="hu-HU" dirty="0" err="1" smtClean="0"/>
              <a:t>odifications</a:t>
            </a:r>
            <a:endParaRPr lang="hu-HU" dirty="0" smtClean="0"/>
          </a:p>
          <a:p>
            <a:pPr marL="0" indent="0">
              <a:spcAft>
                <a:spcPts val="600"/>
              </a:spcAft>
              <a:buNone/>
            </a:pPr>
            <a:r>
              <a:rPr lang="hu-HU" sz="2100" u="sng" dirty="0"/>
              <a:t>Public </a:t>
            </a:r>
            <a:r>
              <a:rPr lang="hu-HU" sz="2100" u="sng" dirty="0" err="1"/>
              <a:t>Procurement</a:t>
            </a:r>
            <a:r>
              <a:rPr lang="hu-HU" sz="2100" u="sng" dirty="0"/>
              <a:t> </a:t>
            </a:r>
            <a:r>
              <a:rPr lang="hu-HU" sz="2100" u="sng" dirty="0" err="1"/>
              <a:t>Act</a:t>
            </a:r>
            <a:r>
              <a:rPr lang="hu-HU" sz="2100" u="sng" dirty="0"/>
              <a:t>, </a:t>
            </a:r>
            <a:r>
              <a:rPr lang="hu-HU" sz="2100" u="sng" dirty="0" err="1"/>
              <a:t>Article</a:t>
            </a:r>
            <a:r>
              <a:rPr lang="hu-HU" sz="2100" u="sng" dirty="0"/>
              <a:t> 43</a:t>
            </a:r>
          </a:p>
          <a:p>
            <a:pPr marL="0" indent="0" algn="just">
              <a:spcAft>
                <a:spcPts val="600"/>
              </a:spcAft>
              <a:buNone/>
            </a:pPr>
            <a:r>
              <a:rPr lang="en-US" sz="2100" dirty="0" smtClean="0"/>
              <a:t>(</a:t>
            </a:r>
            <a:r>
              <a:rPr lang="en-US" sz="2100" dirty="0"/>
              <a:t>1) </a:t>
            </a:r>
            <a:r>
              <a:rPr lang="en-US" sz="2100" b="1" dirty="0" smtClean="0"/>
              <a:t>The </a:t>
            </a:r>
            <a:r>
              <a:rPr lang="en-US" sz="2100" b="1" dirty="0"/>
              <a:t>parties</a:t>
            </a:r>
            <a:r>
              <a:rPr lang="en-US" sz="2100" dirty="0"/>
              <a:t> to a public procurement </a:t>
            </a:r>
            <a:r>
              <a:rPr lang="en-US" sz="2100" dirty="0" smtClean="0"/>
              <a:t>contract</a:t>
            </a:r>
            <a:r>
              <a:rPr lang="hu-HU" sz="2100" dirty="0" smtClean="0"/>
              <a:t> </a:t>
            </a:r>
            <a:r>
              <a:rPr lang="en-US" sz="2100" b="1" dirty="0" smtClean="0"/>
              <a:t>may </a:t>
            </a:r>
            <a:r>
              <a:rPr lang="en-US" sz="2100" b="1" dirty="0"/>
              <a:t>not amend the said contract</a:t>
            </a:r>
            <a:r>
              <a:rPr lang="en-US" sz="2100" dirty="0" smtClean="0"/>
              <a:t>.</a:t>
            </a:r>
            <a:endParaRPr lang="hu-HU" sz="2100" dirty="0" smtClean="0"/>
          </a:p>
          <a:p>
            <a:pPr marL="0" indent="0" algn="just">
              <a:spcAft>
                <a:spcPts val="600"/>
              </a:spcAft>
              <a:buNone/>
            </a:pPr>
            <a:r>
              <a:rPr lang="hu-HU" sz="2100" dirty="0" smtClean="0"/>
              <a:t>(2) </a:t>
            </a:r>
            <a:r>
              <a:rPr lang="en-US" sz="2100" b="1" dirty="0"/>
              <a:t>An amendment </a:t>
            </a:r>
            <a:r>
              <a:rPr lang="en-US" sz="2100" dirty="0"/>
              <a:t>to a public </a:t>
            </a:r>
            <a:r>
              <a:rPr lang="en-US" sz="2100" dirty="0" smtClean="0"/>
              <a:t>procurement</a:t>
            </a:r>
            <a:r>
              <a:rPr lang="hu-HU" sz="2100" dirty="0" smtClean="0"/>
              <a:t> </a:t>
            </a:r>
            <a:r>
              <a:rPr lang="en-US" sz="2100" dirty="0" smtClean="0"/>
              <a:t>contract </a:t>
            </a:r>
            <a:r>
              <a:rPr lang="en-US" sz="2100" b="1" dirty="0"/>
              <a:t>shall be effected by a supplementary agreement</a:t>
            </a:r>
            <a:r>
              <a:rPr lang="en-US" sz="2100" dirty="0"/>
              <a:t> to the contract and shall be </a:t>
            </a:r>
            <a:r>
              <a:rPr lang="en-US" sz="2100" dirty="0" smtClean="0"/>
              <a:t>admissible</a:t>
            </a:r>
            <a:r>
              <a:rPr lang="hu-HU" sz="2100" dirty="0" smtClean="0"/>
              <a:t> </a:t>
            </a:r>
            <a:r>
              <a:rPr lang="hu-HU" sz="2100" dirty="0" err="1" smtClean="0"/>
              <a:t>on</a:t>
            </a:r>
            <a:r>
              <a:rPr lang="hu-HU" sz="2100" dirty="0" smtClean="0"/>
              <a:t> </a:t>
            </a:r>
            <a:r>
              <a:rPr lang="hu-HU" sz="2100" dirty="0"/>
              <a:t>an </a:t>
            </a:r>
            <a:r>
              <a:rPr lang="hu-HU" sz="2100" dirty="0" err="1"/>
              <a:t>exceptional</a:t>
            </a:r>
            <a:r>
              <a:rPr lang="hu-HU" sz="2100" dirty="0"/>
              <a:t> </a:t>
            </a:r>
            <a:r>
              <a:rPr lang="hu-HU" sz="2100" dirty="0" err="1" smtClean="0"/>
              <a:t>basis</a:t>
            </a:r>
            <a:r>
              <a:rPr lang="hu-HU" sz="2100" dirty="0" smtClean="0"/>
              <a:t>:</a:t>
            </a:r>
          </a:p>
          <a:p>
            <a:pPr marL="0" indent="0" algn="just">
              <a:spcAft>
                <a:spcPts val="600"/>
              </a:spcAft>
              <a:buNone/>
            </a:pPr>
            <a:r>
              <a:rPr lang="en-US" sz="2100" dirty="0" smtClean="0"/>
              <a:t>1. </a:t>
            </a:r>
            <a:r>
              <a:rPr lang="hu-HU" sz="2100" dirty="0" smtClean="0"/>
              <a:t>…</a:t>
            </a:r>
            <a:r>
              <a:rPr lang="en-US" sz="2100" dirty="0" smtClean="0"/>
              <a:t>where, for reasons brought about through </a:t>
            </a:r>
            <a:r>
              <a:rPr lang="en-US" sz="2100" b="1" dirty="0" smtClean="0"/>
              <a:t>unforeseen circumstances</a:t>
            </a:r>
            <a:r>
              <a:rPr lang="en-US" sz="2100" dirty="0" smtClean="0"/>
              <a:t>:</a:t>
            </a:r>
          </a:p>
          <a:p>
            <a:pPr marL="0" indent="0" algn="just">
              <a:spcAft>
                <a:spcPts val="600"/>
              </a:spcAft>
              <a:buNone/>
            </a:pPr>
            <a:r>
              <a:rPr lang="en-US" sz="2100" dirty="0" smtClean="0"/>
              <a:t>(</a:t>
            </a:r>
            <a:r>
              <a:rPr lang="en-US" sz="2100" dirty="0"/>
              <a:t>a) the </a:t>
            </a:r>
            <a:r>
              <a:rPr lang="en-US" sz="2100" b="1" dirty="0"/>
              <a:t>time limits </a:t>
            </a:r>
            <a:r>
              <a:rPr lang="en-US" sz="2100" dirty="0"/>
              <a:t>of the contract cannot be complied with, or</a:t>
            </a:r>
          </a:p>
          <a:p>
            <a:pPr marL="0" indent="0" algn="just">
              <a:spcAft>
                <a:spcPts val="600"/>
              </a:spcAft>
              <a:buNone/>
            </a:pPr>
            <a:r>
              <a:rPr lang="en-US" sz="2100" dirty="0"/>
              <a:t>(b) </a:t>
            </a:r>
            <a:r>
              <a:rPr lang="hu-HU" sz="2100" dirty="0" smtClean="0"/>
              <a:t>…</a:t>
            </a:r>
            <a:r>
              <a:rPr lang="en-US" sz="2100" dirty="0" smtClean="0"/>
              <a:t>have </a:t>
            </a:r>
            <a:r>
              <a:rPr lang="en-US" sz="2100" dirty="0"/>
              <a:t>to be</a:t>
            </a:r>
            <a:r>
              <a:rPr lang="hu-HU" sz="2100" dirty="0"/>
              <a:t> </a:t>
            </a:r>
            <a:r>
              <a:rPr lang="en-US" sz="2100" dirty="0"/>
              <a:t>partially replaced, where this is </a:t>
            </a:r>
            <a:r>
              <a:rPr lang="en-US" sz="2100" b="1" dirty="0"/>
              <a:t>in the interest of the contracting authority</a:t>
            </a:r>
            <a:r>
              <a:rPr lang="en-US" sz="2100" dirty="0"/>
              <a:t> and </a:t>
            </a:r>
            <a:r>
              <a:rPr lang="en-US" sz="2100" b="1" dirty="0"/>
              <a:t>does not lead to an</a:t>
            </a:r>
            <a:r>
              <a:rPr lang="hu-HU" sz="2100" b="1" dirty="0"/>
              <a:t> </a:t>
            </a:r>
            <a:r>
              <a:rPr lang="en-US" sz="2100" b="1" dirty="0"/>
              <a:t>increase of the value of the contract</a:t>
            </a:r>
            <a:r>
              <a:rPr lang="en-US" sz="2100" dirty="0"/>
              <a:t>, or</a:t>
            </a:r>
          </a:p>
          <a:p>
            <a:pPr marL="0" indent="0" algn="just">
              <a:spcAft>
                <a:spcPts val="600"/>
              </a:spcAft>
              <a:buNone/>
            </a:pPr>
            <a:r>
              <a:rPr lang="en-US" sz="2100" dirty="0"/>
              <a:t>(c) </a:t>
            </a:r>
            <a:r>
              <a:rPr lang="hu-HU" sz="2100" dirty="0" smtClean="0"/>
              <a:t>…</a:t>
            </a:r>
          </a:p>
          <a:p>
            <a:pPr marL="0" indent="0" algn="just">
              <a:spcAft>
                <a:spcPts val="600"/>
              </a:spcAft>
              <a:buNone/>
            </a:pPr>
            <a:r>
              <a:rPr lang="hu-HU" sz="2100" u="sng" dirty="0" err="1" smtClean="0"/>
              <a:t>Supplementary</a:t>
            </a:r>
            <a:r>
              <a:rPr lang="hu-HU" sz="2100" u="sng" dirty="0" smtClean="0"/>
              <a:t> </a:t>
            </a:r>
            <a:r>
              <a:rPr lang="hu-HU" sz="2100" u="sng" dirty="0" err="1" smtClean="0"/>
              <a:t>Provisions</a:t>
            </a:r>
            <a:r>
              <a:rPr lang="hu-HU" sz="2100" u="sng" dirty="0" smtClean="0"/>
              <a:t> </a:t>
            </a:r>
            <a:r>
              <a:rPr lang="en-US" sz="2100" dirty="0" smtClean="0"/>
              <a:t>14b</a:t>
            </a:r>
            <a:r>
              <a:rPr lang="en-US" sz="2100" dirty="0"/>
              <a:t>. </a:t>
            </a:r>
            <a:r>
              <a:rPr lang="en-US" sz="2100" dirty="0" smtClean="0"/>
              <a:t>"</a:t>
            </a:r>
            <a:r>
              <a:rPr lang="en-US" sz="2100" dirty="0"/>
              <a:t>Unforeseen circumstances" shall </a:t>
            </a:r>
            <a:r>
              <a:rPr lang="en-US" sz="2100" dirty="0" smtClean="0"/>
              <a:t>be</a:t>
            </a:r>
            <a:r>
              <a:rPr lang="hu-HU" sz="2100" dirty="0" smtClean="0"/>
              <a:t> </a:t>
            </a:r>
            <a:r>
              <a:rPr lang="en-US" sz="2100" dirty="0" smtClean="0"/>
              <a:t>circumstances </a:t>
            </a:r>
            <a:r>
              <a:rPr lang="en-US" sz="2100" dirty="0"/>
              <a:t>which have occurred after the conclusion of the contract and do not result </a:t>
            </a:r>
            <a:r>
              <a:rPr lang="en-US" sz="2100" dirty="0" smtClean="0"/>
              <a:t>from</a:t>
            </a:r>
            <a:r>
              <a:rPr lang="hu-HU" sz="2100" dirty="0" smtClean="0"/>
              <a:t> </a:t>
            </a:r>
            <a:r>
              <a:rPr lang="en-US" sz="2100" dirty="0" smtClean="0"/>
              <a:t>any </a:t>
            </a:r>
            <a:r>
              <a:rPr lang="en-US" sz="2100" dirty="0"/>
              <a:t>action or omission of the parties, which could not have been foreseen upon the exercise </a:t>
            </a:r>
            <a:r>
              <a:rPr lang="en-US" sz="2100" dirty="0" smtClean="0"/>
              <a:t>of</a:t>
            </a:r>
            <a:r>
              <a:rPr lang="hu-HU" sz="2100" dirty="0" smtClean="0"/>
              <a:t> </a:t>
            </a:r>
            <a:r>
              <a:rPr lang="en-US" sz="2100" dirty="0" smtClean="0"/>
              <a:t>due </a:t>
            </a:r>
            <a:r>
              <a:rPr lang="en-US" sz="2100" dirty="0"/>
              <a:t>care and render impossible compliance with the terms agreed.</a:t>
            </a:r>
          </a:p>
          <a:p>
            <a:pPr marL="0" indent="0" algn="just">
              <a:spcAft>
                <a:spcPts val="600"/>
              </a:spcAft>
              <a:buClrTx/>
              <a:buNone/>
            </a:pPr>
            <a:r>
              <a:rPr lang="hu-HU" sz="2100" u="sng" dirty="0" smtClean="0"/>
              <a:t>FIDIC </a:t>
            </a:r>
            <a:r>
              <a:rPr lang="hu-HU" sz="2100" u="sng" dirty="0" err="1" smtClean="0"/>
              <a:t>Yellow</a:t>
            </a:r>
            <a:r>
              <a:rPr lang="hu-HU" sz="2100" u="sng" dirty="0" smtClean="0"/>
              <a:t> </a:t>
            </a:r>
            <a:r>
              <a:rPr lang="hu-HU" sz="2100" u="sng" dirty="0" err="1" smtClean="0"/>
              <a:t>Book</a:t>
            </a:r>
            <a:r>
              <a:rPr lang="hu-HU" sz="2100" u="sng" dirty="0" smtClean="0"/>
              <a:t>:</a:t>
            </a:r>
            <a:r>
              <a:rPr lang="hu-HU" sz="2100" dirty="0" smtClean="0"/>
              <a:t> </a:t>
            </a:r>
            <a:r>
              <a:rPr lang="hu-HU" sz="2100" dirty="0" err="1"/>
              <a:t>point</a:t>
            </a:r>
            <a:r>
              <a:rPr lang="hu-HU" sz="2100" dirty="0"/>
              <a:t> </a:t>
            </a:r>
            <a:r>
              <a:rPr lang="en-US" sz="2100" dirty="0"/>
              <a:t>1.1.6.8 “Unforeseeable” means not reasonably</a:t>
            </a:r>
            <a:r>
              <a:rPr lang="hu-HU" sz="2100" dirty="0"/>
              <a:t> </a:t>
            </a:r>
            <a:r>
              <a:rPr lang="en-US" sz="2100" dirty="0"/>
              <a:t>foreseeable by an experienced</a:t>
            </a:r>
            <a:r>
              <a:rPr lang="hu-HU" sz="2100" dirty="0"/>
              <a:t> </a:t>
            </a:r>
            <a:r>
              <a:rPr lang="en-US" sz="2100" dirty="0" smtClean="0"/>
              <a:t>contractor</a:t>
            </a:r>
            <a:r>
              <a:rPr lang="hu-HU" sz="2100" dirty="0" smtClean="0"/>
              <a:t>…</a:t>
            </a:r>
            <a:endParaRPr lang="hu-HU" sz="2100" dirty="0"/>
          </a:p>
        </p:txBody>
      </p:sp>
    </p:spTree>
    <p:extLst>
      <p:ext uri="{BB962C8B-B14F-4D97-AF65-F5344CB8AC3E}">
        <p14:creationId xmlns:p14="http://schemas.microsoft.com/office/powerpoint/2010/main" val="1983690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668" y="225424"/>
            <a:ext cx="7416823" cy="576000"/>
          </a:xfrm>
        </p:spPr>
        <p:txBody>
          <a:bodyPr/>
          <a:lstStyle/>
          <a:p>
            <a:r>
              <a:rPr lang="en-US" sz="1800" b="1" dirty="0"/>
              <a:t>Project Implementation Support Service </a:t>
            </a:r>
            <a:r>
              <a:rPr lang="en-US" sz="1800" b="1" dirty="0" smtClean="0"/>
              <a:t>Agreement – Activity 3, “</a:t>
            </a:r>
            <a:r>
              <a:rPr lang="hu-HU" sz="1800" b="1" dirty="0" smtClean="0"/>
              <a:t>L</a:t>
            </a:r>
            <a:r>
              <a:rPr lang="en-US" sz="1800" b="1" dirty="0" err="1" smtClean="0"/>
              <a:t>essons</a:t>
            </a:r>
            <a:r>
              <a:rPr lang="en-US" sz="1800" b="1" dirty="0" smtClean="0"/>
              <a:t> Learnt” workshop</a:t>
            </a:r>
            <a:r>
              <a:rPr lang="en-US" sz="1800" dirty="0" smtClean="0"/>
              <a:t> </a:t>
            </a:r>
            <a:r>
              <a:rPr lang="en-US" sz="2000" b="1" dirty="0"/>
              <a:t/>
            </a:r>
            <a:br>
              <a:rPr lang="en-US" sz="2000" b="1" dirty="0"/>
            </a:br>
            <a:endParaRPr lang="en-GB" sz="2000" dirty="0"/>
          </a:p>
        </p:txBody>
      </p:sp>
      <p:sp>
        <p:nvSpPr>
          <p:cNvPr id="3" name="Content Placeholder 2"/>
          <p:cNvSpPr>
            <a:spLocks noGrp="1"/>
          </p:cNvSpPr>
          <p:nvPr>
            <p:ph idx="1"/>
          </p:nvPr>
        </p:nvSpPr>
        <p:spPr>
          <a:xfrm>
            <a:off x="0" y="1376772"/>
            <a:ext cx="9144000" cy="5220580"/>
          </a:xfrm>
        </p:spPr>
        <p:txBody>
          <a:bodyPr>
            <a:normAutofit fontScale="92500" lnSpcReduction="10000"/>
          </a:bodyPr>
          <a:lstStyle/>
          <a:p>
            <a:pPr>
              <a:lnSpc>
                <a:spcPct val="80000"/>
              </a:lnSpc>
              <a:spcAft>
                <a:spcPts val="600"/>
              </a:spcAft>
              <a:buClrTx/>
              <a:buFont typeface="Wingdings" panose="05000000000000000000" pitchFamily="2" charset="2"/>
              <a:buChar char="v"/>
            </a:pPr>
            <a:r>
              <a:rPr lang="en-GB" sz="2400" dirty="0" smtClean="0"/>
              <a:t>Variation</a:t>
            </a:r>
            <a:r>
              <a:rPr lang="hu-HU" sz="2400" dirty="0" smtClean="0"/>
              <a:t> </a:t>
            </a:r>
            <a:r>
              <a:rPr lang="en-GB" sz="2400" dirty="0"/>
              <a:t>procedure as per Clause 13 is considerably limited</a:t>
            </a:r>
          </a:p>
          <a:p>
            <a:pPr marL="0" indent="0">
              <a:spcAft>
                <a:spcPts val="600"/>
              </a:spcAft>
              <a:buNone/>
            </a:pPr>
            <a:r>
              <a:rPr lang="hu-HU" sz="2200" u="sng" dirty="0" err="1" smtClean="0"/>
              <a:t>Sub-Clause</a:t>
            </a:r>
            <a:r>
              <a:rPr lang="hu-HU" sz="2200" u="sng" dirty="0" smtClean="0"/>
              <a:t> 13.1 – </a:t>
            </a:r>
            <a:r>
              <a:rPr lang="en-GB" sz="2200" u="sng" dirty="0" smtClean="0"/>
              <a:t>Material</a:t>
            </a:r>
            <a:r>
              <a:rPr lang="hu-HU" sz="2200" u="sng" dirty="0" smtClean="0"/>
              <a:t> (</a:t>
            </a:r>
            <a:r>
              <a:rPr lang="en-GB" sz="2200" u="sng" dirty="0" smtClean="0"/>
              <a:t>essential</a:t>
            </a:r>
            <a:r>
              <a:rPr lang="hu-HU" sz="2200" u="sng" dirty="0" smtClean="0"/>
              <a:t>)</a:t>
            </a:r>
            <a:r>
              <a:rPr lang="en-GB" sz="2200" u="sng" dirty="0" smtClean="0"/>
              <a:t> variations</a:t>
            </a:r>
            <a:endParaRPr lang="hu-HU" sz="2200" u="sng" dirty="0" smtClean="0"/>
          </a:p>
          <a:p>
            <a:pPr marL="0" indent="0">
              <a:spcAft>
                <a:spcPts val="600"/>
              </a:spcAft>
              <a:buClrTx/>
              <a:buNone/>
            </a:pPr>
            <a:r>
              <a:rPr lang="hu-HU" sz="2200" dirty="0" smtClean="0"/>
              <a:t>(a) </a:t>
            </a:r>
            <a:r>
              <a:rPr lang="hu-HU" sz="2200" dirty="0" err="1" smtClean="0"/>
              <a:t>Technical</a:t>
            </a:r>
            <a:r>
              <a:rPr lang="hu-HU" sz="2200" dirty="0" smtClean="0"/>
              <a:t> </a:t>
            </a:r>
            <a:r>
              <a:rPr lang="hu-HU" sz="2200" dirty="0" err="1" smtClean="0"/>
              <a:t>nature</a:t>
            </a:r>
            <a:endParaRPr lang="hu-HU" sz="2200" dirty="0" smtClean="0"/>
          </a:p>
          <a:p>
            <a:pPr marL="0" indent="0">
              <a:spcAft>
                <a:spcPts val="600"/>
              </a:spcAft>
              <a:buClrTx/>
              <a:buNone/>
            </a:pPr>
            <a:r>
              <a:rPr lang="hu-HU" sz="2200" dirty="0" smtClean="0"/>
              <a:t>      (i)  </a:t>
            </a:r>
            <a:r>
              <a:rPr lang="en-GB" sz="2200" dirty="0" smtClean="0"/>
              <a:t>Technical</a:t>
            </a:r>
            <a:r>
              <a:rPr lang="hu-HU" sz="2200" dirty="0" smtClean="0"/>
              <a:t> </a:t>
            </a:r>
            <a:r>
              <a:rPr lang="hu-HU" sz="2200" dirty="0" err="1" smtClean="0"/>
              <a:t>content</a:t>
            </a:r>
            <a:r>
              <a:rPr lang="hu-HU" sz="2200" dirty="0" smtClean="0"/>
              <a:t> </a:t>
            </a:r>
            <a:r>
              <a:rPr lang="hu-HU" sz="2200" dirty="0" err="1" smtClean="0"/>
              <a:t>with</a:t>
            </a:r>
            <a:r>
              <a:rPr lang="hu-HU" sz="2200" dirty="0" smtClean="0"/>
              <a:t> </a:t>
            </a:r>
            <a:r>
              <a:rPr lang="hu-HU" sz="2200" b="1" dirty="0" err="1" smtClean="0"/>
              <a:t>effect</a:t>
            </a:r>
            <a:r>
              <a:rPr lang="hu-HU" sz="2200" b="1" dirty="0" smtClean="0"/>
              <a:t> </a:t>
            </a:r>
            <a:r>
              <a:rPr lang="hu-HU" sz="2200" b="1" dirty="0" err="1" smtClean="0"/>
              <a:t>on</a:t>
            </a:r>
            <a:r>
              <a:rPr lang="hu-HU" sz="2200" b="1" dirty="0" smtClean="0"/>
              <a:t> </a:t>
            </a:r>
            <a:r>
              <a:rPr lang="hu-HU" sz="2200" b="1" dirty="0" err="1" smtClean="0"/>
              <a:t>the</a:t>
            </a:r>
            <a:r>
              <a:rPr lang="hu-HU" sz="2200" b="1" dirty="0" smtClean="0"/>
              <a:t> EU </a:t>
            </a:r>
            <a:r>
              <a:rPr lang="hu-HU" sz="2200" b="1" dirty="0" err="1" smtClean="0"/>
              <a:t>grant</a:t>
            </a:r>
            <a:r>
              <a:rPr lang="hu-HU" sz="2200" b="1" dirty="0" smtClean="0"/>
              <a:t> </a:t>
            </a:r>
            <a:r>
              <a:rPr lang="hu-HU" sz="2200" b="1" dirty="0" err="1" smtClean="0"/>
              <a:t>agreement</a:t>
            </a:r>
            <a:endParaRPr lang="en-GB" sz="2200" b="1" dirty="0"/>
          </a:p>
          <a:p>
            <a:pPr marL="0" indent="0">
              <a:spcAft>
                <a:spcPts val="600"/>
              </a:spcAft>
              <a:buClrTx/>
              <a:buNone/>
            </a:pPr>
            <a:r>
              <a:rPr lang="hu-HU" sz="2200" dirty="0" smtClean="0"/>
              <a:t>      (</a:t>
            </a:r>
            <a:r>
              <a:rPr lang="hu-HU" sz="2200" dirty="0" err="1" smtClean="0"/>
              <a:t>ii</a:t>
            </a:r>
            <a:r>
              <a:rPr lang="hu-HU" sz="2200" dirty="0" smtClean="0"/>
              <a:t>) </a:t>
            </a:r>
            <a:r>
              <a:rPr lang="hu-HU" sz="2200" dirty="0" err="1" smtClean="0"/>
              <a:t>Technical</a:t>
            </a:r>
            <a:r>
              <a:rPr lang="hu-HU" sz="2200" dirty="0" smtClean="0"/>
              <a:t> </a:t>
            </a:r>
            <a:r>
              <a:rPr lang="hu-HU" sz="2200" dirty="0" err="1" smtClean="0"/>
              <a:t>content</a:t>
            </a:r>
            <a:r>
              <a:rPr lang="hu-HU" sz="2200" dirty="0" smtClean="0"/>
              <a:t> </a:t>
            </a:r>
            <a:r>
              <a:rPr lang="hu-HU" sz="2200" b="1" dirty="0" err="1" smtClean="0"/>
              <a:t>against</a:t>
            </a:r>
            <a:r>
              <a:rPr lang="hu-HU" sz="2200" b="1" dirty="0" smtClean="0"/>
              <a:t> </a:t>
            </a:r>
            <a:r>
              <a:rPr lang="en-GB" sz="2200" b="1" dirty="0" smtClean="0"/>
              <a:t>Tender</a:t>
            </a:r>
            <a:r>
              <a:rPr lang="hu-HU" sz="2200" b="1" dirty="0" smtClean="0"/>
              <a:t> </a:t>
            </a:r>
            <a:r>
              <a:rPr lang="hu-HU" sz="2200" b="1" dirty="0" err="1" smtClean="0"/>
              <a:t>condition</a:t>
            </a:r>
            <a:endParaRPr lang="en-GB" sz="2200" b="1" dirty="0"/>
          </a:p>
          <a:p>
            <a:pPr marL="0" indent="0">
              <a:spcAft>
                <a:spcPts val="600"/>
              </a:spcAft>
              <a:buClrTx/>
              <a:buNone/>
            </a:pPr>
            <a:r>
              <a:rPr lang="hu-HU" sz="2200" dirty="0" smtClean="0"/>
              <a:t>(b) Financial</a:t>
            </a:r>
          </a:p>
          <a:p>
            <a:pPr marL="0" indent="0">
              <a:spcAft>
                <a:spcPts val="600"/>
              </a:spcAft>
              <a:buClrTx/>
              <a:buNone/>
            </a:pPr>
            <a:r>
              <a:rPr lang="hu-HU" sz="2200" dirty="0" smtClean="0"/>
              <a:t>      </a:t>
            </a:r>
            <a:r>
              <a:rPr lang="hu-HU" sz="2200" dirty="0" err="1" smtClean="0"/>
              <a:t>modifies</a:t>
            </a:r>
            <a:r>
              <a:rPr lang="hu-HU" sz="2200" dirty="0" smtClean="0"/>
              <a:t> </a:t>
            </a:r>
            <a:r>
              <a:rPr lang="hu-HU" sz="2200" dirty="0" err="1" smtClean="0"/>
              <a:t>the</a:t>
            </a:r>
            <a:r>
              <a:rPr lang="hu-HU" sz="2200" dirty="0" smtClean="0"/>
              <a:t> </a:t>
            </a:r>
            <a:r>
              <a:rPr lang="en-GB" sz="2200" b="1" dirty="0" smtClean="0"/>
              <a:t>Accepted </a:t>
            </a:r>
            <a:r>
              <a:rPr lang="en-GB" sz="2200" b="1" dirty="0"/>
              <a:t>Contract </a:t>
            </a:r>
            <a:r>
              <a:rPr lang="en-GB" sz="2200" b="1" dirty="0" smtClean="0"/>
              <a:t>Amount</a:t>
            </a:r>
            <a:r>
              <a:rPr lang="hu-HU" sz="2200" b="1" dirty="0" smtClean="0"/>
              <a:t> (</a:t>
            </a:r>
            <a:r>
              <a:rPr lang="az-Cyrl-AZ" sz="2200" b="1" dirty="0"/>
              <a:t>Приета договорна </a:t>
            </a:r>
            <a:r>
              <a:rPr lang="az-Cyrl-AZ" sz="2200" b="1" dirty="0" smtClean="0"/>
              <a:t>сума</a:t>
            </a:r>
            <a:r>
              <a:rPr lang="hu-HU" sz="2200" b="1" dirty="0" smtClean="0"/>
              <a:t>)</a:t>
            </a:r>
            <a:endParaRPr lang="en-GB" sz="2200" b="1" dirty="0"/>
          </a:p>
          <a:p>
            <a:pPr marL="0" indent="0">
              <a:spcBef>
                <a:spcPts val="1200"/>
              </a:spcBef>
              <a:spcAft>
                <a:spcPts val="600"/>
              </a:spcAft>
              <a:buNone/>
            </a:pPr>
            <a:r>
              <a:rPr lang="hu-HU" sz="2200" u="sng" dirty="0" err="1" smtClean="0"/>
              <a:t>Required</a:t>
            </a:r>
            <a:r>
              <a:rPr lang="hu-HU" sz="2200" u="sng" dirty="0" smtClean="0"/>
              <a:t> </a:t>
            </a:r>
            <a:r>
              <a:rPr lang="hu-HU" sz="2200" u="sng" dirty="0" err="1" smtClean="0"/>
              <a:t>documents</a:t>
            </a:r>
            <a:r>
              <a:rPr lang="hu-HU" sz="2200" u="sng" dirty="0" smtClean="0"/>
              <a:t> </a:t>
            </a:r>
          </a:p>
          <a:p>
            <a:pPr>
              <a:spcAft>
                <a:spcPts val="600"/>
              </a:spcAft>
              <a:buClrTx/>
              <a:buFont typeface="Wingdings" panose="05000000000000000000" pitchFamily="2" charset="2"/>
              <a:buChar char="§"/>
            </a:pPr>
            <a:r>
              <a:rPr lang="hu-HU" sz="2200" dirty="0" err="1" smtClean="0"/>
              <a:t>Variation</a:t>
            </a:r>
            <a:r>
              <a:rPr lang="hu-HU" sz="2200" dirty="0" smtClean="0"/>
              <a:t> </a:t>
            </a:r>
            <a:r>
              <a:rPr lang="hu-HU" sz="2200" dirty="0" err="1" smtClean="0"/>
              <a:t>order</a:t>
            </a:r>
            <a:r>
              <a:rPr lang="hu-HU" sz="2200" dirty="0" smtClean="0"/>
              <a:t> </a:t>
            </a:r>
          </a:p>
          <a:p>
            <a:pPr>
              <a:spcAft>
                <a:spcPts val="600"/>
              </a:spcAft>
              <a:buClrTx/>
              <a:buFont typeface="Wingdings" panose="05000000000000000000" pitchFamily="2" charset="2"/>
              <a:buChar char="§"/>
            </a:pPr>
            <a:r>
              <a:rPr lang="hu-HU" sz="2200" dirty="0" smtClean="0"/>
              <a:t>T</a:t>
            </a:r>
            <a:r>
              <a:rPr lang="en-GB" sz="2200" dirty="0" err="1" smtClean="0"/>
              <a:t>ri</a:t>
            </a:r>
            <a:r>
              <a:rPr lang="en-GB" sz="2200" dirty="0" smtClean="0"/>
              <a:t>-partite protocol</a:t>
            </a:r>
          </a:p>
          <a:p>
            <a:pPr>
              <a:spcAft>
                <a:spcPts val="600"/>
              </a:spcAft>
              <a:buClrTx/>
              <a:buFont typeface="Wingdings" panose="05000000000000000000" pitchFamily="2" charset="2"/>
              <a:buChar char="§"/>
            </a:pPr>
            <a:r>
              <a:rPr lang="hu-HU" sz="2200" dirty="0" err="1" smtClean="0"/>
              <a:t>Supplementary</a:t>
            </a:r>
            <a:r>
              <a:rPr lang="hu-HU" sz="2200" dirty="0" smtClean="0"/>
              <a:t> </a:t>
            </a:r>
            <a:r>
              <a:rPr lang="hu-HU" sz="2200" dirty="0" err="1" smtClean="0"/>
              <a:t>Agreement</a:t>
            </a:r>
            <a:endParaRPr lang="hu-HU" sz="2200" dirty="0" smtClean="0"/>
          </a:p>
          <a:p>
            <a:pPr marL="0" indent="0">
              <a:spcAft>
                <a:spcPts val="600"/>
              </a:spcAft>
              <a:buClrTx/>
              <a:buNone/>
            </a:pPr>
            <a:r>
              <a:rPr lang="hu-HU" sz="2200" dirty="0" smtClean="0"/>
              <a:t>and </a:t>
            </a:r>
            <a:r>
              <a:rPr lang="hu-HU" sz="2200" dirty="0" err="1" smtClean="0"/>
              <a:t>their</a:t>
            </a:r>
            <a:r>
              <a:rPr lang="hu-HU" sz="2200" dirty="0" smtClean="0"/>
              <a:t> </a:t>
            </a:r>
            <a:r>
              <a:rPr lang="hu-HU" sz="2200" dirty="0" err="1" smtClean="0"/>
              <a:t>various</a:t>
            </a:r>
            <a:r>
              <a:rPr lang="hu-HU" sz="2200" dirty="0" smtClean="0"/>
              <a:t> </a:t>
            </a:r>
            <a:r>
              <a:rPr lang="hu-HU" sz="2200" dirty="0" err="1" smtClean="0"/>
              <a:t>combinations</a:t>
            </a:r>
            <a:r>
              <a:rPr lang="hu-HU" sz="2200" dirty="0" smtClean="0"/>
              <a:t> </a:t>
            </a:r>
            <a:r>
              <a:rPr lang="hu-HU" sz="2200" dirty="0" err="1" smtClean="0"/>
              <a:t>depending</a:t>
            </a:r>
            <a:r>
              <a:rPr lang="hu-HU" sz="2200" dirty="0" smtClean="0"/>
              <a:t> </a:t>
            </a:r>
            <a:r>
              <a:rPr lang="hu-HU" sz="2200" dirty="0" err="1" smtClean="0"/>
              <a:t>on</a:t>
            </a:r>
            <a:r>
              <a:rPr lang="hu-HU" sz="2200" dirty="0" smtClean="0"/>
              <a:t> </a:t>
            </a:r>
            <a:r>
              <a:rPr lang="hu-HU" sz="2200" dirty="0" err="1" smtClean="0"/>
              <a:t>the</a:t>
            </a:r>
            <a:r>
              <a:rPr lang="hu-HU" sz="2200" dirty="0" smtClean="0"/>
              <a:t> </a:t>
            </a:r>
            <a:r>
              <a:rPr lang="hu-HU" sz="2200" dirty="0" err="1" smtClean="0"/>
              <a:t>particular</a:t>
            </a:r>
            <a:r>
              <a:rPr lang="hu-HU" sz="2200" dirty="0" smtClean="0"/>
              <a:t> </a:t>
            </a:r>
            <a:r>
              <a:rPr lang="hu-HU" sz="2200" dirty="0" err="1" smtClean="0"/>
              <a:t>Variation</a:t>
            </a:r>
            <a:endParaRPr lang="en-US" sz="2200" dirty="0" smtClean="0"/>
          </a:p>
        </p:txBody>
      </p:sp>
      <p:sp>
        <p:nvSpPr>
          <p:cNvPr id="7" name="Date Placeholder 6"/>
          <p:cNvSpPr>
            <a:spLocks noGrp="1"/>
          </p:cNvSpPr>
          <p:nvPr>
            <p:ph type="dt" sz="half" idx="10"/>
          </p:nvPr>
        </p:nvSpPr>
        <p:spPr/>
        <p:txBody>
          <a:bodyPr/>
          <a:lstStyle/>
          <a:p>
            <a:r>
              <a:rPr lang="en-GB" dirty="0" smtClean="0"/>
              <a:t>Sofia, 18</a:t>
            </a:r>
            <a:r>
              <a:rPr lang="en-GB" baseline="30000" dirty="0" smtClean="0"/>
              <a:t>th</a:t>
            </a:r>
            <a:r>
              <a:rPr lang="en-GB" dirty="0" smtClean="0"/>
              <a:t> June</a:t>
            </a:r>
            <a:r>
              <a:rPr lang="en-GB" dirty="0"/>
              <a:t>, 2015</a:t>
            </a:r>
          </a:p>
        </p:txBody>
      </p:sp>
      <p:sp>
        <p:nvSpPr>
          <p:cNvPr id="9" name="Slide Number Placeholder 8"/>
          <p:cNvSpPr>
            <a:spLocks noGrp="1"/>
          </p:cNvSpPr>
          <p:nvPr>
            <p:ph type="sldNum" sz="quarter" idx="12"/>
          </p:nvPr>
        </p:nvSpPr>
        <p:spPr/>
        <p:txBody>
          <a:bodyPr/>
          <a:lstStyle/>
          <a:p>
            <a:fld id="{FD0A51CA-4611-42BC-8C78-05A9D4A054CC}" type="slidenum">
              <a:rPr lang="en-GB" smtClean="0"/>
              <a:t>4</a:t>
            </a:fld>
            <a:endParaRPr lang="en-GB" dirty="0"/>
          </a:p>
        </p:txBody>
      </p:sp>
      <p:sp>
        <p:nvSpPr>
          <p:cNvPr id="12" name="Footer Placeholder 4"/>
          <p:cNvSpPr>
            <a:spLocks noGrp="1"/>
          </p:cNvSpPr>
          <p:nvPr>
            <p:ph type="ftr" sz="quarter" idx="11"/>
          </p:nvPr>
        </p:nvSpPr>
        <p:spPr>
          <a:xfrm>
            <a:off x="3124200" y="6484257"/>
            <a:ext cx="3175992" cy="365125"/>
          </a:xfrm>
        </p:spPr>
        <p:txBody>
          <a:bodyPr/>
          <a:lstStyle/>
          <a:p>
            <a:r>
              <a:rPr lang="en-US" dirty="0" smtClean="0"/>
              <a:t>European Investment Bank Group          TA2013040 BG BSF</a:t>
            </a:r>
            <a:endParaRPr lang="en-GB" dirty="0"/>
          </a:p>
        </p:txBody>
      </p:sp>
      <p:sp>
        <p:nvSpPr>
          <p:cNvPr id="11" name="Title 1"/>
          <p:cNvSpPr txBox="1">
            <a:spLocks/>
          </p:cNvSpPr>
          <p:nvPr/>
        </p:nvSpPr>
        <p:spPr>
          <a:xfrm>
            <a:off x="0" y="832493"/>
            <a:ext cx="9144000" cy="400263"/>
          </a:xfrm>
          <a:prstGeom prst="rect">
            <a:avLst/>
          </a:prstGeom>
        </p:spPr>
        <p:txBody>
          <a:bodyPr vert="horz" lIns="91440" tIns="45720" rIns="91440" bIns="45720" rtlCol="0" anchor="t">
            <a:noAutofit/>
          </a:bodyPr>
          <a:lstStyle>
            <a:lvl1pPr algn="r" defTabSz="914400" rtl="0" eaLnBrk="1" latinLnBrk="0" hangingPunct="1">
              <a:spcBef>
                <a:spcPct val="0"/>
              </a:spcBef>
              <a:buNone/>
              <a:defRPr sz="3200" kern="1200">
                <a:solidFill>
                  <a:schemeClr val="tx2"/>
                </a:solidFill>
                <a:latin typeface="+mj-lt"/>
                <a:ea typeface="+mj-ea"/>
                <a:cs typeface="+mj-cs"/>
              </a:defRPr>
            </a:lvl1pPr>
          </a:lstStyle>
          <a:p>
            <a:pPr algn="ctr"/>
            <a:r>
              <a:rPr lang="hu-HU" altLang="hu-HU" sz="2400" b="1" dirty="0" smtClean="0"/>
              <a:t>VARIATION PROCEDURES</a:t>
            </a:r>
          </a:p>
        </p:txBody>
      </p:sp>
    </p:spTree>
    <p:extLst>
      <p:ext uri="{BB962C8B-B14F-4D97-AF65-F5344CB8AC3E}">
        <p14:creationId xmlns:p14="http://schemas.microsoft.com/office/powerpoint/2010/main" val="29592106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668" y="225424"/>
            <a:ext cx="7416823" cy="576000"/>
          </a:xfrm>
        </p:spPr>
        <p:txBody>
          <a:bodyPr/>
          <a:lstStyle/>
          <a:p>
            <a:r>
              <a:rPr lang="en-US" sz="1800" b="1" dirty="0"/>
              <a:t>Project Implementation Support Service </a:t>
            </a:r>
            <a:r>
              <a:rPr lang="en-US" sz="1800" b="1" dirty="0" smtClean="0"/>
              <a:t>Agreement – Activity 3, “</a:t>
            </a:r>
            <a:r>
              <a:rPr lang="hu-HU" sz="1800" b="1" dirty="0" smtClean="0"/>
              <a:t>L</a:t>
            </a:r>
            <a:r>
              <a:rPr lang="en-US" sz="1800" b="1" dirty="0" err="1" smtClean="0"/>
              <a:t>essons</a:t>
            </a:r>
            <a:r>
              <a:rPr lang="en-US" sz="1800" b="1" dirty="0" smtClean="0"/>
              <a:t> Learnt” workshop</a:t>
            </a:r>
            <a:r>
              <a:rPr lang="en-US" sz="1800" dirty="0" smtClean="0"/>
              <a:t> </a:t>
            </a:r>
            <a:r>
              <a:rPr lang="en-US" sz="2000" b="1" dirty="0"/>
              <a:t/>
            </a:r>
            <a:br>
              <a:rPr lang="en-US" sz="2000" b="1" dirty="0"/>
            </a:br>
            <a:endParaRPr lang="en-GB" sz="2000" dirty="0"/>
          </a:p>
        </p:txBody>
      </p:sp>
      <p:sp>
        <p:nvSpPr>
          <p:cNvPr id="3" name="Content Placeholder 2"/>
          <p:cNvSpPr>
            <a:spLocks noGrp="1"/>
          </p:cNvSpPr>
          <p:nvPr>
            <p:ph idx="1"/>
          </p:nvPr>
        </p:nvSpPr>
        <p:spPr>
          <a:xfrm>
            <a:off x="251520" y="1088740"/>
            <a:ext cx="8641657" cy="5508612"/>
          </a:xfrm>
        </p:spPr>
        <p:txBody>
          <a:bodyPr>
            <a:normAutofit/>
          </a:bodyPr>
          <a:lstStyle/>
          <a:p>
            <a:endParaRPr lang="en-GB" b="1" dirty="0" smtClean="0"/>
          </a:p>
          <a:p>
            <a:endParaRPr lang="en-US" b="1" dirty="0" smtClean="0"/>
          </a:p>
          <a:p>
            <a:pPr marL="0" indent="0">
              <a:buNone/>
            </a:pPr>
            <a:endParaRPr lang="en-US" dirty="0"/>
          </a:p>
          <a:p>
            <a:endParaRPr lang="en-GB" dirty="0"/>
          </a:p>
        </p:txBody>
      </p:sp>
      <p:sp>
        <p:nvSpPr>
          <p:cNvPr id="7" name="Date Placeholder 6"/>
          <p:cNvSpPr>
            <a:spLocks noGrp="1"/>
          </p:cNvSpPr>
          <p:nvPr>
            <p:ph type="dt" sz="half" idx="10"/>
          </p:nvPr>
        </p:nvSpPr>
        <p:spPr/>
        <p:txBody>
          <a:bodyPr/>
          <a:lstStyle/>
          <a:p>
            <a:r>
              <a:rPr lang="en-GB" dirty="0" smtClean="0"/>
              <a:t>Sofia, 18</a:t>
            </a:r>
            <a:r>
              <a:rPr lang="en-GB" baseline="30000" dirty="0" smtClean="0"/>
              <a:t>th</a:t>
            </a:r>
            <a:r>
              <a:rPr lang="en-GB" dirty="0" smtClean="0"/>
              <a:t> June</a:t>
            </a:r>
            <a:r>
              <a:rPr lang="en-GB" dirty="0"/>
              <a:t>, 2015</a:t>
            </a:r>
          </a:p>
        </p:txBody>
      </p:sp>
      <p:sp>
        <p:nvSpPr>
          <p:cNvPr id="9" name="Slide Number Placeholder 8"/>
          <p:cNvSpPr>
            <a:spLocks noGrp="1"/>
          </p:cNvSpPr>
          <p:nvPr>
            <p:ph type="sldNum" sz="quarter" idx="12"/>
          </p:nvPr>
        </p:nvSpPr>
        <p:spPr/>
        <p:txBody>
          <a:bodyPr/>
          <a:lstStyle/>
          <a:p>
            <a:fld id="{FD0A51CA-4611-42BC-8C78-05A9D4A054CC}" type="slidenum">
              <a:rPr lang="en-GB" smtClean="0"/>
              <a:t>5</a:t>
            </a:fld>
            <a:endParaRPr lang="en-GB" dirty="0"/>
          </a:p>
        </p:txBody>
      </p:sp>
      <p:sp>
        <p:nvSpPr>
          <p:cNvPr id="12" name="Footer Placeholder 4"/>
          <p:cNvSpPr>
            <a:spLocks noGrp="1"/>
          </p:cNvSpPr>
          <p:nvPr>
            <p:ph type="ftr" sz="quarter" idx="11"/>
          </p:nvPr>
        </p:nvSpPr>
        <p:spPr>
          <a:xfrm>
            <a:off x="3124200" y="6484257"/>
            <a:ext cx="3175992" cy="365125"/>
          </a:xfrm>
        </p:spPr>
        <p:txBody>
          <a:bodyPr/>
          <a:lstStyle/>
          <a:p>
            <a:r>
              <a:rPr lang="en-US" dirty="0" smtClean="0"/>
              <a:t>European Investment Bank Group          TA2013040 BG BSF</a:t>
            </a:r>
            <a:endParaRPr lang="en-GB" dirty="0"/>
          </a:p>
        </p:txBody>
      </p:sp>
      <p:sp>
        <p:nvSpPr>
          <p:cNvPr id="8" name="Title 1"/>
          <p:cNvSpPr txBox="1">
            <a:spLocks/>
          </p:cNvSpPr>
          <p:nvPr/>
        </p:nvSpPr>
        <p:spPr>
          <a:xfrm>
            <a:off x="0" y="832493"/>
            <a:ext cx="9144000" cy="400263"/>
          </a:xfrm>
          <a:prstGeom prst="rect">
            <a:avLst/>
          </a:prstGeom>
        </p:spPr>
        <p:txBody>
          <a:bodyPr vert="horz" lIns="91440" tIns="45720" rIns="91440" bIns="45720" rtlCol="0" anchor="t">
            <a:noAutofit/>
          </a:bodyPr>
          <a:lstStyle>
            <a:lvl1pPr algn="r" defTabSz="914400" rtl="0" eaLnBrk="1" latinLnBrk="0" hangingPunct="1">
              <a:spcBef>
                <a:spcPct val="0"/>
              </a:spcBef>
              <a:buNone/>
              <a:defRPr sz="3200" kern="1200">
                <a:solidFill>
                  <a:schemeClr val="tx2"/>
                </a:solidFill>
                <a:latin typeface="+mj-lt"/>
                <a:ea typeface="+mj-ea"/>
                <a:cs typeface="+mj-cs"/>
              </a:defRPr>
            </a:lvl1pPr>
          </a:lstStyle>
          <a:p>
            <a:pPr algn="ctr"/>
            <a:r>
              <a:rPr lang="hu-HU" altLang="hu-HU" sz="2400" b="1" dirty="0" smtClean="0"/>
              <a:t>VARIATION PROCEDURES</a:t>
            </a:r>
          </a:p>
        </p:txBody>
      </p:sp>
      <p:graphicFrame>
        <p:nvGraphicFramePr>
          <p:cNvPr id="10" name="Táblázat 9"/>
          <p:cNvGraphicFramePr>
            <a:graphicFrameLocks noGrp="1"/>
          </p:cNvGraphicFramePr>
          <p:nvPr>
            <p:extLst>
              <p:ext uri="{D42A27DB-BD31-4B8C-83A1-F6EECF244321}">
                <p14:modId xmlns:p14="http://schemas.microsoft.com/office/powerpoint/2010/main" val="2603014009"/>
              </p:ext>
            </p:extLst>
          </p:nvPr>
        </p:nvGraphicFramePr>
        <p:xfrm>
          <a:off x="107504" y="1340771"/>
          <a:ext cx="8892987" cy="4428489"/>
        </p:xfrm>
        <a:graphic>
          <a:graphicData uri="http://schemas.openxmlformats.org/drawingml/2006/table">
            <a:tbl>
              <a:tblPr/>
              <a:tblGrid>
                <a:gridCol w="2555648"/>
                <a:gridCol w="420188"/>
                <a:gridCol w="2964824"/>
                <a:gridCol w="2952327"/>
              </a:tblGrid>
              <a:tr h="900097">
                <a:tc rowSpan="2" gridSpan="2">
                  <a:txBody>
                    <a:bodyPr/>
                    <a:lstStyle/>
                    <a:p>
                      <a:pPr algn="ctr" fontAlgn="ctr"/>
                      <a:r>
                        <a:rPr lang="hu-HU" sz="2000" b="1" i="0" u="none" strike="noStrike" dirty="0" err="1">
                          <a:solidFill>
                            <a:srgbClr val="000000"/>
                          </a:solidFill>
                          <a:effectLst/>
                          <a:latin typeface="Calibri" panose="020F0502020204030204" pitchFamily="34" charset="0"/>
                        </a:rPr>
                        <a:t>Variation</a:t>
                      </a:r>
                      <a:r>
                        <a:rPr lang="hu-HU" sz="2000" b="1" i="0" u="none" strike="noStrike" dirty="0">
                          <a:solidFill>
                            <a:srgbClr val="000000"/>
                          </a:solidFill>
                          <a:effectLst/>
                          <a:latin typeface="Calibri" panose="020F0502020204030204" pitchFamily="34" charset="0"/>
                        </a:rPr>
                        <a:t/>
                      </a:r>
                      <a:br>
                        <a:rPr lang="hu-HU" sz="2000" b="1" i="0" u="none" strike="noStrike" dirty="0">
                          <a:solidFill>
                            <a:srgbClr val="000000"/>
                          </a:solidFill>
                          <a:effectLst/>
                          <a:latin typeface="Calibri" panose="020F0502020204030204" pitchFamily="34" charset="0"/>
                        </a:rPr>
                      </a:br>
                      <a:r>
                        <a:rPr lang="hu-HU" sz="2000" b="1" i="0" u="none" strike="noStrike" dirty="0">
                          <a:solidFill>
                            <a:srgbClr val="000000"/>
                          </a:solidFill>
                          <a:effectLst/>
                          <a:latin typeface="Calibri" panose="020F0502020204030204" pitchFamily="34" charset="0"/>
                        </a:rPr>
                        <a:t> </a:t>
                      </a:r>
                      <a:r>
                        <a:rPr lang="hu-HU" sz="2000" b="1" i="0" u="none" strike="noStrike" dirty="0" err="1">
                          <a:solidFill>
                            <a:srgbClr val="000000"/>
                          </a:solidFill>
                          <a:effectLst/>
                          <a:latin typeface="Calibri" panose="020F0502020204030204" pitchFamily="34" charset="0"/>
                        </a:rPr>
                        <a:t>which</a:t>
                      </a:r>
                      <a:r>
                        <a:rPr lang="hu-HU" sz="2000" b="1" i="0" u="none" strike="noStrike" dirty="0">
                          <a:solidFill>
                            <a:srgbClr val="000000"/>
                          </a:solidFill>
                          <a:effectLst/>
                          <a:latin typeface="Calibri" panose="020F0502020204030204" pitchFamily="34" charset="0"/>
                        </a:rPr>
                        <a:t/>
                      </a:r>
                      <a:br>
                        <a:rPr lang="hu-HU" sz="2000" b="1" i="0" u="none" strike="noStrike" dirty="0">
                          <a:solidFill>
                            <a:srgbClr val="000000"/>
                          </a:solidFill>
                          <a:effectLst/>
                          <a:latin typeface="Calibri" panose="020F0502020204030204" pitchFamily="34" charset="0"/>
                        </a:rPr>
                      </a:br>
                      <a:r>
                        <a:rPr lang="hu-HU" sz="2000" b="1" i="0" u="none" strike="noStrike" dirty="0" err="1">
                          <a:solidFill>
                            <a:srgbClr val="000000"/>
                          </a:solidFill>
                          <a:effectLst/>
                          <a:latin typeface="Calibri" panose="020F0502020204030204" pitchFamily="34" charset="0"/>
                        </a:rPr>
                        <a:t>modifies</a:t>
                      </a:r>
                      <a:endParaRPr lang="hu-HU" sz="2000" b="1" i="0" u="none" strike="noStrike" dirty="0">
                        <a:solidFill>
                          <a:srgbClr val="000000"/>
                        </a:solidFill>
                        <a:effectLst/>
                        <a:latin typeface="Calibri" panose="020F0502020204030204" pitchFamily="34" charset="0"/>
                      </a:endParaRPr>
                    </a:p>
                  </a:txBody>
                  <a:tcPr marL="8585" marR="8585" marT="85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hu-HU"/>
                    </a:p>
                  </a:txBody>
                  <a:tcPr/>
                </a:tc>
                <a:tc gridSpan="2">
                  <a:txBody>
                    <a:bodyPr/>
                    <a:lstStyle/>
                    <a:p>
                      <a:pPr algn="ctr" fontAlgn="ctr"/>
                      <a:r>
                        <a:rPr lang="en-US" sz="2000" b="1" i="0" u="none" strike="noStrike" dirty="0">
                          <a:solidFill>
                            <a:srgbClr val="000000"/>
                          </a:solidFill>
                          <a:effectLst/>
                          <a:latin typeface="Calibri" panose="020F0502020204030204" pitchFamily="34" charset="0"/>
                        </a:rPr>
                        <a:t>The Accepted Contract </a:t>
                      </a:r>
                      <a:r>
                        <a:rPr lang="en-US" sz="2000" b="1" i="0" u="none" strike="noStrike" dirty="0" smtClean="0">
                          <a:solidFill>
                            <a:srgbClr val="000000"/>
                          </a:solidFill>
                          <a:effectLst/>
                          <a:latin typeface="Calibri" panose="020F0502020204030204" pitchFamily="34" charset="0"/>
                        </a:rPr>
                        <a:t>Amount:</a:t>
                      </a:r>
                      <a:r>
                        <a:rPr lang="en-US" sz="2000" b="1" i="0" u="none" strike="noStrike" dirty="0">
                          <a:solidFill>
                            <a:srgbClr val="000000"/>
                          </a:solidFill>
                          <a:effectLst/>
                          <a:latin typeface="Calibri" panose="020F0502020204030204" pitchFamily="34" charset="0"/>
                        </a:rPr>
                        <a:t/>
                      </a:r>
                      <a:br>
                        <a:rPr lang="en-US" sz="2000" b="1" i="0" u="none" strike="noStrike" dirty="0">
                          <a:solidFill>
                            <a:srgbClr val="000000"/>
                          </a:solidFill>
                          <a:effectLst/>
                          <a:latin typeface="Calibri" panose="020F0502020204030204" pitchFamily="34" charset="0"/>
                        </a:rPr>
                      </a:br>
                      <a:r>
                        <a:rPr lang="en-US" sz="2000" b="1" i="0" u="none" strike="noStrike" dirty="0">
                          <a:solidFill>
                            <a:srgbClr val="000000"/>
                          </a:solidFill>
                          <a:effectLst/>
                          <a:latin typeface="Calibri" panose="020F0502020204030204" pitchFamily="34" charset="0"/>
                        </a:rPr>
                        <a:t>Essential as per S-C 13.1 (b)</a:t>
                      </a:r>
                      <a:br>
                        <a:rPr lang="en-US" sz="2000" b="1" i="0" u="none" strike="noStrike" dirty="0">
                          <a:solidFill>
                            <a:srgbClr val="000000"/>
                          </a:solidFill>
                          <a:effectLst/>
                          <a:latin typeface="Calibri" panose="020F0502020204030204" pitchFamily="34" charset="0"/>
                        </a:rPr>
                      </a:br>
                      <a:r>
                        <a:rPr lang="en-US" sz="2000" b="1" i="0" u="none" strike="noStrike" dirty="0">
                          <a:solidFill>
                            <a:srgbClr val="000000"/>
                          </a:solidFill>
                          <a:effectLst/>
                          <a:latin typeface="Calibri" panose="020F0502020204030204" pitchFamily="34" charset="0"/>
                        </a:rPr>
                        <a:t>Financial </a:t>
                      </a:r>
                      <a:r>
                        <a:rPr lang="en-US" sz="2000" b="1" i="0" u="none" strike="noStrike" dirty="0" smtClean="0">
                          <a:solidFill>
                            <a:srgbClr val="000000"/>
                          </a:solidFill>
                          <a:effectLst/>
                          <a:latin typeface="Calibri" panose="020F0502020204030204" pitchFamily="34" charset="0"/>
                        </a:rPr>
                        <a:t>variation</a:t>
                      </a:r>
                      <a:r>
                        <a:rPr lang="hu-HU" sz="2000" b="1" i="0" u="none" strike="noStrike" dirty="0" smtClean="0">
                          <a:solidFill>
                            <a:srgbClr val="000000"/>
                          </a:solidFill>
                          <a:effectLst/>
                          <a:latin typeface="Calibri" panose="020F0502020204030204" pitchFamily="34" charset="0"/>
                        </a:rPr>
                        <a:t>*</a:t>
                      </a:r>
                      <a:endParaRPr lang="en-US" sz="2000" b="1" i="0" u="none" strike="noStrike" dirty="0">
                        <a:solidFill>
                          <a:srgbClr val="000000"/>
                        </a:solidFill>
                        <a:effectLst/>
                        <a:latin typeface="Calibri" panose="020F0502020204030204" pitchFamily="34" charset="0"/>
                      </a:endParaRPr>
                    </a:p>
                  </a:txBody>
                  <a:tcPr marL="8585" marR="8585" marT="85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hu-HU"/>
                    </a:p>
                  </a:txBody>
                  <a:tcPr/>
                </a:tc>
              </a:tr>
              <a:tr h="355608">
                <a:tc gridSpan="2" vMerge="1">
                  <a:txBody>
                    <a:bodyPr/>
                    <a:lstStyle/>
                    <a:p>
                      <a:endParaRPr lang="hu-HU"/>
                    </a:p>
                  </a:txBody>
                  <a:tcPr/>
                </a:tc>
                <a:tc hMerge="1" vMerge="1">
                  <a:txBody>
                    <a:bodyPr/>
                    <a:lstStyle/>
                    <a:p>
                      <a:endParaRPr lang="hu-HU"/>
                    </a:p>
                  </a:txBody>
                  <a:tcPr/>
                </a:tc>
                <a:tc>
                  <a:txBody>
                    <a:bodyPr/>
                    <a:lstStyle/>
                    <a:p>
                      <a:pPr algn="ctr" fontAlgn="ctr"/>
                      <a:r>
                        <a:rPr lang="hu-HU" sz="2000" b="1" i="0" u="none" strike="noStrike" dirty="0" err="1">
                          <a:solidFill>
                            <a:srgbClr val="000000"/>
                          </a:solidFill>
                          <a:effectLst/>
                          <a:latin typeface="Calibri" panose="020F0502020204030204" pitchFamily="34" charset="0"/>
                        </a:rPr>
                        <a:t>Yes</a:t>
                      </a:r>
                      <a:endParaRPr lang="hu-HU" sz="2000" b="1" i="0" u="none" strike="noStrike" dirty="0">
                        <a:solidFill>
                          <a:srgbClr val="000000"/>
                        </a:solidFill>
                        <a:effectLst/>
                        <a:latin typeface="Calibri" panose="020F0502020204030204" pitchFamily="34" charset="0"/>
                      </a:endParaRPr>
                    </a:p>
                  </a:txBody>
                  <a:tcPr marL="8585" marR="8585" marT="858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2000" b="1" i="0" u="none" strike="noStrike">
                          <a:solidFill>
                            <a:srgbClr val="000000"/>
                          </a:solidFill>
                          <a:effectLst/>
                          <a:latin typeface="Calibri" panose="020F0502020204030204" pitchFamily="34" charset="0"/>
                        </a:rPr>
                        <a:t>No</a:t>
                      </a:r>
                    </a:p>
                  </a:txBody>
                  <a:tcPr marL="8585" marR="8585" marT="85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9716">
                <a:tc rowSpan="2">
                  <a:txBody>
                    <a:bodyPr/>
                    <a:lstStyle/>
                    <a:p>
                      <a:pPr algn="ctr" fontAlgn="ctr"/>
                      <a:r>
                        <a:rPr lang="en-US" sz="2000" b="1" i="0" u="none" strike="noStrike" dirty="0">
                          <a:solidFill>
                            <a:srgbClr val="000000"/>
                          </a:solidFill>
                          <a:effectLst/>
                          <a:latin typeface="Calibri" panose="020F0502020204030204" pitchFamily="34" charset="0"/>
                        </a:rPr>
                        <a:t>The Technical content: </a:t>
                      </a:r>
                      <a:r>
                        <a:rPr lang="en-US" sz="2000" b="1" i="0" u="none" strike="noStrike" dirty="0" smtClean="0">
                          <a:solidFill>
                            <a:srgbClr val="000000"/>
                          </a:solidFill>
                          <a:effectLst/>
                          <a:latin typeface="Calibri" panose="020F0502020204030204" pitchFamily="34" charset="0"/>
                        </a:rPr>
                        <a:t>Essential</a:t>
                      </a:r>
                      <a:endParaRPr lang="hu-HU" sz="2000" b="1" i="0" u="none" strike="noStrike" dirty="0" smtClean="0">
                        <a:solidFill>
                          <a:srgbClr val="000000"/>
                        </a:solidFill>
                        <a:effectLst/>
                        <a:latin typeface="Calibri" panose="020F0502020204030204" pitchFamily="34" charset="0"/>
                      </a:endParaRPr>
                    </a:p>
                    <a:p>
                      <a:pPr algn="ctr" fontAlgn="ctr"/>
                      <a:r>
                        <a:rPr lang="en-US" sz="2000" b="1" i="0" u="none" strike="noStrike" dirty="0" smtClean="0">
                          <a:solidFill>
                            <a:srgbClr val="000000"/>
                          </a:solidFill>
                          <a:effectLst/>
                          <a:latin typeface="Calibri" panose="020F0502020204030204" pitchFamily="34" charset="0"/>
                        </a:rPr>
                        <a:t>as </a:t>
                      </a:r>
                      <a:r>
                        <a:rPr lang="en-US" sz="2000" b="1" i="0" u="none" strike="noStrike" dirty="0">
                          <a:solidFill>
                            <a:srgbClr val="000000"/>
                          </a:solidFill>
                          <a:effectLst/>
                          <a:latin typeface="Calibri" panose="020F0502020204030204" pitchFamily="34" charset="0"/>
                        </a:rPr>
                        <a:t>per S-C 13.1 (a</a:t>
                      </a:r>
                      <a:r>
                        <a:rPr lang="en-US" sz="2000" b="1" i="0" u="none" strike="noStrike" dirty="0" smtClean="0">
                          <a:solidFill>
                            <a:srgbClr val="000000"/>
                          </a:solidFill>
                          <a:effectLst/>
                          <a:latin typeface="Calibri" panose="020F0502020204030204" pitchFamily="34" charset="0"/>
                        </a:rPr>
                        <a:t>)</a:t>
                      </a:r>
                      <a:endParaRPr lang="hu-HU" sz="2000" b="1" i="0" u="none" strike="noStrike" dirty="0" smtClean="0">
                        <a:solidFill>
                          <a:srgbClr val="000000"/>
                        </a:solidFill>
                        <a:effectLst/>
                        <a:latin typeface="Calibri" panose="020F0502020204030204" pitchFamily="34" charset="0"/>
                      </a:endParaRPr>
                    </a:p>
                    <a:p>
                      <a:pPr algn="ctr" fontAlgn="ctr"/>
                      <a:r>
                        <a:rPr lang="en-US" sz="2000" b="1" i="0" u="none" strike="noStrike" dirty="0" smtClean="0">
                          <a:solidFill>
                            <a:srgbClr val="000000"/>
                          </a:solidFill>
                          <a:effectLst/>
                          <a:latin typeface="Calibri" panose="020F0502020204030204" pitchFamily="34" charset="0"/>
                        </a:rPr>
                        <a:t>(</a:t>
                      </a:r>
                      <a:r>
                        <a:rPr lang="en-US" sz="2000" b="1" i="0" u="none" strike="noStrike" dirty="0" err="1">
                          <a:solidFill>
                            <a:srgbClr val="000000"/>
                          </a:solidFill>
                          <a:effectLst/>
                          <a:latin typeface="Calibri" panose="020F0502020204030204" pitchFamily="34" charset="0"/>
                        </a:rPr>
                        <a:t>i</a:t>
                      </a:r>
                      <a:r>
                        <a:rPr lang="en-US" sz="2000" b="1" i="0" u="none" strike="noStrike" dirty="0">
                          <a:solidFill>
                            <a:srgbClr val="000000"/>
                          </a:solidFill>
                          <a:effectLst/>
                          <a:latin typeface="Calibri" panose="020F0502020204030204" pitchFamily="34" charset="0"/>
                        </a:rPr>
                        <a:t>) </a:t>
                      </a:r>
                      <a:r>
                        <a:rPr lang="en-US" sz="2000" b="1" i="0" u="none" strike="noStrike" dirty="0" smtClean="0">
                          <a:solidFill>
                            <a:srgbClr val="000000"/>
                          </a:solidFill>
                          <a:effectLst/>
                          <a:latin typeface="Calibri" panose="020F0502020204030204" pitchFamily="34" charset="0"/>
                        </a:rPr>
                        <a:t>and </a:t>
                      </a:r>
                      <a:r>
                        <a:rPr lang="en-US" sz="2000" b="1" i="0" u="none" strike="noStrike" dirty="0">
                          <a:solidFill>
                            <a:srgbClr val="000000"/>
                          </a:solidFill>
                          <a:effectLst/>
                          <a:latin typeface="Calibri" panose="020F0502020204030204" pitchFamily="34" charset="0"/>
                        </a:rPr>
                        <a:t>(ii)</a:t>
                      </a:r>
                    </a:p>
                  </a:txBody>
                  <a:tcPr marL="8585" marR="8585" marT="858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2000" b="1" i="0" u="none" strike="noStrike" dirty="0" err="1">
                          <a:solidFill>
                            <a:srgbClr val="000000"/>
                          </a:solidFill>
                          <a:effectLst/>
                          <a:latin typeface="Calibri" panose="020F0502020204030204" pitchFamily="34" charset="0"/>
                        </a:rPr>
                        <a:t>Yes</a:t>
                      </a:r>
                      <a:endParaRPr lang="hu-HU" sz="2000" b="1" i="0" u="none" strike="noStrike" dirty="0">
                        <a:solidFill>
                          <a:srgbClr val="000000"/>
                        </a:solidFill>
                        <a:effectLst/>
                        <a:latin typeface="Calibri" panose="020F0502020204030204" pitchFamily="34" charset="0"/>
                      </a:endParaRPr>
                    </a:p>
                  </a:txBody>
                  <a:tcPr marL="8585" marR="8585" marT="85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VO document</a:t>
                      </a:r>
                      <a:r>
                        <a:rPr lang="en-US" sz="2000" b="0" i="0" u="none" strike="noStrike" dirty="0" smtClean="0">
                          <a:solidFill>
                            <a:srgbClr val="000000"/>
                          </a:solidFill>
                          <a:effectLst/>
                          <a:latin typeface="Calibri" panose="020F0502020204030204" pitchFamily="34" charset="0"/>
                        </a:rPr>
                        <a:t>+</a:t>
                      </a:r>
                      <a:endParaRPr lang="hu-HU" sz="2000" b="0" i="0" u="none" strike="noStrike" dirty="0" smtClean="0">
                        <a:solidFill>
                          <a:srgbClr val="000000"/>
                        </a:solidFill>
                        <a:effectLst/>
                        <a:latin typeface="Calibri" panose="020F0502020204030204" pitchFamily="34" charset="0"/>
                      </a:endParaRPr>
                    </a:p>
                    <a:p>
                      <a:pPr algn="ctr" fontAlgn="ctr"/>
                      <a:r>
                        <a:rPr lang="en-US" sz="2000" b="0" i="0" u="none" strike="noStrike" dirty="0" smtClean="0">
                          <a:solidFill>
                            <a:srgbClr val="000000"/>
                          </a:solidFill>
                          <a:effectLst/>
                          <a:latin typeface="Calibri" panose="020F0502020204030204" pitchFamily="34" charset="0"/>
                        </a:rPr>
                        <a:t>Tri-partite </a:t>
                      </a:r>
                      <a:r>
                        <a:rPr lang="en-US" sz="2000" b="0" i="0" u="none" strike="noStrike" dirty="0">
                          <a:solidFill>
                            <a:srgbClr val="000000"/>
                          </a:solidFill>
                          <a:effectLst/>
                          <a:latin typeface="Calibri" panose="020F0502020204030204" pitchFamily="34" charset="0"/>
                        </a:rPr>
                        <a:t>protocol</a:t>
                      </a:r>
                      <a:br>
                        <a:rPr lang="en-US" sz="2000" b="0" i="0" u="none" strike="noStrike" dirty="0">
                          <a:solidFill>
                            <a:srgbClr val="000000"/>
                          </a:solidFill>
                          <a:effectLst/>
                          <a:latin typeface="Calibri" panose="020F0502020204030204" pitchFamily="34" charset="0"/>
                        </a:rPr>
                      </a:br>
                      <a:r>
                        <a:rPr lang="en-US" sz="2000" b="0" i="0" u="none" strike="noStrike" dirty="0">
                          <a:solidFill>
                            <a:srgbClr val="000000"/>
                          </a:solidFill>
                          <a:effectLst/>
                          <a:latin typeface="Calibri" panose="020F0502020204030204" pitchFamily="34" charset="0"/>
                        </a:rPr>
                        <a:t>and</a:t>
                      </a:r>
                      <a:br>
                        <a:rPr lang="en-US" sz="2000" b="0" i="0" u="none" strike="noStrike" dirty="0">
                          <a:solidFill>
                            <a:srgbClr val="000000"/>
                          </a:solidFill>
                          <a:effectLst/>
                          <a:latin typeface="Calibri" panose="020F0502020204030204" pitchFamily="34" charset="0"/>
                        </a:rPr>
                      </a:br>
                      <a:r>
                        <a:rPr lang="en-US" sz="2000" b="0" i="0" u="none" strike="noStrike" dirty="0">
                          <a:solidFill>
                            <a:srgbClr val="000000"/>
                          </a:solidFill>
                          <a:effectLst/>
                          <a:latin typeface="Calibri" panose="020F0502020204030204" pitchFamily="34" charset="0"/>
                        </a:rPr>
                        <a:t>Supplementary Agreement</a:t>
                      </a:r>
                    </a:p>
                  </a:txBody>
                  <a:tcPr marL="8585" marR="8585" marT="858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2000" b="0" i="0" u="none" strike="noStrike" dirty="0" smtClean="0">
                          <a:solidFill>
                            <a:srgbClr val="000000"/>
                          </a:solidFill>
                          <a:effectLst/>
                          <a:latin typeface="Calibri" panose="020F0502020204030204" pitchFamily="34" charset="0"/>
                        </a:rPr>
                        <a:t>VO </a:t>
                      </a:r>
                      <a:r>
                        <a:rPr lang="hu-HU" sz="2000" b="0" i="0" u="none" strike="noStrike" dirty="0" err="1" smtClean="0">
                          <a:solidFill>
                            <a:srgbClr val="000000"/>
                          </a:solidFill>
                          <a:effectLst/>
                          <a:latin typeface="Calibri" panose="020F0502020204030204" pitchFamily="34" charset="0"/>
                        </a:rPr>
                        <a:t>document</a:t>
                      </a:r>
                      <a:r>
                        <a:rPr lang="hu-HU" sz="2000" b="0" i="0" u="none" strike="noStrike" dirty="0" smtClean="0">
                          <a:solidFill>
                            <a:srgbClr val="000000"/>
                          </a:solidFill>
                          <a:effectLst/>
                          <a:latin typeface="Calibri" panose="020F0502020204030204" pitchFamily="34" charset="0"/>
                        </a:rPr>
                        <a:t>+</a:t>
                      </a:r>
                    </a:p>
                    <a:p>
                      <a:pPr algn="ctr" fontAlgn="ctr"/>
                      <a:r>
                        <a:rPr lang="hu-HU" sz="2000" b="0" i="0" u="none" strike="noStrike" dirty="0" err="1" smtClean="0">
                          <a:solidFill>
                            <a:srgbClr val="000000"/>
                          </a:solidFill>
                          <a:effectLst/>
                          <a:latin typeface="Calibri" panose="020F0502020204030204" pitchFamily="34" charset="0"/>
                        </a:rPr>
                        <a:t>Supplementary</a:t>
                      </a:r>
                      <a:r>
                        <a:rPr lang="hu-HU" sz="2000" b="0" i="0" u="none" strike="noStrike" dirty="0" smtClean="0">
                          <a:solidFill>
                            <a:srgbClr val="000000"/>
                          </a:solidFill>
                          <a:effectLst/>
                          <a:latin typeface="Calibri" panose="020F0502020204030204" pitchFamily="34" charset="0"/>
                        </a:rPr>
                        <a:t> </a:t>
                      </a:r>
                      <a:r>
                        <a:rPr lang="hu-HU" sz="2000" b="0" i="0" u="none" strike="noStrike" dirty="0" err="1" smtClean="0">
                          <a:solidFill>
                            <a:srgbClr val="000000"/>
                          </a:solidFill>
                          <a:effectLst/>
                          <a:latin typeface="Calibri" panose="020F0502020204030204" pitchFamily="34" charset="0"/>
                        </a:rPr>
                        <a:t>Agreement</a:t>
                      </a:r>
                      <a:endParaRPr lang="hu-HU" sz="2000" b="0" i="0" u="none" strike="noStrike" dirty="0">
                        <a:solidFill>
                          <a:srgbClr val="000000"/>
                        </a:solidFill>
                        <a:effectLst/>
                        <a:latin typeface="Calibri" panose="020F0502020204030204" pitchFamily="34" charset="0"/>
                      </a:endParaRPr>
                    </a:p>
                  </a:txBody>
                  <a:tcPr marL="8585" marR="8585" marT="85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0180">
                <a:tc vMerge="1">
                  <a:txBody>
                    <a:bodyPr/>
                    <a:lstStyle/>
                    <a:p>
                      <a:endParaRPr lang="hu-HU"/>
                    </a:p>
                  </a:txBody>
                  <a:tcPr/>
                </a:tc>
                <a:tc>
                  <a:txBody>
                    <a:bodyPr/>
                    <a:lstStyle/>
                    <a:p>
                      <a:pPr algn="ctr" fontAlgn="ctr"/>
                      <a:r>
                        <a:rPr lang="hu-HU" sz="2000" b="1" i="0" u="none" strike="noStrike" dirty="0">
                          <a:solidFill>
                            <a:srgbClr val="000000"/>
                          </a:solidFill>
                          <a:effectLst/>
                          <a:latin typeface="Calibri" panose="020F0502020204030204" pitchFamily="34" charset="0"/>
                        </a:rPr>
                        <a:t>No</a:t>
                      </a:r>
                    </a:p>
                  </a:txBody>
                  <a:tcPr marL="8585" marR="8585" marT="85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VO document</a:t>
                      </a:r>
                      <a:r>
                        <a:rPr lang="en-US" sz="2000" b="0" i="0" u="none" strike="noStrike" dirty="0" smtClean="0">
                          <a:solidFill>
                            <a:srgbClr val="000000"/>
                          </a:solidFill>
                          <a:effectLst/>
                          <a:latin typeface="Calibri" panose="020F0502020204030204" pitchFamily="34" charset="0"/>
                        </a:rPr>
                        <a:t>+</a:t>
                      </a:r>
                      <a:endParaRPr lang="hu-HU" sz="2000" b="0" i="0" u="none" strike="noStrike" dirty="0" smtClean="0">
                        <a:solidFill>
                          <a:srgbClr val="000000"/>
                        </a:solidFill>
                        <a:effectLst/>
                        <a:latin typeface="Calibri" panose="020F0502020204030204" pitchFamily="34" charset="0"/>
                      </a:endParaRPr>
                    </a:p>
                    <a:p>
                      <a:pPr algn="ctr" fontAlgn="ctr"/>
                      <a:r>
                        <a:rPr lang="en-US" sz="2000" b="0" i="0" u="none" strike="noStrike" dirty="0" smtClean="0">
                          <a:solidFill>
                            <a:srgbClr val="000000"/>
                          </a:solidFill>
                          <a:effectLst/>
                          <a:latin typeface="Calibri" panose="020F0502020204030204" pitchFamily="34" charset="0"/>
                        </a:rPr>
                        <a:t>Tri-partite protocol</a:t>
                      </a:r>
                      <a:endParaRPr lang="hu-HU" sz="2000" b="0" i="0" u="none" strike="noStrike" dirty="0" smtClean="0">
                        <a:solidFill>
                          <a:srgbClr val="000000"/>
                        </a:solidFill>
                        <a:effectLst/>
                        <a:latin typeface="Calibri" panose="020F0502020204030204" pitchFamily="34" charset="0"/>
                      </a:endParaRPr>
                    </a:p>
                    <a:p>
                      <a:pPr algn="ctr" fontAlgn="ctr"/>
                      <a:r>
                        <a:rPr lang="hu-HU" sz="2000" b="0" i="0" u="none" strike="noStrike" dirty="0" smtClean="0">
                          <a:solidFill>
                            <a:srgbClr val="000000"/>
                          </a:solidFill>
                          <a:effectLst/>
                          <a:latin typeface="Calibri" panose="020F0502020204030204" pitchFamily="34" charset="0"/>
                        </a:rPr>
                        <a:t>and</a:t>
                      </a:r>
                    </a:p>
                    <a:p>
                      <a:pPr algn="ctr" fontAlgn="ctr"/>
                      <a:r>
                        <a:rPr lang="hu-HU" sz="2000" b="0" i="0" u="none" strike="noStrike" dirty="0" err="1" smtClean="0">
                          <a:solidFill>
                            <a:srgbClr val="000000"/>
                          </a:solidFill>
                          <a:effectLst/>
                          <a:latin typeface="Calibri" panose="020F0502020204030204" pitchFamily="34" charset="0"/>
                        </a:rPr>
                        <a:t>Supplementary</a:t>
                      </a:r>
                      <a:r>
                        <a:rPr lang="hu-HU" sz="2000" b="0" i="0" u="none" strike="noStrike" dirty="0" smtClean="0">
                          <a:solidFill>
                            <a:srgbClr val="000000"/>
                          </a:solidFill>
                          <a:effectLst/>
                          <a:latin typeface="Calibri" panose="020F0502020204030204" pitchFamily="34" charset="0"/>
                        </a:rPr>
                        <a:t> </a:t>
                      </a:r>
                      <a:r>
                        <a:rPr lang="hu-HU" sz="2000" b="0" i="0" u="none" strike="noStrike" dirty="0" err="1" smtClean="0">
                          <a:solidFill>
                            <a:srgbClr val="000000"/>
                          </a:solidFill>
                          <a:effectLst/>
                          <a:latin typeface="Calibri" panose="020F0502020204030204" pitchFamily="34" charset="0"/>
                        </a:rPr>
                        <a:t>Agreement</a:t>
                      </a:r>
                      <a:endParaRPr lang="hu-HU" sz="2000" b="0" i="0" u="none" strike="noStrike" dirty="0" smtClean="0">
                        <a:solidFill>
                          <a:srgbClr val="000000"/>
                        </a:solidFill>
                        <a:effectLst/>
                        <a:latin typeface="Calibri" panose="020F0502020204030204" pitchFamily="34" charset="0"/>
                      </a:endParaRPr>
                    </a:p>
                  </a:txBody>
                  <a:tcPr marL="8585" marR="8585" marT="858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2000" b="0" i="0" u="none" strike="noStrike" dirty="0" err="1">
                          <a:solidFill>
                            <a:srgbClr val="000000"/>
                          </a:solidFill>
                          <a:effectLst/>
                          <a:latin typeface="Calibri" panose="020F0502020204030204" pitchFamily="34" charset="0"/>
                        </a:rPr>
                        <a:t>Variation</a:t>
                      </a:r>
                      <a:r>
                        <a:rPr lang="hu-HU" sz="2000" b="0" i="0" u="none" strike="noStrike" dirty="0">
                          <a:solidFill>
                            <a:srgbClr val="000000"/>
                          </a:solidFill>
                          <a:effectLst/>
                          <a:latin typeface="Calibri" panose="020F0502020204030204" pitchFamily="34" charset="0"/>
                        </a:rPr>
                        <a:t> </a:t>
                      </a:r>
                      <a:r>
                        <a:rPr lang="hu-HU" sz="2000" b="0" i="0" u="none" strike="noStrike" dirty="0" err="1">
                          <a:solidFill>
                            <a:srgbClr val="000000"/>
                          </a:solidFill>
                          <a:effectLst/>
                          <a:latin typeface="Calibri" panose="020F0502020204030204" pitchFamily="34" charset="0"/>
                        </a:rPr>
                        <a:t>procedure</a:t>
                      </a:r>
                      <a:r>
                        <a:rPr lang="hu-HU" sz="2000" b="0" i="0" u="none" strike="noStrike" dirty="0">
                          <a:solidFill>
                            <a:srgbClr val="000000"/>
                          </a:solidFill>
                          <a:effectLst/>
                          <a:latin typeface="Calibri" panose="020F0502020204030204" pitchFamily="34" charset="0"/>
                        </a:rPr>
                        <a:t/>
                      </a:r>
                      <a:br>
                        <a:rPr lang="hu-HU" sz="2000" b="0" i="0" u="none" strike="noStrike" dirty="0">
                          <a:solidFill>
                            <a:srgbClr val="000000"/>
                          </a:solidFill>
                          <a:effectLst/>
                          <a:latin typeface="Calibri" panose="020F0502020204030204" pitchFamily="34" charset="0"/>
                        </a:rPr>
                      </a:br>
                      <a:r>
                        <a:rPr lang="hu-HU" sz="2000" b="0" i="0" u="none" strike="noStrike" dirty="0" err="1">
                          <a:solidFill>
                            <a:srgbClr val="000000"/>
                          </a:solidFill>
                          <a:effectLst/>
                          <a:latin typeface="Calibri" panose="020F0502020204030204" pitchFamily="34" charset="0"/>
                        </a:rPr>
                        <a:t>as</a:t>
                      </a:r>
                      <a:r>
                        <a:rPr lang="hu-HU" sz="2000" b="0" i="0" u="none" strike="noStrike" dirty="0">
                          <a:solidFill>
                            <a:srgbClr val="000000"/>
                          </a:solidFill>
                          <a:effectLst/>
                          <a:latin typeface="Calibri" panose="020F0502020204030204" pitchFamily="34" charset="0"/>
                        </a:rPr>
                        <a:t> per</a:t>
                      </a:r>
                      <a:br>
                        <a:rPr lang="hu-HU" sz="2000" b="0" i="0" u="none" strike="noStrike" dirty="0">
                          <a:solidFill>
                            <a:srgbClr val="000000"/>
                          </a:solidFill>
                          <a:effectLst/>
                          <a:latin typeface="Calibri" panose="020F0502020204030204" pitchFamily="34" charset="0"/>
                        </a:rPr>
                      </a:br>
                      <a:r>
                        <a:rPr lang="hu-HU" sz="2000" b="0" i="0" u="none" strike="noStrike" dirty="0" err="1">
                          <a:solidFill>
                            <a:srgbClr val="000000"/>
                          </a:solidFill>
                          <a:effectLst/>
                          <a:latin typeface="Calibri" panose="020F0502020204030204" pitchFamily="34" charset="0"/>
                        </a:rPr>
                        <a:t>Clause</a:t>
                      </a:r>
                      <a:r>
                        <a:rPr lang="hu-HU" sz="2000" b="0" i="0" u="none" strike="noStrike" dirty="0">
                          <a:solidFill>
                            <a:srgbClr val="000000"/>
                          </a:solidFill>
                          <a:effectLst/>
                          <a:latin typeface="Calibri" panose="020F0502020204030204" pitchFamily="34" charset="0"/>
                        </a:rPr>
                        <a:t> 13</a:t>
                      </a:r>
                    </a:p>
                  </a:txBody>
                  <a:tcPr marL="8585" marR="8585" marT="85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zövegdoboz 3"/>
          <p:cNvSpPr txBox="1"/>
          <p:nvPr/>
        </p:nvSpPr>
        <p:spPr>
          <a:xfrm>
            <a:off x="107504" y="5913276"/>
            <a:ext cx="8892987" cy="338554"/>
          </a:xfrm>
          <a:prstGeom prst="rect">
            <a:avLst/>
          </a:prstGeom>
          <a:noFill/>
        </p:spPr>
        <p:txBody>
          <a:bodyPr wrap="square" rtlCol="0">
            <a:spAutoFit/>
          </a:bodyPr>
          <a:lstStyle/>
          <a:p>
            <a:r>
              <a:rPr lang="hu-HU" sz="1600" dirty="0" smtClean="0"/>
              <a:t>* </a:t>
            </a:r>
            <a:r>
              <a:rPr lang="hu-HU" sz="1600" dirty="0" err="1" smtClean="0"/>
              <a:t>Reference</a:t>
            </a:r>
            <a:r>
              <a:rPr lang="hu-HU" sz="1600" dirty="0" smtClean="0"/>
              <a:t> </a:t>
            </a:r>
            <a:r>
              <a:rPr lang="hu-HU" sz="1600" dirty="0" err="1" smtClean="0"/>
              <a:t>to</a:t>
            </a:r>
            <a:r>
              <a:rPr lang="hu-HU" sz="1600" dirty="0" smtClean="0"/>
              <a:t> PPA </a:t>
            </a:r>
            <a:r>
              <a:rPr lang="hu-HU" sz="1600" dirty="0" err="1" smtClean="0"/>
              <a:t>Article</a:t>
            </a:r>
            <a:r>
              <a:rPr lang="hu-HU" sz="1600" dirty="0" smtClean="0"/>
              <a:t> 43 </a:t>
            </a:r>
            <a:r>
              <a:rPr lang="hu-HU" sz="1600" dirty="0" err="1" smtClean="0"/>
              <a:t>in</a:t>
            </a:r>
            <a:r>
              <a:rPr lang="hu-HU" sz="1600" dirty="0" smtClean="0"/>
              <a:t> </a:t>
            </a:r>
            <a:r>
              <a:rPr lang="hu-HU" sz="1600" dirty="0" err="1"/>
              <a:t>Sub-Clause</a:t>
            </a:r>
            <a:r>
              <a:rPr lang="hu-HU" sz="1600" dirty="0"/>
              <a:t> </a:t>
            </a:r>
            <a:r>
              <a:rPr lang="hu-HU" sz="1600" dirty="0" smtClean="0"/>
              <a:t>14.1</a:t>
            </a:r>
            <a:endParaRPr lang="hu-HU" sz="1600" dirty="0"/>
          </a:p>
        </p:txBody>
      </p:sp>
    </p:spTree>
    <p:extLst>
      <p:ext uri="{BB962C8B-B14F-4D97-AF65-F5344CB8AC3E}">
        <p14:creationId xmlns:p14="http://schemas.microsoft.com/office/powerpoint/2010/main" val="38607489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668" y="225424"/>
            <a:ext cx="7416823" cy="576000"/>
          </a:xfrm>
        </p:spPr>
        <p:txBody>
          <a:bodyPr/>
          <a:lstStyle/>
          <a:p>
            <a:r>
              <a:rPr lang="en-US" sz="1800" b="1" dirty="0"/>
              <a:t>Project Implementation Support Service </a:t>
            </a:r>
            <a:r>
              <a:rPr lang="en-US" sz="1800" b="1" dirty="0" smtClean="0"/>
              <a:t>Agreement – Activity 3, “</a:t>
            </a:r>
            <a:r>
              <a:rPr lang="hu-HU" sz="1800" b="1" dirty="0" smtClean="0"/>
              <a:t>L</a:t>
            </a:r>
            <a:r>
              <a:rPr lang="en-US" sz="1800" b="1" dirty="0" err="1" smtClean="0"/>
              <a:t>essons</a:t>
            </a:r>
            <a:r>
              <a:rPr lang="en-US" sz="1800" b="1" dirty="0" smtClean="0"/>
              <a:t> Learnt” workshop</a:t>
            </a:r>
            <a:r>
              <a:rPr lang="en-US" sz="1800" dirty="0" smtClean="0"/>
              <a:t> </a:t>
            </a:r>
            <a:r>
              <a:rPr lang="en-US" sz="2000" b="1" dirty="0"/>
              <a:t/>
            </a:r>
            <a:br>
              <a:rPr lang="en-US" sz="2000" b="1" dirty="0"/>
            </a:br>
            <a:endParaRPr lang="en-GB" sz="2000" dirty="0"/>
          </a:p>
        </p:txBody>
      </p:sp>
      <p:sp>
        <p:nvSpPr>
          <p:cNvPr id="3" name="Content Placeholder 2"/>
          <p:cNvSpPr>
            <a:spLocks noGrp="1"/>
          </p:cNvSpPr>
          <p:nvPr>
            <p:ph idx="1"/>
          </p:nvPr>
        </p:nvSpPr>
        <p:spPr>
          <a:xfrm>
            <a:off x="0" y="1299830"/>
            <a:ext cx="9144000" cy="5184427"/>
          </a:xfrm>
        </p:spPr>
        <p:txBody>
          <a:bodyPr>
            <a:normAutofit/>
          </a:bodyPr>
          <a:lstStyle/>
          <a:p>
            <a:pPr marL="0" indent="0">
              <a:buNone/>
            </a:pPr>
            <a:r>
              <a:rPr lang="en-GB" sz="2200" u="sng" dirty="0" smtClean="0"/>
              <a:t>Claims</a:t>
            </a:r>
            <a:r>
              <a:rPr lang="hu-HU" sz="2200" u="sng" dirty="0" smtClean="0"/>
              <a:t> </a:t>
            </a:r>
            <a:r>
              <a:rPr lang="hu-HU" sz="2200" u="sng" dirty="0" err="1" smtClean="0"/>
              <a:t>procedures</a:t>
            </a:r>
            <a:r>
              <a:rPr lang="hu-HU" sz="2200" u="sng" dirty="0" smtClean="0"/>
              <a:t>, </a:t>
            </a:r>
            <a:r>
              <a:rPr lang="hu-HU" sz="2200" u="sng" dirty="0" err="1" smtClean="0"/>
              <a:t>Clause</a:t>
            </a:r>
            <a:r>
              <a:rPr lang="hu-HU" sz="2200" u="sng" dirty="0" smtClean="0"/>
              <a:t> 20</a:t>
            </a:r>
            <a:endParaRPr lang="en-GB" sz="2200" u="sng" dirty="0" smtClean="0"/>
          </a:p>
          <a:p>
            <a:pPr algn="just">
              <a:spcAft>
                <a:spcPts val="600"/>
              </a:spcAft>
              <a:buClrTx/>
              <a:buFont typeface="Wingdings" panose="05000000000000000000" pitchFamily="2" charset="2"/>
              <a:buChar char="§"/>
            </a:pPr>
            <a:r>
              <a:rPr lang="hu-HU" sz="2200" dirty="0" smtClean="0"/>
              <a:t>FIDIC: </a:t>
            </a:r>
            <a:r>
              <a:rPr lang="hu-HU" sz="2200" dirty="0" err="1" smtClean="0"/>
              <a:t>entitlements</a:t>
            </a:r>
            <a:r>
              <a:rPr lang="hu-HU" sz="2200" dirty="0" smtClean="0"/>
              <a:t> </a:t>
            </a:r>
            <a:r>
              <a:rPr lang="hu-HU" sz="2200" dirty="0" err="1" smtClean="0"/>
              <a:t>to</a:t>
            </a:r>
            <a:r>
              <a:rPr lang="hu-HU" sz="2200" dirty="0" smtClean="0"/>
              <a:t> </a:t>
            </a:r>
            <a:r>
              <a:rPr lang="hu-HU" sz="2200" dirty="0" err="1" smtClean="0"/>
              <a:t>Extension</a:t>
            </a:r>
            <a:r>
              <a:rPr lang="hu-HU" sz="2200" dirty="0" smtClean="0"/>
              <a:t> of Time </a:t>
            </a:r>
            <a:r>
              <a:rPr lang="hu-HU" sz="2200" dirty="0" err="1" smtClean="0"/>
              <a:t>for</a:t>
            </a:r>
            <a:r>
              <a:rPr lang="hu-HU" sz="2200" dirty="0" smtClean="0"/>
              <a:t> </a:t>
            </a:r>
            <a:r>
              <a:rPr lang="hu-HU" sz="2200" dirty="0" err="1" smtClean="0"/>
              <a:t>Completion</a:t>
            </a:r>
            <a:r>
              <a:rPr lang="hu-HU" sz="2200" dirty="0" smtClean="0"/>
              <a:t>+</a:t>
            </a:r>
            <a:r>
              <a:rPr lang="hu-HU" sz="2200" dirty="0" err="1" smtClean="0"/>
              <a:t>Additional</a:t>
            </a:r>
            <a:r>
              <a:rPr lang="hu-HU" sz="2200" dirty="0" smtClean="0"/>
              <a:t> </a:t>
            </a:r>
            <a:r>
              <a:rPr lang="hu-HU" sz="2200" dirty="0" err="1" smtClean="0"/>
              <a:t>Payment</a:t>
            </a:r>
            <a:endParaRPr lang="hu-HU" sz="2200" dirty="0" smtClean="0"/>
          </a:p>
          <a:p>
            <a:pPr algn="just">
              <a:spcAft>
                <a:spcPts val="600"/>
              </a:spcAft>
              <a:buClrTx/>
              <a:buFont typeface="Wingdings" panose="05000000000000000000" pitchFamily="2" charset="2"/>
              <a:buChar char="§"/>
            </a:pPr>
            <a:r>
              <a:rPr lang="en-GB" sz="2200" dirty="0"/>
              <a:t>Handling</a:t>
            </a:r>
            <a:r>
              <a:rPr lang="hu-HU" sz="2200" dirty="0"/>
              <a:t> of </a:t>
            </a:r>
            <a:r>
              <a:rPr lang="hu-HU" sz="2200" dirty="0" err="1"/>
              <a:t>Claims</a:t>
            </a:r>
            <a:r>
              <a:rPr lang="hu-HU" sz="2200" dirty="0"/>
              <a:t> -</a:t>
            </a:r>
            <a:r>
              <a:rPr lang="hr-HR" sz="2200" dirty="0"/>
              <a:t> PPA </a:t>
            </a:r>
            <a:r>
              <a:rPr lang="hr-HR" sz="2200" dirty="0" smtClean="0"/>
              <a:t>restrictions, therefore, almost all entitlements for Additional Payments are deleted</a:t>
            </a:r>
          </a:p>
          <a:p>
            <a:pPr algn="just">
              <a:spcAft>
                <a:spcPts val="600"/>
              </a:spcAft>
              <a:buClrTx/>
              <a:buFont typeface="Wingdings" panose="05000000000000000000" pitchFamily="2" charset="2"/>
              <a:buChar char="§"/>
            </a:pPr>
            <a:r>
              <a:rPr lang="hr-HR" sz="2200" dirty="0" smtClean="0"/>
              <a:t>In principal contingency cannot be disbursed for Claims</a:t>
            </a:r>
            <a:endParaRPr lang="en-GB" sz="2200" dirty="0"/>
          </a:p>
          <a:p>
            <a:pPr algn="just">
              <a:spcAft>
                <a:spcPts val="600"/>
              </a:spcAft>
              <a:buClrTx/>
              <a:buFont typeface="Wingdings" panose="05000000000000000000" pitchFamily="2" charset="2"/>
              <a:buChar char="§"/>
            </a:pPr>
            <a:r>
              <a:rPr lang="en-GB" sz="2200" dirty="0" err="1" smtClean="0"/>
              <a:t>Timebars</a:t>
            </a:r>
            <a:r>
              <a:rPr lang="en-GB" sz="2200" dirty="0" smtClean="0"/>
              <a:t> </a:t>
            </a:r>
            <a:r>
              <a:rPr lang="en-GB" sz="2200" dirty="0"/>
              <a:t>(notices, submission of </a:t>
            </a:r>
            <a:r>
              <a:rPr lang="en-GB" sz="2200" dirty="0" smtClean="0"/>
              <a:t>particulars</a:t>
            </a:r>
            <a:r>
              <a:rPr lang="hu-HU" sz="2200" dirty="0" smtClean="0"/>
              <a:t>, </a:t>
            </a:r>
            <a:r>
              <a:rPr lang="hu-HU" sz="2200" dirty="0" err="1" smtClean="0"/>
              <a:t>evaluation</a:t>
            </a:r>
            <a:r>
              <a:rPr lang="en-GB" sz="2200" dirty="0" smtClean="0"/>
              <a:t>)</a:t>
            </a:r>
            <a:endParaRPr lang="en-GB" sz="2200" dirty="0"/>
          </a:p>
          <a:p>
            <a:pPr algn="just">
              <a:spcAft>
                <a:spcPts val="600"/>
              </a:spcAft>
              <a:buClrTx/>
              <a:buFont typeface="Wingdings" panose="05000000000000000000" pitchFamily="2" charset="2"/>
              <a:buChar char="§"/>
            </a:pPr>
            <a:r>
              <a:rPr lang="en-GB" sz="2200" dirty="0" smtClean="0"/>
              <a:t>Engineer's </a:t>
            </a:r>
            <a:r>
              <a:rPr lang="en-GB" sz="2200" dirty="0"/>
              <a:t>determination</a:t>
            </a:r>
          </a:p>
          <a:p>
            <a:pPr algn="just">
              <a:spcAft>
                <a:spcPts val="600"/>
              </a:spcAft>
              <a:buClrTx/>
              <a:buFont typeface="Wingdings" panose="05000000000000000000" pitchFamily="2" charset="2"/>
              <a:buChar char="§"/>
            </a:pPr>
            <a:r>
              <a:rPr lang="en-GB" sz="2200" dirty="0"/>
              <a:t>Disagreement, Dispute resolution</a:t>
            </a:r>
          </a:p>
          <a:p>
            <a:pPr>
              <a:buFont typeface="Courier New" charset="0"/>
              <a:buChar char="o"/>
            </a:pPr>
            <a:endParaRPr lang="en-GB" b="1" dirty="0" smtClean="0"/>
          </a:p>
          <a:p>
            <a:pPr>
              <a:buFont typeface="Courier New" charset="0"/>
              <a:buChar char="o"/>
            </a:pPr>
            <a:endParaRPr lang="en-US" b="1" dirty="0" smtClean="0"/>
          </a:p>
          <a:p>
            <a:pPr marL="0" indent="0">
              <a:buNone/>
            </a:pPr>
            <a:endParaRPr lang="en-US" dirty="0"/>
          </a:p>
          <a:p>
            <a:endParaRPr lang="en-GB" dirty="0"/>
          </a:p>
        </p:txBody>
      </p:sp>
      <p:sp>
        <p:nvSpPr>
          <p:cNvPr id="7" name="Date Placeholder 6"/>
          <p:cNvSpPr>
            <a:spLocks noGrp="1"/>
          </p:cNvSpPr>
          <p:nvPr>
            <p:ph type="dt" sz="half" idx="10"/>
          </p:nvPr>
        </p:nvSpPr>
        <p:spPr/>
        <p:txBody>
          <a:bodyPr/>
          <a:lstStyle/>
          <a:p>
            <a:r>
              <a:rPr lang="en-GB" dirty="0" smtClean="0"/>
              <a:t>Sofia, 18</a:t>
            </a:r>
            <a:r>
              <a:rPr lang="en-GB" baseline="30000" dirty="0" smtClean="0"/>
              <a:t>th</a:t>
            </a:r>
            <a:r>
              <a:rPr lang="en-GB" dirty="0" smtClean="0"/>
              <a:t> June</a:t>
            </a:r>
            <a:r>
              <a:rPr lang="en-GB" dirty="0"/>
              <a:t>, 2015</a:t>
            </a:r>
          </a:p>
        </p:txBody>
      </p:sp>
      <p:sp>
        <p:nvSpPr>
          <p:cNvPr id="9" name="Slide Number Placeholder 8"/>
          <p:cNvSpPr>
            <a:spLocks noGrp="1"/>
          </p:cNvSpPr>
          <p:nvPr>
            <p:ph type="sldNum" sz="quarter" idx="12"/>
          </p:nvPr>
        </p:nvSpPr>
        <p:spPr/>
        <p:txBody>
          <a:bodyPr/>
          <a:lstStyle/>
          <a:p>
            <a:fld id="{FD0A51CA-4611-42BC-8C78-05A9D4A054CC}" type="slidenum">
              <a:rPr lang="en-GB" smtClean="0"/>
              <a:t>6</a:t>
            </a:fld>
            <a:endParaRPr lang="en-GB" dirty="0"/>
          </a:p>
        </p:txBody>
      </p:sp>
      <p:sp>
        <p:nvSpPr>
          <p:cNvPr id="12" name="Footer Placeholder 4"/>
          <p:cNvSpPr>
            <a:spLocks noGrp="1"/>
          </p:cNvSpPr>
          <p:nvPr>
            <p:ph type="ftr" sz="quarter" idx="11"/>
          </p:nvPr>
        </p:nvSpPr>
        <p:spPr>
          <a:xfrm>
            <a:off x="3124200" y="6484257"/>
            <a:ext cx="3175992" cy="365125"/>
          </a:xfrm>
        </p:spPr>
        <p:txBody>
          <a:bodyPr/>
          <a:lstStyle/>
          <a:p>
            <a:r>
              <a:rPr lang="en-US" dirty="0" smtClean="0"/>
              <a:t>European Investment Bank Group          TA2013040 BG BSF</a:t>
            </a:r>
            <a:endParaRPr lang="en-GB" dirty="0"/>
          </a:p>
        </p:txBody>
      </p:sp>
      <p:sp>
        <p:nvSpPr>
          <p:cNvPr id="11" name="Title 1"/>
          <p:cNvSpPr txBox="1">
            <a:spLocks/>
          </p:cNvSpPr>
          <p:nvPr/>
        </p:nvSpPr>
        <p:spPr>
          <a:xfrm>
            <a:off x="0" y="832493"/>
            <a:ext cx="9144000" cy="436267"/>
          </a:xfrm>
          <a:prstGeom prst="rect">
            <a:avLst/>
          </a:prstGeom>
        </p:spPr>
        <p:txBody>
          <a:bodyPr vert="horz" lIns="91440" tIns="45720" rIns="91440" bIns="45720" rtlCol="0" anchor="t">
            <a:noAutofit/>
          </a:bodyPr>
          <a:lstStyle>
            <a:lvl1pPr algn="r" defTabSz="914400" rtl="0" eaLnBrk="1" latinLnBrk="0" hangingPunct="1">
              <a:spcBef>
                <a:spcPct val="0"/>
              </a:spcBef>
              <a:buNone/>
              <a:defRPr sz="3200" kern="1200">
                <a:solidFill>
                  <a:schemeClr val="tx2"/>
                </a:solidFill>
                <a:latin typeface="+mj-lt"/>
                <a:ea typeface="+mj-ea"/>
                <a:cs typeface="+mj-cs"/>
              </a:defRPr>
            </a:lvl1pPr>
          </a:lstStyle>
          <a:p>
            <a:pPr algn="ctr"/>
            <a:r>
              <a:rPr lang="hu-HU" altLang="hu-HU" sz="2400" b="1" dirty="0" smtClean="0"/>
              <a:t>CONTRACTOR’S CLAIMS</a:t>
            </a:r>
          </a:p>
        </p:txBody>
      </p:sp>
    </p:spTree>
    <p:extLst>
      <p:ext uri="{BB962C8B-B14F-4D97-AF65-F5344CB8AC3E}">
        <p14:creationId xmlns:p14="http://schemas.microsoft.com/office/powerpoint/2010/main" val="254295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668" y="225424"/>
            <a:ext cx="7416823" cy="576000"/>
          </a:xfrm>
        </p:spPr>
        <p:txBody>
          <a:bodyPr/>
          <a:lstStyle/>
          <a:p>
            <a:r>
              <a:rPr lang="en-US" sz="1800" b="1" dirty="0"/>
              <a:t>Project Implementation Support Service </a:t>
            </a:r>
            <a:r>
              <a:rPr lang="en-US" sz="1800" b="1" dirty="0" smtClean="0"/>
              <a:t>Agreement – Activity 3, “</a:t>
            </a:r>
            <a:r>
              <a:rPr lang="hu-HU" sz="1800" b="1" dirty="0" smtClean="0"/>
              <a:t>L</a:t>
            </a:r>
            <a:r>
              <a:rPr lang="en-US" sz="1800" b="1" dirty="0" err="1" smtClean="0"/>
              <a:t>essons</a:t>
            </a:r>
            <a:r>
              <a:rPr lang="en-US" sz="1800" b="1" dirty="0" smtClean="0"/>
              <a:t> Learnt” workshop</a:t>
            </a:r>
            <a:r>
              <a:rPr lang="en-US" sz="1800" dirty="0" smtClean="0"/>
              <a:t> </a:t>
            </a:r>
            <a:r>
              <a:rPr lang="en-US" sz="2000" b="1" dirty="0"/>
              <a:t/>
            </a:r>
            <a:br>
              <a:rPr lang="en-US" sz="2000" b="1" dirty="0"/>
            </a:br>
            <a:endParaRPr lang="en-GB" sz="2000" dirty="0"/>
          </a:p>
        </p:txBody>
      </p:sp>
      <p:sp>
        <p:nvSpPr>
          <p:cNvPr id="3" name="Content Placeholder 2"/>
          <p:cNvSpPr>
            <a:spLocks noGrp="1"/>
          </p:cNvSpPr>
          <p:nvPr>
            <p:ph idx="1"/>
          </p:nvPr>
        </p:nvSpPr>
        <p:spPr>
          <a:xfrm>
            <a:off x="251171" y="842446"/>
            <a:ext cx="8641657" cy="607353"/>
          </a:xfrm>
        </p:spPr>
        <p:txBody>
          <a:bodyPr>
            <a:normAutofit/>
          </a:bodyPr>
          <a:lstStyle/>
          <a:p>
            <a:endParaRPr lang="en-GB" b="1" dirty="0" smtClean="0"/>
          </a:p>
          <a:p>
            <a:endParaRPr lang="en-US" b="1" dirty="0" smtClean="0"/>
          </a:p>
          <a:p>
            <a:pPr marL="0" indent="0">
              <a:buNone/>
            </a:pPr>
            <a:endParaRPr lang="en-US" dirty="0"/>
          </a:p>
          <a:p>
            <a:endParaRPr lang="en-GB" dirty="0"/>
          </a:p>
        </p:txBody>
      </p:sp>
      <p:sp>
        <p:nvSpPr>
          <p:cNvPr id="7" name="Date Placeholder 6"/>
          <p:cNvSpPr>
            <a:spLocks noGrp="1"/>
          </p:cNvSpPr>
          <p:nvPr>
            <p:ph type="dt" sz="half" idx="10"/>
          </p:nvPr>
        </p:nvSpPr>
        <p:spPr/>
        <p:txBody>
          <a:bodyPr/>
          <a:lstStyle/>
          <a:p>
            <a:r>
              <a:rPr lang="en-GB" dirty="0" smtClean="0"/>
              <a:t>Sofia, 18</a:t>
            </a:r>
            <a:r>
              <a:rPr lang="en-GB" baseline="30000" dirty="0" smtClean="0"/>
              <a:t>th</a:t>
            </a:r>
            <a:r>
              <a:rPr lang="en-GB" dirty="0" smtClean="0"/>
              <a:t> June</a:t>
            </a:r>
            <a:r>
              <a:rPr lang="en-GB" dirty="0"/>
              <a:t>, 2015</a:t>
            </a:r>
          </a:p>
        </p:txBody>
      </p:sp>
      <p:sp>
        <p:nvSpPr>
          <p:cNvPr id="9" name="Slide Number Placeholder 8"/>
          <p:cNvSpPr>
            <a:spLocks noGrp="1"/>
          </p:cNvSpPr>
          <p:nvPr>
            <p:ph type="sldNum" sz="quarter" idx="12"/>
          </p:nvPr>
        </p:nvSpPr>
        <p:spPr/>
        <p:txBody>
          <a:bodyPr/>
          <a:lstStyle/>
          <a:p>
            <a:fld id="{FD0A51CA-4611-42BC-8C78-05A9D4A054CC}" type="slidenum">
              <a:rPr lang="en-GB" smtClean="0"/>
              <a:t>7</a:t>
            </a:fld>
            <a:endParaRPr lang="en-GB" dirty="0"/>
          </a:p>
        </p:txBody>
      </p:sp>
      <p:sp>
        <p:nvSpPr>
          <p:cNvPr id="12" name="Footer Placeholder 4"/>
          <p:cNvSpPr>
            <a:spLocks noGrp="1"/>
          </p:cNvSpPr>
          <p:nvPr>
            <p:ph type="ftr" sz="quarter" idx="11"/>
          </p:nvPr>
        </p:nvSpPr>
        <p:spPr>
          <a:xfrm>
            <a:off x="3124200" y="6484257"/>
            <a:ext cx="3175992" cy="365125"/>
          </a:xfrm>
        </p:spPr>
        <p:txBody>
          <a:bodyPr/>
          <a:lstStyle/>
          <a:p>
            <a:r>
              <a:rPr lang="en-US" dirty="0" smtClean="0"/>
              <a:t>European Investment Bank Group          TA2013040 BG BSF</a:t>
            </a:r>
            <a:endParaRPr lang="en-GB" dirty="0"/>
          </a:p>
        </p:txBody>
      </p:sp>
      <p:sp>
        <p:nvSpPr>
          <p:cNvPr id="11" name="Title 1"/>
          <p:cNvSpPr txBox="1">
            <a:spLocks/>
          </p:cNvSpPr>
          <p:nvPr/>
        </p:nvSpPr>
        <p:spPr>
          <a:xfrm>
            <a:off x="0" y="832493"/>
            <a:ext cx="9144000" cy="472271"/>
          </a:xfrm>
          <a:prstGeom prst="rect">
            <a:avLst/>
          </a:prstGeom>
        </p:spPr>
        <p:txBody>
          <a:bodyPr vert="horz" lIns="91440" tIns="45720" rIns="91440" bIns="45720" rtlCol="0" anchor="t">
            <a:noAutofit/>
          </a:bodyPr>
          <a:lstStyle>
            <a:lvl1pPr algn="r" defTabSz="914400" rtl="0" eaLnBrk="1" latinLnBrk="0" hangingPunct="1">
              <a:spcBef>
                <a:spcPct val="0"/>
              </a:spcBef>
              <a:buNone/>
              <a:defRPr sz="3200" kern="1200">
                <a:solidFill>
                  <a:schemeClr val="tx2"/>
                </a:solidFill>
                <a:latin typeface="+mj-lt"/>
                <a:ea typeface="+mj-ea"/>
                <a:cs typeface="+mj-cs"/>
              </a:defRPr>
            </a:lvl1pPr>
          </a:lstStyle>
          <a:p>
            <a:pPr algn="ctr"/>
            <a:r>
              <a:rPr lang="hu-HU" altLang="hu-HU" sz="2000" b="1" dirty="0" smtClean="0"/>
              <a:t>RISK ALLOCATION AND ENTITLEMENT AS PER FIDIC/CONTRACT/PPA</a:t>
            </a:r>
          </a:p>
        </p:txBody>
      </p:sp>
      <p:graphicFrame>
        <p:nvGraphicFramePr>
          <p:cNvPr id="6" name="Táblázat 5"/>
          <p:cNvGraphicFramePr>
            <a:graphicFrameLocks noGrp="1"/>
          </p:cNvGraphicFramePr>
          <p:nvPr>
            <p:extLst>
              <p:ext uri="{D42A27DB-BD31-4B8C-83A1-F6EECF244321}">
                <p14:modId xmlns:p14="http://schemas.microsoft.com/office/powerpoint/2010/main" val="4234406947"/>
              </p:ext>
            </p:extLst>
          </p:nvPr>
        </p:nvGraphicFramePr>
        <p:xfrm>
          <a:off x="170597" y="1304764"/>
          <a:ext cx="8722231" cy="5064682"/>
        </p:xfrm>
        <a:graphic>
          <a:graphicData uri="http://schemas.openxmlformats.org/drawingml/2006/table">
            <a:tbl>
              <a:tblPr/>
              <a:tblGrid>
                <a:gridCol w="517098"/>
                <a:gridCol w="1368790"/>
                <a:gridCol w="2699559"/>
                <a:gridCol w="517098"/>
                <a:gridCol w="517098"/>
                <a:gridCol w="517098"/>
                <a:gridCol w="517098"/>
                <a:gridCol w="517098"/>
                <a:gridCol w="517098"/>
                <a:gridCol w="517098"/>
                <a:gridCol w="517098"/>
              </a:tblGrid>
              <a:tr h="536849">
                <a:tc rowSpan="2">
                  <a:txBody>
                    <a:bodyPr/>
                    <a:lstStyle/>
                    <a:p>
                      <a:pPr algn="ctr" fontAlgn="ctr"/>
                      <a:r>
                        <a:rPr lang="hu-HU" sz="1000" b="1" i="0" u="none" strike="noStrike" dirty="0" err="1">
                          <a:solidFill>
                            <a:srgbClr val="000000"/>
                          </a:solidFill>
                          <a:effectLst/>
                          <a:latin typeface="Arial" panose="020B0604020202020204" pitchFamily="34" charset="0"/>
                        </a:rPr>
                        <a:t>Sub-Clause</a:t>
                      </a:r>
                      <a:endParaRPr lang="hu-HU" sz="1000" b="1" i="0" u="none" strike="noStrike" dirty="0">
                        <a:solidFill>
                          <a:srgbClr val="000000"/>
                        </a:solidFill>
                        <a:effectLst/>
                        <a:latin typeface="Arial" panose="020B0604020202020204" pitchFamily="34" charset="0"/>
                      </a:endParaRP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hu-HU" sz="1100" b="1" i="0" u="none" strike="noStrike">
                          <a:solidFill>
                            <a:srgbClr val="000000"/>
                          </a:solidFill>
                          <a:effectLst/>
                          <a:latin typeface="Arial" panose="020B0604020202020204" pitchFamily="34" charset="0"/>
                        </a:rPr>
                        <a:t>Heading</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hu-HU" sz="1100" b="1" i="0" u="none" strike="noStrike" dirty="0" err="1">
                          <a:solidFill>
                            <a:srgbClr val="000000"/>
                          </a:solidFill>
                          <a:effectLst/>
                          <a:latin typeface="Arial" panose="020B0604020202020204" pitchFamily="34" charset="0"/>
                        </a:rPr>
                        <a:t>Ground</a:t>
                      </a:r>
                      <a:endParaRPr lang="hu-HU" sz="1100" b="1" i="0" u="none" strike="noStrike" dirty="0">
                        <a:solidFill>
                          <a:srgbClr val="000000"/>
                        </a:solidFill>
                        <a:effectLst/>
                        <a:latin typeface="Arial" panose="020B0604020202020204" pitchFamily="34" charset="0"/>
                      </a:endParaRP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hu-HU" sz="1100" b="1" i="0" u="none" strike="noStrike">
                          <a:solidFill>
                            <a:srgbClr val="000000"/>
                          </a:solidFill>
                          <a:effectLst/>
                          <a:latin typeface="Arial" panose="020B0604020202020204" pitchFamily="34" charset="0"/>
                        </a:rPr>
                        <a:t>Risk allocation</a:t>
                      </a:r>
                    </a:p>
                  </a:txBody>
                  <a:tcPr marL="7581" marR="7581" marT="75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hu-HU"/>
                    </a:p>
                  </a:txBody>
                  <a:tcPr/>
                </a:tc>
                <a:tc gridSpan="3">
                  <a:txBody>
                    <a:bodyPr/>
                    <a:lstStyle/>
                    <a:p>
                      <a:pPr algn="ctr" fontAlgn="ctr"/>
                      <a:r>
                        <a:rPr lang="hu-HU" sz="1100" b="1" i="0" u="none" strike="noStrike">
                          <a:solidFill>
                            <a:srgbClr val="000000"/>
                          </a:solidFill>
                          <a:effectLst/>
                          <a:latin typeface="Arial" panose="020B0604020202020204" pitchFamily="34" charset="0"/>
                        </a:rPr>
                        <a:t>Extension of Time (EoT)</a:t>
                      </a:r>
                    </a:p>
                  </a:txBody>
                  <a:tcPr marL="7581" marR="7581" marT="75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hu-HU"/>
                    </a:p>
                  </a:txBody>
                  <a:tcPr/>
                </a:tc>
                <a:tc hMerge="1">
                  <a:txBody>
                    <a:bodyPr/>
                    <a:lstStyle/>
                    <a:p>
                      <a:endParaRPr lang="hu-HU"/>
                    </a:p>
                  </a:txBody>
                  <a:tcPr/>
                </a:tc>
                <a:tc gridSpan="3">
                  <a:txBody>
                    <a:bodyPr/>
                    <a:lstStyle/>
                    <a:p>
                      <a:pPr algn="ctr" fontAlgn="ctr"/>
                      <a:r>
                        <a:rPr lang="en-US" sz="1100" b="1" i="0" u="none" strike="noStrike">
                          <a:solidFill>
                            <a:srgbClr val="000000"/>
                          </a:solidFill>
                          <a:effectLst/>
                          <a:latin typeface="Arial" panose="020B0604020202020204" pitchFamily="34" charset="0"/>
                        </a:rPr>
                        <a:t>Additional payment</a:t>
                      </a:r>
                      <a:br>
                        <a:rPr lang="en-US" sz="1100" b="1" i="0" u="none" strike="noStrike">
                          <a:solidFill>
                            <a:srgbClr val="000000"/>
                          </a:solidFill>
                          <a:effectLst/>
                          <a:latin typeface="Arial" panose="020B0604020202020204" pitchFamily="34" charset="0"/>
                        </a:rPr>
                      </a:br>
                      <a:r>
                        <a:rPr lang="en-US" sz="1100" b="1" i="0" u="none" strike="noStrike">
                          <a:solidFill>
                            <a:srgbClr val="000000"/>
                          </a:solidFill>
                          <a:effectLst/>
                          <a:latin typeface="Arial" panose="020B0604020202020204" pitchFamily="34" charset="0"/>
                        </a:rPr>
                        <a:t>(C: Cost, C+: Cost+Profit)</a:t>
                      </a:r>
                    </a:p>
                  </a:txBody>
                  <a:tcPr marL="7581" marR="7581" marT="75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hu-HU"/>
                    </a:p>
                  </a:txBody>
                  <a:tcPr/>
                </a:tc>
                <a:tc hMerge="1">
                  <a:txBody>
                    <a:bodyPr/>
                    <a:lstStyle/>
                    <a:p>
                      <a:endParaRPr lang="hu-HU"/>
                    </a:p>
                  </a:txBody>
                  <a:tcPr/>
                </a:tc>
              </a:tr>
              <a:tr h="314867">
                <a:tc vMerge="1">
                  <a:txBody>
                    <a:bodyPr/>
                    <a:lstStyle/>
                    <a:p>
                      <a:endParaRPr lang="hu-HU"/>
                    </a:p>
                  </a:txBody>
                  <a:tcPr/>
                </a:tc>
                <a:tc vMerge="1">
                  <a:txBody>
                    <a:bodyPr/>
                    <a:lstStyle/>
                    <a:p>
                      <a:endParaRPr lang="hu-HU"/>
                    </a:p>
                  </a:txBody>
                  <a:tcPr/>
                </a:tc>
                <a:tc vMerge="1">
                  <a:txBody>
                    <a:bodyPr/>
                    <a:lstStyle/>
                    <a:p>
                      <a:endParaRPr lang="hu-HU"/>
                    </a:p>
                  </a:txBody>
                  <a:tcPr/>
                </a:tc>
                <a:tc>
                  <a:txBody>
                    <a:bodyPr/>
                    <a:lstStyle/>
                    <a:p>
                      <a:pPr algn="ctr" fontAlgn="ctr"/>
                      <a:r>
                        <a:rPr lang="hu-HU" sz="900" b="1" i="0" u="none" strike="noStrike">
                          <a:solidFill>
                            <a:srgbClr val="000000"/>
                          </a:solidFill>
                          <a:effectLst/>
                          <a:latin typeface="Arial" panose="020B0604020202020204" pitchFamily="34" charset="0"/>
                        </a:rPr>
                        <a:t>FIDIC</a:t>
                      </a:r>
                      <a:br>
                        <a:rPr lang="hu-HU" sz="900" b="1" i="0" u="none" strike="noStrike">
                          <a:solidFill>
                            <a:srgbClr val="000000"/>
                          </a:solidFill>
                          <a:effectLst/>
                          <a:latin typeface="Arial" panose="020B0604020202020204" pitchFamily="34" charset="0"/>
                        </a:rPr>
                      </a:br>
                      <a:r>
                        <a:rPr lang="hu-HU" sz="900" b="1" i="0" u="none" strike="noStrike">
                          <a:solidFill>
                            <a:srgbClr val="000000"/>
                          </a:solidFill>
                          <a:effectLst/>
                          <a:latin typeface="Arial" panose="020B0604020202020204" pitchFamily="34" charset="0"/>
                        </a:rPr>
                        <a:t>YB</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900" b="1" i="0" u="none" strike="noStrike">
                          <a:solidFill>
                            <a:srgbClr val="000000"/>
                          </a:solidFill>
                          <a:effectLst/>
                          <a:latin typeface="Arial" panose="020B0604020202020204" pitchFamily="34" charset="0"/>
                        </a:rPr>
                        <a:t>PSP Contract</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900" b="1" i="0" u="none" strike="noStrike">
                          <a:solidFill>
                            <a:srgbClr val="000000"/>
                          </a:solidFill>
                          <a:effectLst/>
                          <a:latin typeface="Arial" panose="020B0604020202020204" pitchFamily="34" charset="0"/>
                        </a:rPr>
                        <a:t>FIDIC</a:t>
                      </a:r>
                      <a:br>
                        <a:rPr lang="hu-HU" sz="900" b="1" i="0" u="none" strike="noStrike">
                          <a:solidFill>
                            <a:srgbClr val="000000"/>
                          </a:solidFill>
                          <a:effectLst/>
                          <a:latin typeface="Arial" panose="020B0604020202020204" pitchFamily="34" charset="0"/>
                        </a:rPr>
                      </a:br>
                      <a:r>
                        <a:rPr lang="hu-HU" sz="900" b="1" i="0" u="none" strike="noStrike">
                          <a:solidFill>
                            <a:srgbClr val="000000"/>
                          </a:solidFill>
                          <a:effectLst/>
                          <a:latin typeface="Arial" panose="020B0604020202020204" pitchFamily="34" charset="0"/>
                        </a:rPr>
                        <a:t>YB</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900" b="1" i="0" u="none" strike="noStrike">
                          <a:solidFill>
                            <a:srgbClr val="000000"/>
                          </a:solidFill>
                          <a:effectLst/>
                          <a:latin typeface="Arial" panose="020B0604020202020204" pitchFamily="34" charset="0"/>
                        </a:rPr>
                        <a:t>PSP Contract</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900" b="1" i="0" u="none" strike="noStrike">
                          <a:solidFill>
                            <a:srgbClr val="000000"/>
                          </a:solidFill>
                          <a:effectLst/>
                          <a:latin typeface="Arial" panose="020B0604020202020204" pitchFamily="34" charset="0"/>
                        </a:rPr>
                        <a:t>PPA</a:t>
                      </a:r>
                      <a:br>
                        <a:rPr lang="hu-HU" sz="900" b="1" i="0" u="none" strike="noStrike">
                          <a:solidFill>
                            <a:srgbClr val="000000"/>
                          </a:solidFill>
                          <a:effectLst/>
                          <a:latin typeface="Arial" panose="020B0604020202020204" pitchFamily="34" charset="0"/>
                        </a:rPr>
                      </a:br>
                      <a:r>
                        <a:rPr lang="hu-HU" sz="900" b="1" i="0" u="none" strike="noStrike">
                          <a:solidFill>
                            <a:srgbClr val="000000"/>
                          </a:solidFill>
                          <a:effectLst/>
                          <a:latin typeface="Arial" panose="020B0604020202020204" pitchFamily="34" charset="0"/>
                        </a:rPr>
                        <a:t>Art. 43</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900" b="1" i="0" u="none" strike="noStrike">
                          <a:solidFill>
                            <a:srgbClr val="000000"/>
                          </a:solidFill>
                          <a:effectLst/>
                          <a:latin typeface="Arial" panose="020B0604020202020204" pitchFamily="34" charset="0"/>
                        </a:rPr>
                        <a:t>YB</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900" b="1" i="0" u="none" strike="noStrike">
                          <a:solidFill>
                            <a:srgbClr val="000000"/>
                          </a:solidFill>
                          <a:effectLst/>
                          <a:latin typeface="Arial" panose="020B0604020202020204" pitchFamily="34" charset="0"/>
                        </a:rPr>
                        <a:t>PSP Contract</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900" b="1" i="0" u="none" strike="noStrike">
                          <a:solidFill>
                            <a:srgbClr val="000000"/>
                          </a:solidFill>
                          <a:effectLst/>
                          <a:latin typeface="Arial" panose="020B0604020202020204" pitchFamily="34" charset="0"/>
                        </a:rPr>
                        <a:t>PPA</a:t>
                      </a:r>
                      <a:br>
                        <a:rPr lang="hu-HU" sz="900" b="1" i="0" u="none" strike="noStrike">
                          <a:solidFill>
                            <a:srgbClr val="000000"/>
                          </a:solidFill>
                          <a:effectLst/>
                          <a:latin typeface="Arial" panose="020B0604020202020204" pitchFamily="34" charset="0"/>
                        </a:rPr>
                      </a:br>
                      <a:r>
                        <a:rPr lang="hu-HU" sz="900" b="1" i="0" u="none" strike="noStrike">
                          <a:solidFill>
                            <a:srgbClr val="000000"/>
                          </a:solidFill>
                          <a:effectLst/>
                          <a:latin typeface="Arial" panose="020B0604020202020204" pitchFamily="34" charset="0"/>
                        </a:rPr>
                        <a:t>Art. 43</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5274">
                <a:tc>
                  <a:txBody>
                    <a:bodyPr/>
                    <a:lstStyle/>
                    <a:p>
                      <a:pPr algn="ctr" fontAlgn="ctr"/>
                      <a:r>
                        <a:rPr lang="hu-HU" sz="1000" b="0" i="0" u="none" strike="noStrike">
                          <a:solidFill>
                            <a:srgbClr val="000000"/>
                          </a:solidFill>
                          <a:effectLst/>
                          <a:latin typeface="Arial" panose="020B0604020202020204" pitchFamily="34" charset="0"/>
                        </a:rPr>
                        <a:t>1.9</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Errors in the Employer’s Requirements</a:t>
                      </a:r>
                      <a:br>
                        <a:rPr lang="en-US" sz="800" b="0" i="0" u="none" strike="noStrike">
                          <a:solidFill>
                            <a:srgbClr val="000000"/>
                          </a:solidFill>
                          <a:effectLst/>
                          <a:latin typeface="Arial" panose="020B0604020202020204" pitchFamily="34" charset="0"/>
                        </a:rPr>
                      </a:br>
                      <a:r>
                        <a:rPr lang="en-US" sz="800" b="0" i="0" u="none" strike="noStrike">
                          <a:solidFill>
                            <a:srgbClr val="000000"/>
                          </a:solidFill>
                          <a:effectLst/>
                          <a:latin typeface="Arial" panose="020B0604020202020204" pitchFamily="34" charset="0"/>
                        </a:rPr>
                        <a:t>(which was not previously discoverable)</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Error in the Employer’s Requirements, and an experienced contractor exercising due care would not have discovered the error when scrutinising the Employer’s Requirements under Sub-Clause 5.1</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35274">
                <a:tc>
                  <a:txBody>
                    <a:bodyPr/>
                    <a:lstStyle/>
                    <a:p>
                      <a:pPr algn="ctr" fontAlgn="ctr"/>
                      <a:r>
                        <a:rPr lang="hu-HU" sz="1000" b="0" i="0" u="none" strike="noStrike">
                          <a:solidFill>
                            <a:srgbClr val="000000"/>
                          </a:solidFill>
                          <a:effectLst/>
                          <a:latin typeface="Arial" panose="020B0604020202020204" pitchFamily="34" charset="0"/>
                        </a:rPr>
                        <a:t>2.1</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Right of Access to the Site</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Failure by the Employer to give right of access to, or possession of, the Site within required time unless and to extent Employer’s failure was caused by any error or delay by the Contractor </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358">
                <a:tc>
                  <a:txBody>
                    <a:bodyPr/>
                    <a:lstStyle/>
                    <a:p>
                      <a:pPr algn="ctr" fontAlgn="ctr"/>
                      <a:r>
                        <a:rPr lang="hu-HU" sz="1000" b="0" i="0" u="none" strike="noStrike">
                          <a:solidFill>
                            <a:srgbClr val="000000"/>
                          </a:solidFill>
                          <a:effectLst/>
                          <a:latin typeface="Arial" panose="020B0604020202020204" pitchFamily="34" charset="0"/>
                        </a:rPr>
                        <a:t>4.6</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800" b="0" i="0" u="none" strike="noStrike">
                          <a:solidFill>
                            <a:srgbClr val="000000"/>
                          </a:solidFill>
                          <a:effectLst/>
                          <a:latin typeface="Arial" panose="020B0604020202020204" pitchFamily="34" charset="0"/>
                        </a:rPr>
                        <a:t>Co-operation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Instruction by the Engineer to allow specified others’ appropriate opportunities to carry out works</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br>
                        <a:rPr lang="hu-HU" sz="1000" b="0" i="0" u="none" strike="noStrike">
                          <a:solidFill>
                            <a:srgbClr val="000000"/>
                          </a:solidFill>
                          <a:effectLst/>
                          <a:latin typeface="Arial" panose="020B0604020202020204" pitchFamily="34" charset="0"/>
                        </a:rPr>
                      </a:br>
                      <a:r>
                        <a:rPr lang="hu-HU" sz="1000" b="0" i="0" u="none" strike="noStrike">
                          <a:solidFill>
                            <a:srgbClr val="000000"/>
                          </a:solidFill>
                          <a:effectLst/>
                          <a:latin typeface="Arial" panose="020B0604020202020204" pitchFamily="34" charset="0"/>
                        </a:rPr>
                        <a:t>/8.4 (a)/</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br>
                        <a:rPr lang="hu-HU" sz="1000" b="0" i="0" u="none" strike="noStrike">
                          <a:solidFill>
                            <a:srgbClr val="000000"/>
                          </a:solidFill>
                          <a:effectLst/>
                          <a:latin typeface="Arial" panose="020B0604020202020204" pitchFamily="34" charset="0"/>
                        </a:rPr>
                      </a:br>
                      <a:r>
                        <a:rPr lang="hu-HU" sz="1000" b="0" i="0" u="none" strike="noStrike">
                          <a:solidFill>
                            <a:srgbClr val="000000"/>
                          </a:solidFill>
                          <a:effectLst/>
                          <a:latin typeface="Arial" panose="020B0604020202020204" pitchFamily="34" charset="0"/>
                        </a:rPr>
                        <a:t>/8.4 (a)/</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35274">
                <a:tc>
                  <a:txBody>
                    <a:bodyPr/>
                    <a:lstStyle/>
                    <a:p>
                      <a:pPr algn="ctr" fontAlgn="ctr"/>
                      <a:r>
                        <a:rPr lang="hu-HU" sz="1000" b="0" i="0" u="none" strike="noStrike">
                          <a:solidFill>
                            <a:srgbClr val="000000"/>
                          </a:solidFill>
                          <a:effectLst/>
                          <a:latin typeface="Arial" panose="020B0604020202020204" pitchFamily="34" charset="0"/>
                        </a:rPr>
                        <a:t>4.7</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800" b="0" i="0" u="none" strike="noStrike">
                          <a:solidFill>
                            <a:srgbClr val="000000"/>
                          </a:solidFill>
                          <a:effectLst/>
                          <a:latin typeface="Arial" panose="020B0604020202020204" pitchFamily="34" charset="0"/>
                        </a:rPr>
                        <a:t>Setting Out</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Execution of work which was necessitated by an error in items of reference and an experienced contractor could not reasonably have discovered such error and avoided this delay and/or Costs</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CON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637">
                <a:tc>
                  <a:txBody>
                    <a:bodyPr/>
                    <a:lstStyle/>
                    <a:p>
                      <a:pPr algn="ctr" fontAlgn="ctr"/>
                      <a:r>
                        <a:rPr lang="hu-HU" sz="1000" b="0" i="0" u="none" strike="noStrike">
                          <a:solidFill>
                            <a:srgbClr val="000000"/>
                          </a:solidFill>
                          <a:effectLst/>
                          <a:latin typeface="Arial" panose="020B0604020202020204" pitchFamily="34" charset="0"/>
                        </a:rPr>
                        <a:t>4.12</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800" b="0" i="0" u="none" strike="noStrike">
                          <a:solidFill>
                            <a:srgbClr val="000000"/>
                          </a:solidFill>
                          <a:effectLst/>
                          <a:latin typeface="Arial" panose="020B0604020202020204" pitchFamily="34" charset="0"/>
                        </a:rPr>
                        <a:t>Unforeseeable Physical Conditions</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800" b="0" i="0" u="none" strike="noStrike">
                          <a:solidFill>
                            <a:srgbClr val="000000"/>
                          </a:solidFill>
                          <a:effectLst/>
                          <a:latin typeface="Arial" panose="020B0604020202020204" pitchFamily="34" charset="0"/>
                        </a:rPr>
                        <a:t>Encountering Unforeseeable physical conditions</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637">
                <a:tc>
                  <a:txBody>
                    <a:bodyPr/>
                    <a:lstStyle/>
                    <a:p>
                      <a:pPr algn="ctr" fontAlgn="ctr"/>
                      <a:r>
                        <a:rPr lang="hu-HU" sz="1000" b="0" i="0" u="none" strike="noStrike">
                          <a:solidFill>
                            <a:srgbClr val="000000"/>
                          </a:solidFill>
                          <a:effectLst/>
                          <a:latin typeface="Arial" panose="020B0604020202020204" pitchFamily="34" charset="0"/>
                        </a:rPr>
                        <a:t>4.24</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800" b="0" i="0" u="none" strike="noStrike">
                          <a:solidFill>
                            <a:srgbClr val="000000"/>
                          </a:solidFill>
                          <a:effectLst/>
                          <a:latin typeface="Arial" panose="020B0604020202020204" pitchFamily="34" charset="0"/>
                        </a:rPr>
                        <a:t>Fossils</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Compliance with the Engineer’s instructions following discovery of fossils on the Site</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637">
                <a:tc>
                  <a:txBody>
                    <a:bodyPr/>
                    <a:lstStyle/>
                    <a:p>
                      <a:pPr algn="ctr" fontAlgn="ctr"/>
                      <a:r>
                        <a:rPr lang="hu-HU" sz="1000" b="0" i="0" u="none" strike="noStrike">
                          <a:solidFill>
                            <a:srgbClr val="000000"/>
                          </a:solidFill>
                          <a:effectLst/>
                          <a:latin typeface="Arial" panose="020B0604020202020204" pitchFamily="34" charset="0"/>
                        </a:rPr>
                        <a:t>7.4</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800" b="0" i="0" u="none" strike="noStrike">
                          <a:solidFill>
                            <a:srgbClr val="000000"/>
                          </a:solidFill>
                          <a:effectLst/>
                          <a:latin typeface="Arial" panose="020B0604020202020204" pitchFamily="34" charset="0"/>
                        </a:rPr>
                        <a:t>Testing</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Compliance with the Engineer’s instructions or as a result of a delay for which the Employer is responsible</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637">
                <a:tc>
                  <a:txBody>
                    <a:bodyPr/>
                    <a:lstStyle/>
                    <a:p>
                      <a:pPr algn="ctr" fontAlgn="ctr"/>
                      <a:r>
                        <a:rPr lang="hu-HU" sz="1000" b="0" i="0" u="none" strike="noStrike">
                          <a:solidFill>
                            <a:srgbClr val="000000"/>
                          </a:solidFill>
                          <a:effectLst/>
                          <a:latin typeface="Arial" panose="020B0604020202020204" pitchFamily="34" charset="0"/>
                        </a:rPr>
                        <a:t>8.4 (a)</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Extension of Time for Completion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800" b="0" i="0" u="none" strike="noStrike">
                          <a:solidFill>
                            <a:srgbClr val="000000"/>
                          </a:solidFill>
                          <a:effectLst/>
                          <a:latin typeface="Arial" panose="020B0604020202020204" pitchFamily="34" charset="0"/>
                        </a:rPr>
                        <a:t>Variations</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267637">
                <a:tc>
                  <a:txBody>
                    <a:bodyPr/>
                    <a:lstStyle/>
                    <a:p>
                      <a:pPr algn="ctr" fontAlgn="ctr"/>
                      <a:r>
                        <a:rPr lang="hu-HU" sz="1000" b="0" i="0" u="none" strike="noStrike">
                          <a:solidFill>
                            <a:srgbClr val="000000"/>
                          </a:solidFill>
                          <a:effectLst/>
                          <a:latin typeface="Arial" panose="020B0604020202020204" pitchFamily="34" charset="0"/>
                        </a:rPr>
                        <a:t>8.4 (b)</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Extension of Time for Completion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Cause of delay giving an entitlement to EoT under GCC/PCC</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267637">
                <a:tc>
                  <a:txBody>
                    <a:bodyPr/>
                    <a:lstStyle/>
                    <a:p>
                      <a:pPr algn="ctr" fontAlgn="ctr"/>
                      <a:r>
                        <a:rPr lang="hu-HU" sz="1000" b="0" i="0" u="none" strike="noStrike">
                          <a:solidFill>
                            <a:srgbClr val="000000"/>
                          </a:solidFill>
                          <a:effectLst/>
                          <a:latin typeface="Arial" panose="020B0604020202020204" pitchFamily="34" charset="0"/>
                        </a:rPr>
                        <a:t>8.4 (c)</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Extension of Time for Completion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800" b="0" i="0" u="none" strike="noStrike">
                          <a:solidFill>
                            <a:srgbClr val="000000"/>
                          </a:solidFill>
                          <a:effectLst/>
                          <a:latin typeface="Arial" panose="020B0604020202020204" pitchFamily="34" charset="0"/>
                        </a:rPr>
                        <a:t>Exceptionally adverse climatic conditions</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CON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267637">
                <a:tc>
                  <a:txBody>
                    <a:bodyPr/>
                    <a:lstStyle/>
                    <a:p>
                      <a:pPr algn="ctr" fontAlgn="ctr"/>
                      <a:r>
                        <a:rPr lang="hu-HU" sz="1000" b="0" i="0" u="none" strike="noStrike">
                          <a:solidFill>
                            <a:srgbClr val="000000"/>
                          </a:solidFill>
                          <a:effectLst/>
                          <a:latin typeface="Arial" panose="020B0604020202020204" pitchFamily="34" charset="0"/>
                        </a:rPr>
                        <a:t>8.4 (d)</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Extension of Time for Completion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Unforeseeable shortages in the availability of personnel or Goods caused by epidemic or governmental actions</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409327">
                <a:tc>
                  <a:txBody>
                    <a:bodyPr/>
                    <a:lstStyle/>
                    <a:p>
                      <a:pPr algn="ctr" fontAlgn="ctr"/>
                      <a:r>
                        <a:rPr lang="hu-HU" sz="1000" b="0" i="0" u="none" strike="noStrike">
                          <a:solidFill>
                            <a:srgbClr val="000000"/>
                          </a:solidFill>
                          <a:effectLst/>
                          <a:latin typeface="Arial" panose="020B0604020202020204" pitchFamily="34" charset="0"/>
                        </a:rPr>
                        <a:t>8.4 (e)</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Extension of Time for Completion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Any delay, impediment or prevention caused by or attributable to the Employer, the Employer’s Personnel, or the Employer’s other contractor on the Site</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dirty="0">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bl>
          </a:graphicData>
        </a:graphic>
      </p:graphicFrame>
    </p:spTree>
    <p:extLst>
      <p:ext uri="{BB962C8B-B14F-4D97-AF65-F5344CB8AC3E}">
        <p14:creationId xmlns:p14="http://schemas.microsoft.com/office/powerpoint/2010/main" val="4499924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668" y="225424"/>
            <a:ext cx="7416823" cy="576000"/>
          </a:xfrm>
        </p:spPr>
        <p:txBody>
          <a:bodyPr/>
          <a:lstStyle/>
          <a:p>
            <a:r>
              <a:rPr lang="en-US" sz="1800" b="1" dirty="0"/>
              <a:t>Project Implementation Support Service </a:t>
            </a:r>
            <a:r>
              <a:rPr lang="en-US" sz="1800" b="1" dirty="0" smtClean="0"/>
              <a:t>Agreement – Activity 3, “</a:t>
            </a:r>
            <a:r>
              <a:rPr lang="hu-HU" sz="1800" b="1" dirty="0" smtClean="0"/>
              <a:t>L</a:t>
            </a:r>
            <a:r>
              <a:rPr lang="en-US" sz="1800" b="1" dirty="0" err="1" smtClean="0"/>
              <a:t>essons</a:t>
            </a:r>
            <a:r>
              <a:rPr lang="en-US" sz="1800" b="1" dirty="0" smtClean="0"/>
              <a:t> Learnt” workshop</a:t>
            </a:r>
            <a:r>
              <a:rPr lang="en-US" sz="1800" dirty="0" smtClean="0"/>
              <a:t> </a:t>
            </a:r>
            <a:r>
              <a:rPr lang="en-US" sz="2000" b="1" dirty="0"/>
              <a:t/>
            </a:r>
            <a:br>
              <a:rPr lang="en-US" sz="2000" b="1" dirty="0"/>
            </a:br>
            <a:endParaRPr lang="en-GB" sz="2000" dirty="0"/>
          </a:p>
        </p:txBody>
      </p:sp>
      <p:sp>
        <p:nvSpPr>
          <p:cNvPr id="3" name="Content Placeholder 2"/>
          <p:cNvSpPr>
            <a:spLocks noGrp="1"/>
          </p:cNvSpPr>
          <p:nvPr>
            <p:ph idx="1"/>
          </p:nvPr>
        </p:nvSpPr>
        <p:spPr>
          <a:xfrm>
            <a:off x="251520" y="1088740"/>
            <a:ext cx="8641657" cy="5508612"/>
          </a:xfrm>
        </p:spPr>
        <p:txBody>
          <a:bodyPr>
            <a:normAutofit/>
          </a:bodyPr>
          <a:lstStyle/>
          <a:p>
            <a:endParaRPr lang="en-GB" b="1" dirty="0" smtClean="0"/>
          </a:p>
          <a:p>
            <a:endParaRPr lang="en-US" b="1" dirty="0" smtClean="0"/>
          </a:p>
          <a:p>
            <a:pPr marL="0" indent="0">
              <a:buNone/>
            </a:pPr>
            <a:endParaRPr lang="en-US" dirty="0"/>
          </a:p>
          <a:p>
            <a:endParaRPr lang="en-GB" dirty="0"/>
          </a:p>
        </p:txBody>
      </p:sp>
      <p:sp>
        <p:nvSpPr>
          <p:cNvPr id="7" name="Date Placeholder 6"/>
          <p:cNvSpPr>
            <a:spLocks noGrp="1"/>
          </p:cNvSpPr>
          <p:nvPr>
            <p:ph type="dt" sz="half" idx="10"/>
          </p:nvPr>
        </p:nvSpPr>
        <p:spPr/>
        <p:txBody>
          <a:bodyPr/>
          <a:lstStyle/>
          <a:p>
            <a:r>
              <a:rPr lang="en-GB" dirty="0" smtClean="0"/>
              <a:t>Sofia, 18</a:t>
            </a:r>
            <a:r>
              <a:rPr lang="en-GB" baseline="30000" dirty="0" smtClean="0"/>
              <a:t>th</a:t>
            </a:r>
            <a:r>
              <a:rPr lang="en-GB" dirty="0" smtClean="0"/>
              <a:t> June</a:t>
            </a:r>
            <a:r>
              <a:rPr lang="en-GB" dirty="0"/>
              <a:t>, 2015</a:t>
            </a:r>
          </a:p>
        </p:txBody>
      </p:sp>
      <p:sp>
        <p:nvSpPr>
          <p:cNvPr id="9" name="Slide Number Placeholder 8"/>
          <p:cNvSpPr>
            <a:spLocks noGrp="1"/>
          </p:cNvSpPr>
          <p:nvPr>
            <p:ph type="sldNum" sz="quarter" idx="12"/>
          </p:nvPr>
        </p:nvSpPr>
        <p:spPr/>
        <p:txBody>
          <a:bodyPr/>
          <a:lstStyle/>
          <a:p>
            <a:fld id="{FD0A51CA-4611-42BC-8C78-05A9D4A054CC}" type="slidenum">
              <a:rPr lang="en-GB" smtClean="0"/>
              <a:t>8</a:t>
            </a:fld>
            <a:endParaRPr lang="en-GB" dirty="0"/>
          </a:p>
        </p:txBody>
      </p:sp>
      <p:sp>
        <p:nvSpPr>
          <p:cNvPr id="12" name="Footer Placeholder 4"/>
          <p:cNvSpPr>
            <a:spLocks noGrp="1"/>
          </p:cNvSpPr>
          <p:nvPr>
            <p:ph type="ftr" sz="quarter" idx="11"/>
          </p:nvPr>
        </p:nvSpPr>
        <p:spPr>
          <a:xfrm>
            <a:off x="3124200" y="6484257"/>
            <a:ext cx="3175992" cy="365125"/>
          </a:xfrm>
        </p:spPr>
        <p:txBody>
          <a:bodyPr/>
          <a:lstStyle/>
          <a:p>
            <a:r>
              <a:rPr lang="en-US" dirty="0" smtClean="0"/>
              <a:t>European Investment Bank Group          TA2013040 BG BSF</a:t>
            </a:r>
            <a:endParaRPr lang="en-GB" dirty="0"/>
          </a:p>
        </p:txBody>
      </p:sp>
      <p:sp>
        <p:nvSpPr>
          <p:cNvPr id="10" name="Title 1"/>
          <p:cNvSpPr txBox="1">
            <a:spLocks/>
          </p:cNvSpPr>
          <p:nvPr/>
        </p:nvSpPr>
        <p:spPr>
          <a:xfrm>
            <a:off x="0" y="832493"/>
            <a:ext cx="9144000" cy="472271"/>
          </a:xfrm>
          <a:prstGeom prst="rect">
            <a:avLst/>
          </a:prstGeom>
        </p:spPr>
        <p:txBody>
          <a:bodyPr vert="horz" lIns="91440" tIns="45720" rIns="91440" bIns="45720" rtlCol="0" anchor="t">
            <a:noAutofit/>
          </a:bodyPr>
          <a:lstStyle>
            <a:lvl1pPr algn="r" defTabSz="914400" rtl="0" eaLnBrk="1" latinLnBrk="0" hangingPunct="1">
              <a:spcBef>
                <a:spcPct val="0"/>
              </a:spcBef>
              <a:buNone/>
              <a:defRPr sz="3200" kern="1200">
                <a:solidFill>
                  <a:schemeClr val="tx2"/>
                </a:solidFill>
                <a:latin typeface="+mj-lt"/>
                <a:ea typeface="+mj-ea"/>
                <a:cs typeface="+mj-cs"/>
              </a:defRPr>
            </a:lvl1pPr>
          </a:lstStyle>
          <a:p>
            <a:pPr algn="ctr"/>
            <a:r>
              <a:rPr lang="hu-HU" altLang="hu-HU" sz="2000" b="1" dirty="0" smtClean="0"/>
              <a:t>RISK ALLOCATION AND ENTITLEMENT AS PER FIDIC/CONTRACT/PPA</a:t>
            </a:r>
          </a:p>
        </p:txBody>
      </p:sp>
      <p:graphicFrame>
        <p:nvGraphicFramePr>
          <p:cNvPr id="5" name="Táblázat 4"/>
          <p:cNvGraphicFramePr>
            <a:graphicFrameLocks noGrp="1"/>
          </p:cNvGraphicFramePr>
          <p:nvPr>
            <p:extLst>
              <p:ext uri="{D42A27DB-BD31-4B8C-83A1-F6EECF244321}">
                <p14:modId xmlns:p14="http://schemas.microsoft.com/office/powerpoint/2010/main" val="284234587"/>
              </p:ext>
            </p:extLst>
          </p:nvPr>
        </p:nvGraphicFramePr>
        <p:xfrm>
          <a:off x="250827" y="1289494"/>
          <a:ext cx="8642346" cy="4847337"/>
        </p:xfrm>
        <a:graphic>
          <a:graphicData uri="http://schemas.openxmlformats.org/drawingml/2006/table">
            <a:tbl>
              <a:tblPr/>
              <a:tblGrid>
                <a:gridCol w="512362"/>
                <a:gridCol w="1356254"/>
                <a:gridCol w="2674834"/>
                <a:gridCol w="512362"/>
                <a:gridCol w="512362"/>
                <a:gridCol w="512362"/>
                <a:gridCol w="512362"/>
                <a:gridCol w="512362"/>
                <a:gridCol w="512362"/>
                <a:gridCol w="512362"/>
                <a:gridCol w="512362"/>
              </a:tblGrid>
              <a:tr h="517025">
                <a:tc rowSpan="2">
                  <a:txBody>
                    <a:bodyPr/>
                    <a:lstStyle/>
                    <a:p>
                      <a:pPr algn="ctr" fontAlgn="ctr"/>
                      <a:r>
                        <a:rPr lang="hu-HU" sz="1000" b="1" i="0" u="none" strike="noStrike" dirty="0" err="1">
                          <a:solidFill>
                            <a:srgbClr val="000000"/>
                          </a:solidFill>
                          <a:effectLst/>
                          <a:latin typeface="Arial" panose="020B0604020202020204" pitchFamily="34" charset="0"/>
                        </a:rPr>
                        <a:t>Sub-Clause</a:t>
                      </a:r>
                      <a:endParaRPr lang="hu-HU" sz="1000" b="1" i="0" u="none" strike="noStrike" dirty="0">
                        <a:solidFill>
                          <a:srgbClr val="000000"/>
                        </a:solidFill>
                        <a:effectLst/>
                        <a:latin typeface="Arial" panose="020B0604020202020204" pitchFamily="34" charset="0"/>
                      </a:endParaRP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hu-HU" sz="1100" b="1" i="0" u="none" strike="noStrike">
                          <a:solidFill>
                            <a:srgbClr val="000000"/>
                          </a:solidFill>
                          <a:effectLst/>
                          <a:latin typeface="Arial" panose="020B0604020202020204" pitchFamily="34" charset="0"/>
                        </a:rPr>
                        <a:t>Heading</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hu-HU" sz="1100" b="1" i="0" u="none" strike="noStrike">
                          <a:solidFill>
                            <a:srgbClr val="000000"/>
                          </a:solidFill>
                          <a:effectLst/>
                          <a:latin typeface="Arial" panose="020B0604020202020204" pitchFamily="34" charset="0"/>
                        </a:rPr>
                        <a:t>Ground</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hu-HU" sz="1100" b="1" i="0" u="none" strike="noStrike">
                          <a:solidFill>
                            <a:srgbClr val="000000"/>
                          </a:solidFill>
                          <a:effectLst/>
                          <a:latin typeface="Arial" panose="020B0604020202020204" pitchFamily="34" charset="0"/>
                        </a:rPr>
                        <a:t>Risk allocation</a:t>
                      </a:r>
                    </a:p>
                  </a:txBody>
                  <a:tcPr marL="7581" marR="7581" marT="75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hu-HU"/>
                    </a:p>
                  </a:txBody>
                  <a:tcPr/>
                </a:tc>
                <a:tc gridSpan="3">
                  <a:txBody>
                    <a:bodyPr/>
                    <a:lstStyle/>
                    <a:p>
                      <a:pPr algn="ctr" fontAlgn="ctr"/>
                      <a:r>
                        <a:rPr lang="hu-HU" sz="1100" b="1" i="0" u="none" strike="noStrike">
                          <a:solidFill>
                            <a:srgbClr val="000000"/>
                          </a:solidFill>
                          <a:effectLst/>
                          <a:latin typeface="Arial" panose="020B0604020202020204" pitchFamily="34" charset="0"/>
                        </a:rPr>
                        <a:t>Extension of Time (EoT)</a:t>
                      </a:r>
                    </a:p>
                  </a:txBody>
                  <a:tcPr marL="7581" marR="7581" marT="75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hu-HU"/>
                    </a:p>
                  </a:txBody>
                  <a:tcPr/>
                </a:tc>
                <a:tc hMerge="1">
                  <a:txBody>
                    <a:bodyPr/>
                    <a:lstStyle/>
                    <a:p>
                      <a:endParaRPr lang="hu-HU"/>
                    </a:p>
                  </a:txBody>
                  <a:tcPr/>
                </a:tc>
                <a:tc gridSpan="3">
                  <a:txBody>
                    <a:bodyPr/>
                    <a:lstStyle/>
                    <a:p>
                      <a:pPr algn="ctr" fontAlgn="ctr"/>
                      <a:r>
                        <a:rPr lang="en-US" sz="1100" b="1" i="0" u="none" strike="noStrike" dirty="0">
                          <a:solidFill>
                            <a:srgbClr val="000000"/>
                          </a:solidFill>
                          <a:effectLst/>
                          <a:latin typeface="Arial" panose="020B0604020202020204" pitchFamily="34" charset="0"/>
                        </a:rPr>
                        <a:t>Additional payment</a:t>
                      </a:r>
                      <a:br>
                        <a:rPr lang="en-US" sz="1100" b="1" i="0" u="none" strike="noStrike" dirty="0">
                          <a:solidFill>
                            <a:srgbClr val="000000"/>
                          </a:solidFill>
                          <a:effectLst/>
                          <a:latin typeface="Arial" panose="020B0604020202020204" pitchFamily="34" charset="0"/>
                        </a:rPr>
                      </a:br>
                      <a:r>
                        <a:rPr lang="en-US" sz="1000" b="1" i="0" u="none" strike="noStrike" dirty="0">
                          <a:solidFill>
                            <a:srgbClr val="000000"/>
                          </a:solidFill>
                          <a:effectLst/>
                          <a:latin typeface="Arial" panose="020B0604020202020204" pitchFamily="34" charset="0"/>
                        </a:rPr>
                        <a:t>(C: Cost, C</a:t>
                      </a:r>
                      <a:r>
                        <a:rPr lang="en-US" sz="1000" b="1" i="0" u="none" strike="noStrike" dirty="0" smtClean="0">
                          <a:solidFill>
                            <a:srgbClr val="000000"/>
                          </a:solidFill>
                          <a:effectLst/>
                          <a:latin typeface="Arial" panose="020B0604020202020204" pitchFamily="34" charset="0"/>
                        </a:rPr>
                        <a:t>+:</a:t>
                      </a:r>
                      <a:r>
                        <a:rPr lang="hu-HU" sz="1000" b="1" i="0" u="none" strike="noStrike" dirty="0" smtClean="0">
                          <a:solidFill>
                            <a:srgbClr val="000000"/>
                          </a:solidFill>
                          <a:effectLst/>
                          <a:latin typeface="Arial" panose="020B0604020202020204" pitchFamily="34" charset="0"/>
                        </a:rPr>
                        <a:t>C</a:t>
                      </a:r>
                      <a:r>
                        <a:rPr lang="en-US" sz="1000" b="1" i="0" u="none" strike="noStrike" dirty="0" err="1" smtClean="0">
                          <a:solidFill>
                            <a:srgbClr val="000000"/>
                          </a:solidFill>
                          <a:effectLst/>
                          <a:latin typeface="Arial" panose="020B0604020202020204" pitchFamily="34" charset="0"/>
                        </a:rPr>
                        <a:t>ost+Profit</a:t>
                      </a:r>
                      <a:r>
                        <a:rPr lang="en-US" sz="1000" b="1" i="0" u="none" strike="noStrike" dirty="0">
                          <a:solidFill>
                            <a:srgbClr val="000000"/>
                          </a:solidFill>
                          <a:effectLst/>
                          <a:latin typeface="Arial" panose="020B0604020202020204" pitchFamily="34" charset="0"/>
                        </a:rPr>
                        <a:t>)</a:t>
                      </a:r>
                    </a:p>
                  </a:txBody>
                  <a:tcPr marL="7581" marR="7581" marT="75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hu-HU"/>
                    </a:p>
                  </a:txBody>
                  <a:tcPr/>
                </a:tc>
                <a:tc hMerge="1">
                  <a:txBody>
                    <a:bodyPr/>
                    <a:lstStyle/>
                    <a:p>
                      <a:endParaRPr lang="hu-HU"/>
                    </a:p>
                  </a:txBody>
                  <a:tcPr/>
                </a:tc>
              </a:tr>
              <a:tr h="303240">
                <a:tc vMerge="1">
                  <a:txBody>
                    <a:bodyPr/>
                    <a:lstStyle/>
                    <a:p>
                      <a:endParaRPr lang="hu-HU"/>
                    </a:p>
                  </a:txBody>
                  <a:tcPr/>
                </a:tc>
                <a:tc vMerge="1">
                  <a:txBody>
                    <a:bodyPr/>
                    <a:lstStyle/>
                    <a:p>
                      <a:endParaRPr lang="hu-HU"/>
                    </a:p>
                  </a:txBody>
                  <a:tcPr/>
                </a:tc>
                <a:tc vMerge="1">
                  <a:txBody>
                    <a:bodyPr/>
                    <a:lstStyle/>
                    <a:p>
                      <a:endParaRPr lang="hu-HU"/>
                    </a:p>
                  </a:txBody>
                  <a:tcPr/>
                </a:tc>
                <a:tc>
                  <a:txBody>
                    <a:bodyPr/>
                    <a:lstStyle/>
                    <a:p>
                      <a:pPr algn="ctr" fontAlgn="ctr"/>
                      <a:r>
                        <a:rPr lang="hu-HU" sz="900" b="1" i="0" u="none" strike="noStrike">
                          <a:solidFill>
                            <a:srgbClr val="000000"/>
                          </a:solidFill>
                          <a:effectLst/>
                          <a:latin typeface="Arial" panose="020B0604020202020204" pitchFamily="34" charset="0"/>
                        </a:rPr>
                        <a:t>FIDIC</a:t>
                      </a:r>
                      <a:br>
                        <a:rPr lang="hu-HU" sz="900" b="1" i="0" u="none" strike="noStrike">
                          <a:solidFill>
                            <a:srgbClr val="000000"/>
                          </a:solidFill>
                          <a:effectLst/>
                          <a:latin typeface="Arial" panose="020B0604020202020204" pitchFamily="34" charset="0"/>
                        </a:rPr>
                      </a:br>
                      <a:r>
                        <a:rPr lang="hu-HU" sz="900" b="1" i="0" u="none" strike="noStrike">
                          <a:solidFill>
                            <a:srgbClr val="000000"/>
                          </a:solidFill>
                          <a:effectLst/>
                          <a:latin typeface="Arial" panose="020B0604020202020204" pitchFamily="34" charset="0"/>
                        </a:rPr>
                        <a:t>YB</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900" b="1" i="0" u="none" strike="noStrike">
                          <a:solidFill>
                            <a:srgbClr val="000000"/>
                          </a:solidFill>
                          <a:effectLst/>
                          <a:latin typeface="Arial" panose="020B0604020202020204" pitchFamily="34" charset="0"/>
                        </a:rPr>
                        <a:t>PSP Contract</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900" b="1" i="0" u="none" strike="noStrike">
                          <a:solidFill>
                            <a:srgbClr val="000000"/>
                          </a:solidFill>
                          <a:effectLst/>
                          <a:latin typeface="Arial" panose="020B0604020202020204" pitchFamily="34" charset="0"/>
                        </a:rPr>
                        <a:t>FIDIC</a:t>
                      </a:r>
                      <a:br>
                        <a:rPr lang="hu-HU" sz="900" b="1" i="0" u="none" strike="noStrike">
                          <a:solidFill>
                            <a:srgbClr val="000000"/>
                          </a:solidFill>
                          <a:effectLst/>
                          <a:latin typeface="Arial" panose="020B0604020202020204" pitchFamily="34" charset="0"/>
                        </a:rPr>
                      </a:br>
                      <a:r>
                        <a:rPr lang="hu-HU" sz="900" b="1" i="0" u="none" strike="noStrike">
                          <a:solidFill>
                            <a:srgbClr val="000000"/>
                          </a:solidFill>
                          <a:effectLst/>
                          <a:latin typeface="Arial" panose="020B0604020202020204" pitchFamily="34" charset="0"/>
                        </a:rPr>
                        <a:t>YB</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900" b="1" i="0" u="none" strike="noStrike">
                          <a:solidFill>
                            <a:srgbClr val="000000"/>
                          </a:solidFill>
                          <a:effectLst/>
                          <a:latin typeface="Arial" panose="020B0604020202020204" pitchFamily="34" charset="0"/>
                        </a:rPr>
                        <a:t>PSP Contract</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900" b="1" i="0" u="none" strike="noStrike">
                          <a:solidFill>
                            <a:srgbClr val="000000"/>
                          </a:solidFill>
                          <a:effectLst/>
                          <a:latin typeface="Arial" panose="020B0604020202020204" pitchFamily="34" charset="0"/>
                        </a:rPr>
                        <a:t>PPA</a:t>
                      </a:r>
                      <a:br>
                        <a:rPr lang="hu-HU" sz="900" b="1" i="0" u="none" strike="noStrike">
                          <a:solidFill>
                            <a:srgbClr val="000000"/>
                          </a:solidFill>
                          <a:effectLst/>
                          <a:latin typeface="Arial" panose="020B0604020202020204" pitchFamily="34" charset="0"/>
                        </a:rPr>
                      </a:br>
                      <a:r>
                        <a:rPr lang="hu-HU" sz="900" b="1" i="0" u="none" strike="noStrike">
                          <a:solidFill>
                            <a:srgbClr val="000000"/>
                          </a:solidFill>
                          <a:effectLst/>
                          <a:latin typeface="Arial" panose="020B0604020202020204" pitchFamily="34" charset="0"/>
                        </a:rPr>
                        <a:t>Art. 43</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900" b="1" i="0" u="none" strike="noStrike">
                          <a:solidFill>
                            <a:srgbClr val="000000"/>
                          </a:solidFill>
                          <a:effectLst/>
                          <a:latin typeface="Arial" panose="020B0604020202020204" pitchFamily="34" charset="0"/>
                        </a:rPr>
                        <a:t>YB</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900" b="1" i="0" u="none" strike="noStrike">
                          <a:solidFill>
                            <a:srgbClr val="000000"/>
                          </a:solidFill>
                          <a:effectLst/>
                          <a:latin typeface="Arial" panose="020B0604020202020204" pitchFamily="34" charset="0"/>
                        </a:rPr>
                        <a:t>PSP Contract</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900" b="1" i="0" u="none" strike="noStrike">
                          <a:solidFill>
                            <a:srgbClr val="000000"/>
                          </a:solidFill>
                          <a:effectLst/>
                          <a:latin typeface="Arial" panose="020B0604020202020204" pitchFamily="34" charset="0"/>
                        </a:rPr>
                        <a:t>PPA</a:t>
                      </a:r>
                      <a:br>
                        <a:rPr lang="hu-HU" sz="900" b="1" i="0" u="none" strike="noStrike">
                          <a:solidFill>
                            <a:srgbClr val="000000"/>
                          </a:solidFill>
                          <a:effectLst/>
                          <a:latin typeface="Arial" panose="020B0604020202020204" pitchFamily="34" charset="0"/>
                        </a:rPr>
                      </a:br>
                      <a:r>
                        <a:rPr lang="hu-HU" sz="900" b="1" i="0" u="none" strike="noStrike">
                          <a:solidFill>
                            <a:srgbClr val="000000"/>
                          </a:solidFill>
                          <a:effectLst/>
                          <a:latin typeface="Arial" panose="020B0604020202020204" pitchFamily="34" charset="0"/>
                        </a:rPr>
                        <a:t>Art. 43</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754">
                <a:tc>
                  <a:txBody>
                    <a:bodyPr/>
                    <a:lstStyle/>
                    <a:p>
                      <a:pPr algn="ctr" fontAlgn="ctr"/>
                      <a:r>
                        <a:rPr lang="hu-HU" sz="1000" b="0" i="0" u="none" strike="noStrike">
                          <a:solidFill>
                            <a:srgbClr val="000000"/>
                          </a:solidFill>
                          <a:effectLst/>
                          <a:latin typeface="Arial" panose="020B0604020202020204" pitchFamily="34" charset="0"/>
                        </a:rPr>
                        <a:t>8.5</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800" b="0" i="0" u="none" strike="noStrike">
                          <a:solidFill>
                            <a:srgbClr val="000000"/>
                          </a:solidFill>
                          <a:effectLst/>
                          <a:latin typeface="Arial" panose="020B0604020202020204" pitchFamily="34" charset="0"/>
                        </a:rPr>
                        <a:t>Delays Caused by Authorities</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Unforeseeable delay or disruption to the Contractor’s work by authorities </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257754">
                <a:tc>
                  <a:txBody>
                    <a:bodyPr/>
                    <a:lstStyle/>
                    <a:p>
                      <a:pPr algn="ctr" fontAlgn="ctr"/>
                      <a:r>
                        <a:rPr lang="hu-HU" sz="1000" b="0" i="0" u="none" strike="noStrike">
                          <a:solidFill>
                            <a:srgbClr val="000000"/>
                          </a:solidFill>
                          <a:effectLst/>
                          <a:latin typeface="Arial" panose="020B0604020202020204" pitchFamily="34" charset="0"/>
                        </a:rPr>
                        <a:t>8.9</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800" b="0" i="0" u="none" strike="noStrike">
                          <a:solidFill>
                            <a:srgbClr val="000000"/>
                          </a:solidFill>
                          <a:effectLst/>
                          <a:latin typeface="Arial" panose="020B0604020202020204" pitchFamily="34" charset="0"/>
                        </a:rPr>
                        <a:t>Consequences of Suspension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Compliance with the Engineer’s instructions to suspend and in resuming the works</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6782">
                <a:tc>
                  <a:txBody>
                    <a:bodyPr/>
                    <a:lstStyle/>
                    <a:p>
                      <a:pPr algn="ctr" fontAlgn="ctr"/>
                      <a:r>
                        <a:rPr lang="hu-HU" sz="1000" b="0" i="0" u="none" strike="noStrike">
                          <a:solidFill>
                            <a:srgbClr val="000000"/>
                          </a:solidFill>
                          <a:effectLst/>
                          <a:latin typeface="Arial" panose="020B0604020202020204" pitchFamily="34" charset="0"/>
                        </a:rPr>
                        <a:t>9.2</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800" b="0" i="0" u="none" strike="noStrike">
                          <a:solidFill>
                            <a:srgbClr val="000000"/>
                          </a:solidFill>
                          <a:effectLst/>
                          <a:latin typeface="Arial" panose="020B0604020202020204" pitchFamily="34" charset="0"/>
                        </a:rPr>
                        <a:t>Delayed Tests</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Undue delay by Employer to Tests on Completion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6631">
                <a:tc>
                  <a:txBody>
                    <a:bodyPr/>
                    <a:lstStyle/>
                    <a:p>
                      <a:pPr algn="ctr" fontAlgn="ctr"/>
                      <a:r>
                        <a:rPr lang="hu-HU" sz="1000" b="0" i="0" u="none" strike="noStrike">
                          <a:solidFill>
                            <a:srgbClr val="000000"/>
                          </a:solidFill>
                          <a:effectLst/>
                          <a:latin typeface="Arial" panose="020B0604020202020204" pitchFamily="34" charset="0"/>
                        </a:rPr>
                        <a:t>10.2</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Taking Over of Parts of the Works</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Employer’s taking over and/or using a part of the Works oither than such specified in the Contract or agreed by the Contractor</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CON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dirty="0">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754">
                <a:tc>
                  <a:txBody>
                    <a:bodyPr/>
                    <a:lstStyle/>
                    <a:p>
                      <a:pPr algn="ctr" fontAlgn="ctr"/>
                      <a:r>
                        <a:rPr lang="hu-HU" sz="1000" b="0" i="0" u="none" strike="noStrike">
                          <a:solidFill>
                            <a:srgbClr val="000000"/>
                          </a:solidFill>
                          <a:effectLst/>
                          <a:latin typeface="Arial" panose="020B0604020202020204" pitchFamily="34" charset="0"/>
                        </a:rPr>
                        <a:t>10.3</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Interference with Tests on Completion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Delay in carrying out Tests on Completion by a cause for which the Employer is responsible</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754">
                <a:tc>
                  <a:txBody>
                    <a:bodyPr/>
                    <a:lstStyle/>
                    <a:p>
                      <a:pPr algn="ctr" fontAlgn="ctr"/>
                      <a:r>
                        <a:rPr lang="hu-HU" sz="1000" b="0" i="0" u="none" strike="noStrike">
                          <a:solidFill>
                            <a:srgbClr val="000000"/>
                          </a:solidFill>
                          <a:effectLst/>
                          <a:latin typeface="Arial" panose="020B0604020202020204" pitchFamily="34" charset="0"/>
                        </a:rPr>
                        <a:t>11.8</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800" b="0" i="0" u="none" strike="noStrike">
                          <a:solidFill>
                            <a:srgbClr val="000000"/>
                          </a:solidFill>
                          <a:effectLst/>
                          <a:latin typeface="Arial" panose="020B0604020202020204" pitchFamily="34" charset="0"/>
                        </a:rPr>
                        <a:t>Contractor to Search</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Instruction to search for cause of defect for which the Contractor is not responsible</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CON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6782">
                <a:tc>
                  <a:txBody>
                    <a:bodyPr/>
                    <a:lstStyle/>
                    <a:p>
                      <a:pPr algn="ctr" fontAlgn="ctr"/>
                      <a:r>
                        <a:rPr lang="hu-HU" sz="1000" b="0" i="0" u="none" strike="noStrike">
                          <a:solidFill>
                            <a:srgbClr val="000000"/>
                          </a:solidFill>
                          <a:effectLst/>
                          <a:latin typeface="Arial" panose="020B0604020202020204" pitchFamily="34" charset="0"/>
                        </a:rPr>
                        <a:t>12.2</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800" b="0" i="0" u="none" strike="noStrike">
                          <a:solidFill>
                            <a:srgbClr val="000000"/>
                          </a:solidFill>
                          <a:effectLst/>
                          <a:latin typeface="Arial" panose="020B0604020202020204" pitchFamily="34" charset="0"/>
                        </a:rPr>
                        <a:t>Delayed Tests</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Employer’s delay in Test after Completion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CON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754">
                <a:tc>
                  <a:txBody>
                    <a:bodyPr/>
                    <a:lstStyle/>
                    <a:p>
                      <a:pPr algn="ctr" fontAlgn="ctr"/>
                      <a:r>
                        <a:rPr lang="hu-HU" sz="1000" b="0" i="0" u="none" strike="noStrike">
                          <a:solidFill>
                            <a:srgbClr val="000000"/>
                          </a:solidFill>
                          <a:effectLst/>
                          <a:latin typeface="Arial" panose="020B0604020202020204" pitchFamily="34" charset="0"/>
                        </a:rPr>
                        <a:t>12.4</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Failure to Pass Tests after Completion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800" b="0" i="0" u="none" strike="noStrike">
                          <a:solidFill>
                            <a:srgbClr val="000000"/>
                          </a:solidFill>
                          <a:effectLst/>
                          <a:latin typeface="Arial" panose="020B0604020202020204" pitchFamily="34" charset="0"/>
                        </a:rPr>
                        <a:t>Delay's due to Employer</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CON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754">
                <a:tc>
                  <a:txBody>
                    <a:bodyPr/>
                    <a:lstStyle/>
                    <a:p>
                      <a:pPr algn="ctr" fontAlgn="ctr"/>
                      <a:r>
                        <a:rPr lang="hu-HU" sz="1000" b="0" i="0" u="none" strike="noStrike">
                          <a:solidFill>
                            <a:srgbClr val="000000"/>
                          </a:solidFill>
                          <a:effectLst/>
                          <a:latin typeface="Arial" panose="020B0604020202020204" pitchFamily="34" charset="0"/>
                        </a:rPr>
                        <a:t>13.3</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800" b="0" i="0" u="none" strike="noStrike">
                          <a:solidFill>
                            <a:srgbClr val="000000"/>
                          </a:solidFill>
                          <a:effectLst/>
                          <a:latin typeface="Arial" panose="020B0604020202020204" pitchFamily="34" charset="0"/>
                        </a:rPr>
                        <a:t>Variation Procedure</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The Contract Price shall be adjusted as a result of Variations</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754">
                <a:tc>
                  <a:txBody>
                    <a:bodyPr/>
                    <a:lstStyle/>
                    <a:p>
                      <a:pPr algn="ctr" fontAlgn="ctr"/>
                      <a:r>
                        <a:rPr lang="hu-HU" sz="1000" b="0" i="0" u="none" strike="noStrike">
                          <a:solidFill>
                            <a:srgbClr val="000000"/>
                          </a:solidFill>
                          <a:effectLst/>
                          <a:latin typeface="Arial" panose="020B0604020202020204" pitchFamily="34" charset="0"/>
                        </a:rPr>
                        <a:t>13.7</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Adjustments for Changes in Legislation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Changes in Laws, which affect the Contractor in the performance of his obligation under the Contract</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CON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754">
                <a:tc>
                  <a:txBody>
                    <a:bodyPr/>
                    <a:lstStyle/>
                    <a:p>
                      <a:pPr algn="ctr" fontAlgn="ctr"/>
                      <a:r>
                        <a:rPr lang="hu-HU" sz="1000" b="0" i="0" u="none" strike="noStrike">
                          <a:solidFill>
                            <a:srgbClr val="000000"/>
                          </a:solidFill>
                          <a:effectLst/>
                          <a:latin typeface="Arial" panose="020B0604020202020204" pitchFamily="34" charset="0"/>
                        </a:rPr>
                        <a:t>14.8</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800" b="0" i="0" u="none" strike="noStrike">
                          <a:solidFill>
                            <a:srgbClr val="000000"/>
                          </a:solidFill>
                          <a:effectLst/>
                          <a:latin typeface="Arial" panose="020B0604020202020204" pitchFamily="34" charset="0"/>
                        </a:rPr>
                        <a:t>Delayed payments</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Financing charges shall apply if payment is not effected by the Employer as per Contract</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CON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754">
                <a:tc>
                  <a:txBody>
                    <a:bodyPr/>
                    <a:lstStyle/>
                    <a:p>
                      <a:pPr algn="ctr" fontAlgn="ctr"/>
                      <a:r>
                        <a:rPr lang="hu-HU" sz="1000" b="0" i="0" u="none" strike="noStrike">
                          <a:solidFill>
                            <a:srgbClr val="000000"/>
                          </a:solidFill>
                          <a:effectLst/>
                          <a:latin typeface="Arial" panose="020B0604020202020204" pitchFamily="34" charset="0"/>
                        </a:rPr>
                        <a:t>16.1</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Contractor’s Entitlement to Suspend Work</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Suspension or reduction in rate of work by the Contractor</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754">
                <a:tc>
                  <a:txBody>
                    <a:bodyPr/>
                    <a:lstStyle/>
                    <a:p>
                      <a:pPr algn="ctr" fontAlgn="ctr"/>
                      <a:r>
                        <a:rPr lang="hu-HU" sz="1000" b="0" i="0" u="none" strike="noStrike">
                          <a:solidFill>
                            <a:srgbClr val="000000"/>
                          </a:solidFill>
                          <a:effectLst/>
                          <a:latin typeface="Arial" panose="020B0604020202020204" pitchFamily="34" charset="0"/>
                        </a:rPr>
                        <a:t>16.4</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800" b="0" i="0" u="none" strike="noStrike">
                          <a:solidFill>
                            <a:srgbClr val="000000"/>
                          </a:solidFill>
                          <a:effectLst/>
                          <a:latin typeface="Arial" panose="020B0604020202020204" pitchFamily="34" charset="0"/>
                        </a:rPr>
                        <a:t>Payment on Termination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Losses and damages after terminating the Contract</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CON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800" b="0" i="0" u="none" strike="noStrike">
                          <a:solidFill>
                            <a:srgbClr val="000000"/>
                          </a:solidFill>
                          <a:effectLst/>
                          <a:latin typeface="Arial" panose="020B0604020202020204" pitchFamily="34" charset="0"/>
                        </a:rPr>
                        <a:t>Losses+</a:t>
                      </a:r>
                      <a:br>
                        <a:rPr lang="hu-HU" sz="800" b="0" i="0" u="none" strike="noStrike">
                          <a:solidFill>
                            <a:srgbClr val="000000"/>
                          </a:solidFill>
                          <a:effectLst/>
                          <a:latin typeface="Arial" panose="020B0604020202020204" pitchFamily="34" charset="0"/>
                        </a:rPr>
                      </a:br>
                      <a:r>
                        <a:rPr lang="hu-HU" sz="800" b="0" i="0" u="none" strike="noStrike">
                          <a:solidFill>
                            <a:srgbClr val="000000"/>
                          </a:solidFill>
                          <a:effectLst/>
                          <a:latin typeface="Arial" panose="020B0604020202020204" pitchFamily="34" charset="0"/>
                        </a:rPr>
                        <a:t>Damages</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3240">
                <a:tc>
                  <a:txBody>
                    <a:bodyPr/>
                    <a:lstStyle/>
                    <a:p>
                      <a:pPr algn="ctr" fontAlgn="ctr"/>
                      <a:r>
                        <a:rPr lang="hu-HU" sz="1000" b="0" i="0" u="none" strike="noStrike">
                          <a:solidFill>
                            <a:srgbClr val="000000"/>
                          </a:solidFill>
                          <a:effectLst/>
                          <a:latin typeface="Arial" panose="020B0604020202020204" pitchFamily="34" charset="0"/>
                        </a:rPr>
                        <a:t>17.4</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800" b="0" i="0" u="none" strike="noStrike">
                          <a:solidFill>
                            <a:srgbClr val="000000"/>
                          </a:solidFill>
                          <a:effectLst/>
                          <a:latin typeface="Arial" panose="020B0604020202020204" pitchFamily="34" charset="0"/>
                        </a:rPr>
                        <a:t>Consequences of Employer’s Risks</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Rectification of loss or damage to the Works, Goods or Contractor’s Documents due to ERE</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a:t>
                      </a:r>
                      <a:br>
                        <a:rPr lang="hu-HU" sz="1000" b="0" i="0" u="none" strike="noStrike">
                          <a:solidFill>
                            <a:srgbClr val="000000"/>
                          </a:solidFill>
                          <a:effectLst/>
                          <a:latin typeface="Arial" panose="020B0604020202020204" pitchFamily="34" charset="0"/>
                        </a:rPr>
                      </a:br>
                      <a:r>
                        <a:rPr lang="hu-HU" sz="1000" b="0" i="0" u="none" strike="noStrike">
                          <a:solidFill>
                            <a:srgbClr val="000000"/>
                          </a:solidFill>
                          <a:effectLst/>
                          <a:latin typeface="Arial" panose="020B0604020202020204" pitchFamily="34" charset="0"/>
                        </a:rPr>
                        <a:t>C+</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6956">
                <a:tc>
                  <a:txBody>
                    <a:bodyPr/>
                    <a:lstStyle/>
                    <a:p>
                      <a:pPr algn="ctr" fontAlgn="ctr"/>
                      <a:r>
                        <a:rPr lang="hu-HU" sz="1000" b="0" i="0" u="none" strike="noStrike">
                          <a:solidFill>
                            <a:srgbClr val="000000"/>
                          </a:solidFill>
                          <a:effectLst/>
                          <a:latin typeface="Arial" panose="020B0604020202020204" pitchFamily="34" charset="0"/>
                        </a:rPr>
                        <a:t>19.4</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hu-HU" sz="800" b="0" i="0" u="none" strike="noStrike" dirty="0" err="1">
                          <a:solidFill>
                            <a:srgbClr val="000000"/>
                          </a:solidFill>
                          <a:effectLst/>
                          <a:latin typeface="Arial" panose="020B0604020202020204" pitchFamily="34" charset="0"/>
                        </a:rPr>
                        <a:t>Consequences</a:t>
                      </a:r>
                      <a:r>
                        <a:rPr lang="hu-HU" sz="800" b="0" i="0" u="none" strike="noStrike" dirty="0">
                          <a:solidFill>
                            <a:srgbClr val="000000"/>
                          </a:solidFill>
                          <a:effectLst/>
                          <a:latin typeface="Arial" panose="020B0604020202020204" pitchFamily="34" charset="0"/>
                        </a:rPr>
                        <a:t> of </a:t>
                      </a:r>
                      <a:r>
                        <a:rPr lang="hu-HU" sz="800" b="0" i="0" u="none" strike="noStrike" dirty="0" err="1">
                          <a:solidFill>
                            <a:srgbClr val="000000"/>
                          </a:solidFill>
                          <a:effectLst/>
                          <a:latin typeface="Arial" panose="020B0604020202020204" pitchFamily="34" charset="0"/>
                        </a:rPr>
                        <a:t>Force</a:t>
                      </a:r>
                      <a:r>
                        <a:rPr lang="hu-HU" sz="800" b="0" i="0" u="none" strike="noStrike" dirty="0">
                          <a:solidFill>
                            <a:srgbClr val="000000"/>
                          </a:solidFill>
                          <a:effectLst/>
                          <a:latin typeface="Arial" panose="020B0604020202020204" pitchFamily="34" charset="0"/>
                        </a:rPr>
                        <a:t> </a:t>
                      </a:r>
                      <a:r>
                        <a:rPr lang="hu-HU" sz="800" b="0" i="0" u="none" strike="noStrike" dirty="0" err="1">
                          <a:solidFill>
                            <a:srgbClr val="000000"/>
                          </a:solidFill>
                          <a:effectLst/>
                          <a:latin typeface="Arial" panose="020B0604020202020204" pitchFamily="34" charset="0"/>
                        </a:rPr>
                        <a:t>Majeure</a:t>
                      </a:r>
                      <a:endParaRPr lang="hu-HU" sz="800" b="0" i="0" u="none" strike="noStrike" dirty="0">
                        <a:solidFill>
                          <a:srgbClr val="000000"/>
                        </a:solidFill>
                        <a:effectLst/>
                        <a:latin typeface="Arial" panose="020B0604020202020204" pitchFamily="34" charset="0"/>
                      </a:endParaRP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Arial" panose="020B0604020202020204" pitchFamily="34" charset="0"/>
                        </a:rPr>
                        <a:t>Force Majeure preventing the Contractor from performing any of his obligations</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Y</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C</a:t>
                      </a:r>
                      <a:br>
                        <a:rPr lang="hu-HU" sz="1000" b="0" i="0" u="none" strike="noStrike">
                          <a:solidFill>
                            <a:srgbClr val="000000"/>
                          </a:solidFill>
                          <a:effectLst/>
                          <a:latin typeface="Arial" panose="020B0604020202020204" pitchFamily="34" charset="0"/>
                        </a:rPr>
                      </a:br>
                      <a:r>
                        <a:rPr lang="hu-HU" sz="800" b="0" i="0" u="none" strike="noStrike">
                          <a:solidFill>
                            <a:srgbClr val="000000"/>
                          </a:solidFill>
                          <a:effectLst/>
                          <a:latin typeface="Arial" panose="020B0604020202020204" pitchFamily="34" charset="0"/>
                        </a:rPr>
                        <a:t>(in some cases)</a:t>
                      </a:r>
                      <a:endParaRPr lang="hu-HU" sz="1000" b="0" i="0" u="none" strike="noStrike">
                        <a:solidFill>
                          <a:srgbClr val="000000"/>
                        </a:solidFill>
                        <a:effectLst/>
                        <a:latin typeface="Arial" panose="020B0604020202020204" pitchFamily="34" charset="0"/>
                      </a:endParaRPr>
                    </a:p>
                  </a:txBody>
                  <a:tcPr marL="7581" marR="7581" marT="75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1000" b="0" i="0" u="none" strike="noStrike" dirty="0">
                          <a:solidFill>
                            <a:srgbClr val="000000"/>
                          </a:solidFill>
                          <a:effectLst/>
                          <a:latin typeface="Arial" panose="020B0604020202020204" pitchFamily="34" charset="0"/>
                        </a:rPr>
                        <a:t>N</a:t>
                      </a:r>
                    </a:p>
                  </a:txBody>
                  <a:tcPr marL="7581" marR="7581" marT="75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386848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668" y="225424"/>
            <a:ext cx="7416823" cy="576000"/>
          </a:xfrm>
        </p:spPr>
        <p:txBody>
          <a:bodyPr/>
          <a:lstStyle/>
          <a:p>
            <a:r>
              <a:rPr lang="en-US" sz="1800" b="1" dirty="0"/>
              <a:t>Project Implementation Support Service </a:t>
            </a:r>
            <a:r>
              <a:rPr lang="en-US" sz="1800" b="1" dirty="0" smtClean="0"/>
              <a:t>Agreement – Activity 3, “</a:t>
            </a:r>
            <a:r>
              <a:rPr lang="hu-HU" sz="1800" b="1" dirty="0" smtClean="0"/>
              <a:t>L</a:t>
            </a:r>
            <a:r>
              <a:rPr lang="en-US" sz="1800" b="1" dirty="0" err="1" smtClean="0"/>
              <a:t>essons</a:t>
            </a:r>
            <a:r>
              <a:rPr lang="en-US" sz="1800" b="1" dirty="0" smtClean="0"/>
              <a:t> Learnt” workshop</a:t>
            </a:r>
            <a:r>
              <a:rPr lang="en-US" sz="1800" dirty="0" smtClean="0"/>
              <a:t> </a:t>
            </a:r>
            <a:r>
              <a:rPr lang="en-US" sz="2000" b="1" dirty="0"/>
              <a:t/>
            </a:r>
            <a:br>
              <a:rPr lang="en-US" sz="2000" b="1" dirty="0"/>
            </a:br>
            <a:endParaRPr lang="en-GB" sz="2000" dirty="0"/>
          </a:p>
        </p:txBody>
      </p:sp>
      <p:sp>
        <p:nvSpPr>
          <p:cNvPr id="3" name="Content Placeholder 2"/>
          <p:cNvSpPr>
            <a:spLocks noGrp="1"/>
          </p:cNvSpPr>
          <p:nvPr>
            <p:ph idx="1"/>
          </p:nvPr>
        </p:nvSpPr>
        <p:spPr>
          <a:xfrm>
            <a:off x="251520" y="1088740"/>
            <a:ext cx="8641657" cy="5508612"/>
          </a:xfrm>
        </p:spPr>
        <p:txBody>
          <a:bodyPr>
            <a:normAutofit/>
          </a:bodyPr>
          <a:lstStyle/>
          <a:p>
            <a:endParaRPr lang="en-GB" b="1" dirty="0" smtClean="0"/>
          </a:p>
          <a:p>
            <a:endParaRPr lang="en-US" b="1" dirty="0" smtClean="0"/>
          </a:p>
          <a:p>
            <a:pPr marL="0" indent="0">
              <a:buNone/>
            </a:pPr>
            <a:endParaRPr lang="en-US" dirty="0"/>
          </a:p>
          <a:p>
            <a:endParaRPr lang="en-GB" dirty="0"/>
          </a:p>
        </p:txBody>
      </p:sp>
      <p:sp>
        <p:nvSpPr>
          <p:cNvPr id="7" name="Date Placeholder 6"/>
          <p:cNvSpPr>
            <a:spLocks noGrp="1"/>
          </p:cNvSpPr>
          <p:nvPr>
            <p:ph type="dt" sz="half" idx="10"/>
          </p:nvPr>
        </p:nvSpPr>
        <p:spPr/>
        <p:txBody>
          <a:bodyPr/>
          <a:lstStyle/>
          <a:p>
            <a:r>
              <a:rPr lang="en-GB" dirty="0" smtClean="0"/>
              <a:t>Sofia, 18</a:t>
            </a:r>
            <a:r>
              <a:rPr lang="en-GB" baseline="30000" dirty="0" smtClean="0"/>
              <a:t>th</a:t>
            </a:r>
            <a:r>
              <a:rPr lang="en-GB" dirty="0" smtClean="0"/>
              <a:t> June</a:t>
            </a:r>
            <a:r>
              <a:rPr lang="en-GB" dirty="0"/>
              <a:t>, 2015</a:t>
            </a:r>
          </a:p>
        </p:txBody>
      </p:sp>
      <p:sp>
        <p:nvSpPr>
          <p:cNvPr id="9" name="Slide Number Placeholder 8"/>
          <p:cNvSpPr>
            <a:spLocks noGrp="1"/>
          </p:cNvSpPr>
          <p:nvPr>
            <p:ph type="sldNum" sz="quarter" idx="12"/>
          </p:nvPr>
        </p:nvSpPr>
        <p:spPr/>
        <p:txBody>
          <a:bodyPr/>
          <a:lstStyle/>
          <a:p>
            <a:fld id="{FD0A51CA-4611-42BC-8C78-05A9D4A054CC}" type="slidenum">
              <a:rPr lang="en-GB" smtClean="0"/>
              <a:t>9</a:t>
            </a:fld>
            <a:endParaRPr lang="en-GB" dirty="0"/>
          </a:p>
        </p:txBody>
      </p:sp>
      <p:sp>
        <p:nvSpPr>
          <p:cNvPr id="12" name="Footer Placeholder 4"/>
          <p:cNvSpPr>
            <a:spLocks noGrp="1"/>
          </p:cNvSpPr>
          <p:nvPr>
            <p:ph type="ftr" sz="quarter" idx="11"/>
          </p:nvPr>
        </p:nvSpPr>
        <p:spPr>
          <a:xfrm>
            <a:off x="3124200" y="6484257"/>
            <a:ext cx="3175992" cy="365125"/>
          </a:xfrm>
        </p:spPr>
        <p:txBody>
          <a:bodyPr/>
          <a:lstStyle/>
          <a:p>
            <a:r>
              <a:rPr lang="en-US" dirty="0" smtClean="0"/>
              <a:t>European Investment Bank Group          TA2013040 BG BSF</a:t>
            </a:r>
            <a:endParaRPr lang="en-GB" dirty="0"/>
          </a:p>
        </p:txBody>
      </p:sp>
      <p:graphicFrame>
        <p:nvGraphicFramePr>
          <p:cNvPr id="5" name="Táblázat 4"/>
          <p:cNvGraphicFramePr>
            <a:graphicFrameLocks noGrp="1"/>
          </p:cNvGraphicFramePr>
          <p:nvPr>
            <p:extLst>
              <p:ext uri="{D42A27DB-BD31-4B8C-83A1-F6EECF244321}">
                <p14:modId xmlns:p14="http://schemas.microsoft.com/office/powerpoint/2010/main" val="1640927569"/>
              </p:ext>
            </p:extLst>
          </p:nvPr>
        </p:nvGraphicFramePr>
        <p:xfrm>
          <a:off x="240165" y="938807"/>
          <a:ext cx="8642346" cy="5510240"/>
        </p:xfrm>
        <a:graphic>
          <a:graphicData uri="http://schemas.openxmlformats.org/drawingml/2006/table">
            <a:tbl>
              <a:tblPr/>
              <a:tblGrid>
                <a:gridCol w="653739"/>
                <a:gridCol w="2758695"/>
                <a:gridCol w="653739"/>
                <a:gridCol w="653739"/>
                <a:gridCol w="653739"/>
                <a:gridCol w="653739"/>
                <a:gridCol w="653739"/>
                <a:gridCol w="653739"/>
                <a:gridCol w="653739"/>
                <a:gridCol w="653739"/>
              </a:tblGrid>
              <a:tr h="384788">
                <a:tc rowSpan="2">
                  <a:txBody>
                    <a:bodyPr/>
                    <a:lstStyle/>
                    <a:p>
                      <a:pPr algn="ctr" fontAlgn="ctr"/>
                      <a:r>
                        <a:rPr lang="hu-HU" sz="1100" b="1" i="0" u="none" strike="noStrike" dirty="0" err="1">
                          <a:solidFill>
                            <a:srgbClr val="000000"/>
                          </a:solidFill>
                          <a:effectLst/>
                          <a:latin typeface="Arial" panose="020B0604020202020204" pitchFamily="34" charset="0"/>
                        </a:rPr>
                        <a:t>Sub-Clause</a:t>
                      </a:r>
                      <a:endParaRPr lang="hu-HU" sz="1100" b="1" i="0" u="none" strike="noStrike" dirty="0">
                        <a:solidFill>
                          <a:srgbClr val="000000"/>
                        </a:solidFill>
                        <a:effectLst/>
                        <a:latin typeface="Arial" panose="020B0604020202020204" pitchFamily="34" charset="0"/>
                      </a:endParaRP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hu-HU" sz="1100" b="1" i="0" u="none" strike="noStrike" dirty="0" err="1">
                          <a:solidFill>
                            <a:srgbClr val="000000"/>
                          </a:solidFill>
                          <a:effectLst/>
                          <a:latin typeface="Arial" panose="020B0604020202020204" pitchFamily="34" charset="0"/>
                        </a:rPr>
                        <a:t>Heading</a:t>
                      </a:r>
                      <a:endParaRPr lang="hu-HU" sz="1100" b="1" i="0" u="none" strike="noStrike" dirty="0">
                        <a:solidFill>
                          <a:srgbClr val="000000"/>
                        </a:solidFill>
                        <a:effectLst/>
                        <a:latin typeface="Arial" panose="020B0604020202020204" pitchFamily="34" charset="0"/>
                      </a:endParaRP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hu-HU" sz="1100" b="1" i="0" u="none" strike="noStrike" dirty="0" err="1">
                          <a:solidFill>
                            <a:srgbClr val="000000"/>
                          </a:solidFill>
                          <a:effectLst/>
                          <a:latin typeface="Arial" panose="020B0604020202020204" pitchFamily="34" charset="0"/>
                        </a:rPr>
                        <a:t>Risk</a:t>
                      </a:r>
                      <a:r>
                        <a:rPr lang="hu-HU" sz="1100" b="1" i="0" u="none" strike="noStrike" dirty="0">
                          <a:solidFill>
                            <a:srgbClr val="000000"/>
                          </a:solidFill>
                          <a:effectLst/>
                          <a:latin typeface="Arial" panose="020B0604020202020204" pitchFamily="34" charset="0"/>
                        </a:rPr>
                        <a:t> </a:t>
                      </a:r>
                      <a:r>
                        <a:rPr lang="hu-HU" sz="1100" b="1" i="0" u="none" strike="noStrike" dirty="0" err="1">
                          <a:solidFill>
                            <a:srgbClr val="000000"/>
                          </a:solidFill>
                          <a:effectLst/>
                          <a:latin typeface="Arial" panose="020B0604020202020204" pitchFamily="34" charset="0"/>
                        </a:rPr>
                        <a:t>allocation</a:t>
                      </a:r>
                      <a:endParaRPr lang="hu-HU" sz="1100" b="1" i="0" u="none" strike="noStrike" dirty="0">
                        <a:solidFill>
                          <a:srgbClr val="000000"/>
                        </a:solidFill>
                        <a:effectLst/>
                        <a:latin typeface="Arial" panose="020B0604020202020204" pitchFamily="34" charset="0"/>
                      </a:endParaRPr>
                    </a:p>
                  </a:txBody>
                  <a:tcPr marL="5871" marR="5871" marT="58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hu-HU"/>
                    </a:p>
                  </a:txBody>
                  <a:tcPr/>
                </a:tc>
                <a:tc gridSpan="3">
                  <a:txBody>
                    <a:bodyPr/>
                    <a:lstStyle/>
                    <a:p>
                      <a:pPr algn="ctr" fontAlgn="ctr"/>
                      <a:r>
                        <a:rPr lang="hu-HU" sz="1100" b="1" i="0" u="none" strike="noStrike" dirty="0" err="1">
                          <a:solidFill>
                            <a:srgbClr val="000000"/>
                          </a:solidFill>
                          <a:effectLst/>
                          <a:latin typeface="Arial" panose="020B0604020202020204" pitchFamily="34" charset="0"/>
                        </a:rPr>
                        <a:t>Extension</a:t>
                      </a:r>
                      <a:r>
                        <a:rPr lang="hu-HU" sz="1100" b="1" i="0" u="none" strike="noStrike" dirty="0">
                          <a:solidFill>
                            <a:srgbClr val="000000"/>
                          </a:solidFill>
                          <a:effectLst/>
                          <a:latin typeface="Arial" panose="020B0604020202020204" pitchFamily="34" charset="0"/>
                        </a:rPr>
                        <a:t> of Time (</a:t>
                      </a:r>
                      <a:r>
                        <a:rPr lang="hu-HU" sz="1100" b="1" i="0" u="none" strike="noStrike" dirty="0" err="1">
                          <a:solidFill>
                            <a:srgbClr val="000000"/>
                          </a:solidFill>
                          <a:effectLst/>
                          <a:latin typeface="Arial" panose="020B0604020202020204" pitchFamily="34" charset="0"/>
                        </a:rPr>
                        <a:t>EoT</a:t>
                      </a:r>
                      <a:r>
                        <a:rPr lang="hu-HU" sz="1100" b="1" i="0" u="none" strike="noStrike" dirty="0">
                          <a:solidFill>
                            <a:srgbClr val="000000"/>
                          </a:solidFill>
                          <a:effectLst/>
                          <a:latin typeface="Arial" panose="020B0604020202020204" pitchFamily="34" charset="0"/>
                        </a:rPr>
                        <a:t>)</a:t>
                      </a:r>
                    </a:p>
                  </a:txBody>
                  <a:tcPr marL="5871" marR="5871" marT="58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hu-HU"/>
                    </a:p>
                  </a:txBody>
                  <a:tcPr/>
                </a:tc>
                <a:tc hMerge="1">
                  <a:txBody>
                    <a:bodyPr/>
                    <a:lstStyle/>
                    <a:p>
                      <a:endParaRPr lang="hu-HU"/>
                    </a:p>
                  </a:txBody>
                  <a:tcPr/>
                </a:tc>
                <a:tc gridSpan="3">
                  <a:txBody>
                    <a:bodyPr/>
                    <a:lstStyle/>
                    <a:p>
                      <a:pPr algn="ctr" fontAlgn="ctr"/>
                      <a:r>
                        <a:rPr lang="en-US" sz="1100" b="1" i="0" u="none" strike="noStrike" dirty="0">
                          <a:solidFill>
                            <a:srgbClr val="000000"/>
                          </a:solidFill>
                          <a:effectLst/>
                          <a:latin typeface="Arial" panose="020B0604020202020204" pitchFamily="34" charset="0"/>
                        </a:rPr>
                        <a:t>Additional payment</a:t>
                      </a:r>
                      <a:br>
                        <a:rPr lang="en-US" sz="1100" b="1" i="0" u="none" strike="noStrike" dirty="0">
                          <a:solidFill>
                            <a:srgbClr val="000000"/>
                          </a:solidFill>
                          <a:effectLst/>
                          <a:latin typeface="Arial" panose="020B0604020202020204" pitchFamily="34" charset="0"/>
                        </a:rPr>
                      </a:br>
                      <a:r>
                        <a:rPr lang="en-US" sz="1100" b="1" i="0" u="none" strike="noStrike" dirty="0">
                          <a:solidFill>
                            <a:srgbClr val="000000"/>
                          </a:solidFill>
                          <a:effectLst/>
                          <a:latin typeface="Arial" panose="020B0604020202020204" pitchFamily="34" charset="0"/>
                        </a:rPr>
                        <a:t>(C: Cost, C+: </a:t>
                      </a:r>
                      <a:r>
                        <a:rPr lang="en-US" sz="1100" b="1" i="0" u="none" strike="noStrike" dirty="0" err="1">
                          <a:solidFill>
                            <a:srgbClr val="000000"/>
                          </a:solidFill>
                          <a:effectLst/>
                          <a:latin typeface="Arial" panose="020B0604020202020204" pitchFamily="34" charset="0"/>
                        </a:rPr>
                        <a:t>Cost+Profit</a:t>
                      </a:r>
                      <a:r>
                        <a:rPr lang="en-US" sz="1100" b="1" i="0" u="none" strike="noStrike" dirty="0">
                          <a:solidFill>
                            <a:srgbClr val="000000"/>
                          </a:solidFill>
                          <a:effectLst/>
                          <a:latin typeface="Arial" panose="020B0604020202020204" pitchFamily="34" charset="0"/>
                        </a:rPr>
                        <a:t>)</a:t>
                      </a:r>
                    </a:p>
                  </a:txBody>
                  <a:tcPr marL="5871" marR="5871" marT="58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hu-HU"/>
                    </a:p>
                  </a:txBody>
                  <a:tcPr/>
                </a:tc>
                <a:tc hMerge="1">
                  <a:txBody>
                    <a:bodyPr/>
                    <a:lstStyle/>
                    <a:p>
                      <a:endParaRPr lang="hu-HU"/>
                    </a:p>
                  </a:txBody>
                  <a:tcPr/>
                </a:tc>
              </a:tr>
              <a:tr h="324461">
                <a:tc vMerge="1">
                  <a:txBody>
                    <a:bodyPr/>
                    <a:lstStyle/>
                    <a:p>
                      <a:endParaRPr lang="hu-HU"/>
                    </a:p>
                  </a:txBody>
                  <a:tcPr/>
                </a:tc>
                <a:tc vMerge="1">
                  <a:txBody>
                    <a:bodyPr/>
                    <a:lstStyle/>
                    <a:p>
                      <a:endParaRPr lang="hu-HU"/>
                    </a:p>
                  </a:txBody>
                  <a:tcPr/>
                </a:tc>
                <a:tc>
                  <a:txBody>
                    <a:bodyPr/>
                    <a:lstStyle/>
                    <a:p>
                      <a:pPr algn="ctr" fontAlgn="ctr"/>
                      <a:r>
                        <a:rPr lang="hu-HU" sz="1100" b="1" i="0" u="none" strike="noStrike">
                          <a:solidFill>
                            <a:srgbClr val="000000"/>
                          </a:solidFill>
                          <a:effectLst/>
                          <a:latin typeface="Arial" panose="020B0604020202020204" pitchFamily="34" charset="0"/>
                        </a:rPr>
                        <a:t>FIDIC</a:t>
                      </a:r>
                      <a:br>
                        <a:rPr lang="hu-HU" sz="1100" b="1" i="0" u="none" strike="noStrike">
                          <a:solidFill>
                            <a:srgbClr val="000000"/>
                          </a:solidFill>
                          <a:effectLst/>
                          <a:latin typeface="Arial" panose="020B0604020202020204" pitchFamily="34" charset="0"/>
                        </a:rPr>
                      </a:br>
                      <a:r>
                        <a:rPr lang="hu-HU" sz="1100" b="1" i="0" u="none" strike="noStrike">
                          <a:solidFill>
                            <a:srgbClr val="000000"/>
                          </a:solidFill>
                          <a:effectLst/>
                          <a:latin typeface="Arial" panose="020B0604020202020204" pitchFamily="34" charset="0"/>
                        </a:rPr>
                        <a:t>YB</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1100" b="1" i="0" u="none" strike="noStrike">
                          <a:solidFill>
                            <a:srgbClr val="000000"/>
                          </a:solidFill>
                          <a:effectLst/>
                          <a:latin typeface="Arial" panose="020B0604020202020204" pitchFamily="34" charset="0"/>
                        </a:rPr>
                        <a:t>PSP</a:t>
                      </a:r>
                      <a:br>
                        <a:rPr lang="hu-HU" sz="1100" b="1" i="0" u="none" strike="noStrike">
                          <a:solidFill>
                            <a:srgbClr val="000000"/>
                          </a:solidFill>
                          <a:effectLst/>
                          <a:latin typeface="Arial" panose="020B0604020202020204" pitchFamily="34" charset="0"/>
                        </a:rPr>
                      </a:br>
                      <a:r>
                        <a:rPr lang="hu-HU" sz="1100" b="1" i="0" u="none" strike="noStrike">
                          <a:solidFill>
                            <a:srgbClr val="000000"/>
                          </a:solidFill>
                          <a:effectLst/>
                          <a:latin typeface="Arial" panose="020B0604020202020204" pitchFamily="34" charset="0"/>
                        </a:rPr>
                        <a:t>Contract</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1100" b="1" i="0" u="none" strike="noStrike">
                          <a:solidFill>
                            <a:srgbClr val="000000"/>
                          </a:solidFill>
                          <a:effectLst/>
                          <a:latin typeface="Arial" panose="020B0604020202020204" pitchFamily="34" charset="0"/>
                        </a:rPr>
                        <a:t>FIDIC</a:t>
                      </a:r>
                      <a:br>
                        <a:rPr lang="hu-HU" sz="1100" b="1" i="0" u="none" strike="noStrike">
                          <a:solidFill>
                            <a:srgbClr val="000000"/>
                          </a:solidFill>
                          <a:effectLst/>
                          <a:latin typeface="Arial" panose="020B0604020202020204" pitchFamily="34" charset="0"/>
                        </a:rPr>
                      </a:br>
                      <a:r>
                        <a:rPr lang="hu-HU" sz="1100" b="1" i="0" u="none" strike="noStrike">
                          <a:solidFill>
                            <a:srgbClr val="000000"/>
                          </a:solidFill>
                          <a:effectLst/>
                          <a:latin typeface="Arial" panose="020B0604020202020204" pitchFamily="34" charset="0"/>
                        </a:rPr>
                        <a:t>YB</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1100" b="1" i="0" u="none" strike="noStrike">
                          <a:solidFill>
                            <a:srgbClr val="000000"/>
                          </a:solidFill>
                          <a:effectLst/>
                          <a:latin typeface="Arial" panose="020B0604020202020204" pitchFamily="34" charset="0"/>
                        </a:rPr>
                        <a:t>PSP</a:t>
                      </a:r>
                      <a:br>
                        <a:rPr lang="hu-HU" sz="1100" b="1" i="0" u="none" strike="noStrike">
                          <a:solidFill>
                            <a:srgbClr val="000000"/>
                          </a:solidFill>
                          <a:effectLst/>
                          <a:latin typeface="Arial" panose="020B0604020202020204" pitchFamily="34" charset="0"/>
                        </a:rPr>
                      </a:br>
                      <a:r>
                        <a:rPr lang="hu-HU" sz="1100" b="1" i="0" u="none" strike="noStrike">
                          <a:solidFill>
                            <a:srgbClr val="000000"/>
                          </a:solidFill>
                          <a:effectLst/>
                          <a:latin typeface="Arial" panose="020B0604020202020204" pitchFamily="34" charset="0"/>
                        </a:rPr>
                        <a:t>Contract</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1100" b="1" i="0" u="none" strike="noStrike">
                          <a:solidFill>
                            <a:srgbClr val="000000"/>
                          </a:solidFill>
                          <a:effectLst/>
                          <a:latin typeface="Arial" panose="020B0604020202020204" pitchFamily="34" charset="0"/>
                        </a:rPr>
                        <a:t>PPA</a:t>
                      </a:r>
                      <a:br>
                        <a:rPr lang="hu-HU" sz="1100" b="1" i="0" u="none" strike="noStrike">
                          <a:solidFill>
                            <a:srgbClr val="000000"/>
                          </a:solidFill>
                          <a:effectLst/>
                          <a:latin typeface="Arial" panose="020B0604020202020204" pitchFamily="34" charset="0"/>
                        </a:rPr>
                      </a:br>
                      <a:r>
                        <a:rPr lang="hu-HU" sz="1100" b="1" i="0" u="none" strike="noStrike">
                          <a:solidFill>
                            <a:srgbClr val="000000"/>
                          </a:solidFill>
                          <a:effectLst/>
                          <a:latin typeface="Arial" panose="020B0604020202020204" pitchFamily="34" charset="0"/>
                        </a:rPr>
                        <a:t>Art. 43</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1100" b="1" i="0" u="none" strike="noStrike" dirty="0">
                          <a:solidFill>
                            <a:srgbClr val="000000"/>
                          </a:solidFill>
                          <a:effectLst/>
                          <a:latin typeface="Arial" panose="020B0604020202020204" pitchFamily="34" charset="0"/>
                        </a:rPr>
                        <a:t>FIDIC</a:t>
                      </a:r>
                      <a:br>
                        <a:rPr lang="hu-HU" sz="1100" b="1" i="0" u="none" strike="noStrike" dirty="0">
                          <a:solidFill>
                            <a:srgbClr val="000000"/>
                          </a:solidFill>
                          <a:effectLst/>
                          <a:latin typeface="Arial" panose="020B0604020202020204" pitchFamily="34" charset="0"/>
                        </a:rPr>
                      </a:br>
                      <a:r>
                        <a:rPr lang="hu-HU" sz="1100" b="1" i="0" u="none" strike="noStrike" dirty="0">
                          <a:solidFill>
                            <a:srgbClr val="000000"/>
                          </a:solidFill>
                          <a:effectLst/>
                          <a:latin typeface="Arial" panose="020B0604020202020204" pitchFamily="34" charset="0"/>
                        </a:rPr>
                        <a:t>YB</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1100" b="1" i="0" u="none" strike="noStrike" dirty="0">
                          <a:solidFill>
                            <a:srgbClr val="000000"/>
                          </a:solidFill>
                          <a:effectLst/>
                          <a:latin typeface="Arial" panose="020B0604020202020204" pitchFamily="34" charset="0"/>
                        </a:rPr>
                        <a:t>PSP</a:t>
                      </a:r>
                      <a:br>
                        <a:rPr lang="hu-HU" sz="1100" b="1" i="0" u="none" strike="noStrike" dirty="0">
                          <a:solidFill>
                            <a:srgbClr val="000000"/>
                          </a:solidFill>
                          <a:effectLst/>
                          <a:latin typeface="Arial" panose="020B0604020202020204" pitchFamily="34" charset="0"/>
                        </a:rPr>
                      </a:br>
                      <a:r>
                        <a:rPr lang="hu-HU" sz="1100" b="1" i="0" u="none" strike="noStrike" dirty="0" err="1">
                          <a:solidFill>
                            <a:srgbClr val="000000"/>
                          </a:solidFill>
                          <a:effectLst/>
                          <a:latin typeface="Arial" panose="020B0604020202020204" pitchFamily="34" charset="0"/>
                        </a:rPr>
                        <a:t>Contract</a:t>
                      </a:r>
                      <a:endParaRPr lang="hu-HU" sz="1100" b="1" i="0" u="none" strike="noStrike" dirty="0">
                        <a:solidFill>
                          <a:srgbClr val="000000"/>
                        </a:solidFill>
                        <a:effectLst/>
                        <a:latin typeface="Arial" panose="020B0604020202020204" pitchFamily="34" charset="0"/>
                      </a:endParaRP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1100" b="1" i="0" u="none" strike="noStrike" dirty="0">
                          <a:solidFill>
                            <a:srgbClr val="000000"/>
                          </a:solidFill>
                          <a:effectLst/>
                          <a:latin typeface="Arial" panose="020B0604020202020204" pitchFamily="34" charset="0"/>
                        </a:rPr>
                        <a:t>PPA</a:t>
                      </a:r>
                      <a:br>
                        <a:rPr lang="hu-HU" sz="1100" b="1" i="0" u="none" strike="noStrike" dirty="0">
                          <a:solidFill>
                            <a:srgbClr val="000000"/>
                          </a:solidFill>
                          <a:effectLst/>
                          <a:latin typeface="Arial" panose="020B0604020202020204" pitchFamily="34" charset="0"/>
                        </a:rPr>
                      </a:br>
                      <a:r>
                        <a:rPr lang="hu-HU" sz="1100" b="1" i="0" u="none" strike="noStrike" dirty="0">
                          <a:solidFill>
                            <a:srgbClr val="000000"/>
                          </a:solidFill>
                          <a:effectLst/>
                          <a:latin typeface="Arial" panose="020B0604020202020204" pitchFamily="34" charset="0"/>
                        </a:rPr>
                        <a:t>Art. 43</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483">
                <a:tc>
                  <a:txBody>
                    <a:bodyPr/>
                    <a:lstStyle/>
                    <a:p>
                      <a:pPr algn="ctr" fontAlgn="ctr"/>
                      <a:r>
                        <a:rPr lang="hu-HU" sz="1000" b="0" i="0" u="none" strike="noStrike" dirty="0">
                          <a:solidFill>
                            <a:srgbClr val="000000"/>
                          </a:solidFill>
                          <a:effectLst/>
                          <a:latin typeface="Arial" panose="020B0604020202020204" pitchFamily="34" charset="0"/>
                        </a:rPr>
                        <a:t>1.9</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Arial" panose="020B0604020202020204" pitchFamily="34" charset="0"/>
                        </a:rPr>
                        <a:t>Errors in the Employer’s Requirements (which was not previously discoverable)</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dirty="0">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63687">
                <a:tc>
                  <a:txBody>
                    <a:bodyPr/>
                    <a:lstStyle/>
                    <a:p>
                      <a:pPr algn="ctr" fontAlgn="ctr"/>
                      <a:r>
                        <a:rPr lang="hu-HU" sz="1000" b="0" i="0" u="none" strike="noStrike" dirty="0">
                          <a:solidFill>
                            <a:srgbClr val="000000"/>
                          </a:solidFill>
                          <a:effectLst/>
                          <a:latin typeface="Arial" panose="020B0604020202020204" pitchFamily="34" charset="0"/>
                        </a:rPr>
                        <a:t>2.1</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Arial" panose="020B0604020202020204" pitchFamily="34" charset="0"/>
                        </a:rPr>
                        <a:t>Right of Access to the Site</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dirty="0">
                          <a:solidFill>
                            <a:srgbClr val="000000"/>
                          </a:solidFill>
                          <a:effectLst/>
                          <a:latin typeface="Arial" panose="020B0604020202020204" pitchFamily="34" charset="0"/>
                        </a:rPr>
                        <a:t>Y</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63687">
                <a:tc>
                  <a:txBody>
                    <a:bodyPr/>
                    <a:lstStyle/>
                    <a:p>
                      <a:pPr algn="ctr" fontAlgn="ctr"/>
                      <a:r>
                        <a:rPr lang="hu-HU" sz="1000" b="0" i="0" u="none" strike="noStrike">
                          <a:solidFill>
                            <a:srgbClr val="000000"/>
                          </a:solidFill>
                          <a:effectLst/>
                          <a:latin typeface="Arial" panose="020B0604020202020204" pitchFamily="34" charset="0"/>
                        </a:rPr>
                        <a:t>4.6</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900" b="0" i="0" u="none" strike="noStrike">
                          <a:solidFill>
                            <a:srgbClr val="000000"/>
                          </a:solidFill>
                          <a:effectLst/>
                          <a:latin typeface="Arial" panose="020B0604020202020204" pitchFamily="34" charset="0"/>
                        </a:rPr>
                        <a:t>Co-operation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dirty="0">
                          <a:solidFill>
                            <a:srgbClr val="000000"/>
                          </a:solidFill>
                          <a:effectLst/>
                          <a:latin typeface="Arial" panose="020B0604020202020204" pitchFamily="34" charset="0"/>
                        </a:rPr>
                        <a:t>Y /8.4 (a)/</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 /8.4 (a)/</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63687">
                <a:tc>
                  <a:txBody>
                    <a:bodyPr/>
                    <a:lstStyle/>
                    <a:p>
                      <a:pPr algn="ctr" fontAlgn="ctr"/>
                      <a:r>
                        <a:rPr lang="hu-HU" sz="1000" b="0" i="0" u="none" strike="noStrike">
                          <a:solidFill>
                            <a:srgbClr val="000000"/>
                          </a:solidFill>
                          <a:effectLst/>
                          <a:latin typeface="Arial" panose="020B0604020202020204" pitchFamily="34" charset="0"/>
                        </a:rPr>
                        <a:t>4.7</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900" b="0" i="0" u="none" strike="noStrike">
                          <a:solidFill>
                            <a:srgbClr val="000000"/>
                          </a:solidFill>
                          <a:effectLst/>
                          <a:latin typeface="Arial" panose="020B0604020202020204" pitchFamily="34" charset="0"/>
                        </a:rPr>
                        <a:t>Setting Out</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CON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63687">
                <a:tc>
                  <a:txBody>
                    <a:bodyPr/>
                    <a:lstStyle/>
                    <a:p>
                      <a:pPr algn="ctr" fontAlgn="ctr"/>
                      <a:r>
                        <a:rPr lang="hu-HU" sz="1000" b="0" i="0" u="none" strike="noStrike">
                          <a:solidFill>
                            <a:srgbClr val="000000"/>
                          </a:solidFill>
                          <a:effectLst/>
                          <a:latin typeface="Arial" panose="020B0604020202020204" pitchFamily="34" charset="0"/>
                        </a:rPr>
                        <a:t>4.12</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900" b="0" i="0" u="none" strike="noStrike">
                          <a:solidFill>
                            <a:srgbClr val="000000"/>
                          </a:solidFill>
                          <a:effectLst/>
                          <a:latin typeface="Arial" panose="020B0604020202020204" pitchFamily="34" charset="0"/>
                        </a:rPr>
                        <a:t>Unforeseeable Physical Conditions</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dirty="0">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dirty="0">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63687">
                <a:tc>
                  <a:txBody>
                    <a:bodyPr/>
                    <a:lstStyle/>
                    <a:p>
                      <a:pPr algn="ctr" fontAlgn="ctr"/>
                      <a:r>
                        <a:rPr lang="hu-HU" sz="1000" b="0" i="0" u="none" strike="noStrike">
                          <a:solidFill>
                            <a:srgbClr val="000000"/>
                          </a:solidFill>
                          <a:effectLst/>
                          <a:latin typeface="Arial" panose="020B0604020202020204" pitchFamily="34" charset="0"/>
                        </a:rPr>
                        <a:t>4.24</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900" b="0" i="0" u="none" strike="noStrike">
                          <a:solidFill>
                            <a:srgbClr val="000000"/>
                          </a:solidFill>
                          <a:effectLst/>
                          <a:latin typeface="Arial" panose="020B0604020202020204" pitchFamily="34" charset="0"/>
                        </a:rPr>
                        <a:t>Fossils</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dirty="0">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63687">
                <a:tc>
                  <a:txBody>
                    <a:bodyPr/>
                    <a:lstStyle/>
                    <a:p>
                      <a:pPr algn="ctr" fontAlgn="ctr"/>
                      <a:r>
                        <a:rPr lang="hu-HU" sz="1000" b="0" i="0" u="none" strike="noStrike">
                          <a:solidFill>
                            <a:srgbClr val="000000"/>
                          </a:solidFill>
                          <a:effectLst/>
                          <a:latin typeface="Arial" panose="020B0604020202020204" pitchFamily="34" charset="0"/>
                        </a:rPr>
                        <a:t>7.4</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900" b="0" i="0" u="none" strike="noStrike">
                          <a:solidFill>
                            <a:srgbClr val="000000"/>
                          </a:solidFill>
                          <a:effectLst/>
                          <a:latin typeface="Arial" panose="020B0604020202020204" pitchFamily="34" charset="0"/>
                        </a:rPr>
                        <a:t>Testing</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dirty="0">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63687">
                <a:tc>
                  <a:txBody>
                    <a:bodyPr/>
                    <a:lstStyle/>
                    <a:p>
                      <a:pPr algn="ctr" fontAlgn="ctr"/>
                      <a:r>
                        <a:rPr lang="hu-HU" sz="1000" b="0" i="0" u="none" strike="noStrike" dirty="0">
                          <a:solidFill>
                            <a:srgbClr val="000000"/>
                          </a:solidFill>
                          <a:effectLst/>
                          <a:latin typeface="Arial" panose="020B0604020202020204" pitchFamily="34" charset="0"/>
                        </a:rPr>
                        <a:t>8.4 (a)</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Arial" panose="020B0604020202020204" pitchFamily="34" charset="0"/>
                        </a:rPr>
                        <a:t>Extension of Time for Completion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dirty="0">
                          <a:solidFill>
                            <a:srgbClr val="000000"/>
                          </a:solidFill>
                          <a:effectLst/>
                          <a:latin typeface="Arial" panose="020B0604020202020204" pitchFamily="34" charset="0"/>
                        </a:rPr>
                        <a:t>Y/N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163687">
                <a:tc>
                  <a:txBody>
                    <a:bodyPr/>
                    <a:lstStyle/>
                    <a:p>
                      <a:pPr algn="ctr" fontAlgn="ctr"/>
                      <a:r>
                        <a:rPr lang="hu-HU" sz="1000" b="0" i="0" u="none" strike="noStrike" dirty="0">
                          <a:solidFill>
                            <a:srgbClr val="000000"/>
                          </a:solidFill>
                          <a:effectLst/>
                          <a:latin typeface="Arial" panose="020B0604020202020204" pitchFamily="34" charset="0"/>
                        </a:rPr>
                        <a:t>8.4 (b)</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Arial" panose="020B0604020202020204" pitchFamily="34" charset="0"/>
                        </a:rPr>
                        <a:t>Extension of Time for Completion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ctr" fontAlgn="ctr"/>
                      <a:r>
                        <a:rPr lang="hu-HU" sz="1000" b="0" i="0" u="none" strike="noStrike" dirty="0">
                          <a:solidFill>
                            <a:srgbClr val="000000"/>
                          </a:solidFill>
                          <a:effectLst/>
                          <a:latin typeface="Arial" panose="020B0604020202020204" pitchFamily="34" charset="0"/>
                        </a:rPr>
                        <a:t> </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163687">
                <a:tc>
                  <a:txBody>
                    <a:bodyPr/>
                    <a:lstStyle/>
                    <a:p>
                      <a:pPr algn="ctr" fontAlgn="ctr"/>
                      <a:r>
                        <a:rPr lang="hu-HU" sz="1000" b="0" i="0" u="none" strike="noStrike" dirty="0">
                          <a:solidFill>
                            <a:srgbClr val="000000"/>
                          </a:solidFill>
                          <a:effectLst/>
                          <a:latin typeface="Arial" panose="020B0604020202020204" pitchFamily="34" charset="0"/>
                        </a:rPr>
                        <a:t>8.4 (c)</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Arial" panose="020B0604020202020204" pitchFamily="34" charset="0"/>
                        </a:rPr>
                        <a:t>Extension of Time for Completion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CON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163687">
                <a:tc>
                  <a:txBody>
                    <a:bodyPr/>
                    <a:lstStyle/>
                    <a:p>
                      <a:pPr algn="ctr" fontAlgn="ctr"/>
                      <a:r>
                        <a:rPr lang="hu-HU" sz="1000" b="0" i="0" u="none" strike="noStrike" dirty="0">
                          <a:solidFill>
                            <a:srgbClr val="000000"/>
                          </a:solidFill>
                          <a:effectLst/>
                          <a:latin typeface="Arial" panose="020B0604020202020204" pitchFamily="34" charset="0"/>
                        </a:rPr>
                        <a:t>8.4 (d)</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Arial" panose="020B0604020202020204" pitchFamily="34" charset="0"/>
                        </a:rPr>
                        <a:t>Extension of Time for Completion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dirty="0">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ctr" fontAlgn="ctr"/>
                      <a:r>
                        <a:rPr lang="hu-HU" sz="1000" b="0" i="0" u="none" strike="noStrike" dirty="0">
                          <a:solidFill>
                            <a:srgbClr val="000000"/>
                          </a:solidFill>
                          <a:effectLst/>
                          <a:latin typeface="Arial" panose="020B0604020202020204" pitchFamily="34" charset="0"/>
                        </a:rPr>
                        <a:t> </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163687">
                <a:tc>
                  <a:txBody>
                    <a:bodyPr/>
                    <a:lstStyle/>
                    <a:p>
                      <a:pPr algn="ctr" fontAlgn="ctr"/>
                      <a:r>
                        <a:rPr lang="hu-HU" sz="1000" b="0" i="0" u="none" strike="noStrike" dirty="0">
                          <a:solidFill>
                            <a:srgbClr val="000000"/>
                          </a:solidFill>
                          <a:effectLst/>
                          <a:latin typeface="Arial" panose="020B0604020202020204" pitchFamily="34" charset="0"/>
                        </a:rPr>
                        <a:t>8.4 (e)</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Arial" panose="020B0604020202020204" pitchFamily="34" charset="0"/>
                        </a:rPr>
                        <a:t>Extension of Time for Completion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dirty="0">
                          <a:solidFill>
                            <a:srgbClr val="000000"/>
                          </a:solidFill>
                          <a:effectLst/>
                          <a:latin typeface="Arial" panose="020B0604020202020204" pitchFamily="34" charset="0"/>
                        </a:rPr>
                        <a:t> </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163687">
                <a:tc>
                  <a:txBody>
                    <a:bodyPr/>
                    <a:lstStyle/>
                    <a:p>
                      <a:pPr algn="ctr" fontAlgn="ctr"/>
                      <a:r>
                        <a:rPr lang="hu-HU" sz="1000" b="0" i="0" u="none" strike="noStrike" dirty="0">
                          <a:solidFill>
                            <a:srgbClr val="000000"/>
                          </a:solidFill>
                          <a:effectLst/>
                          <a:latin typeface="Arial" panose="020B0604020202020204" pitchFamily="34" charset="0"/>
                        </a:rPr>
                        <a:t>8.5</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900" b="0" i="0" u="none" strike="noStrike">
                          <a:solidFill>
                            <a:srgbClr val="000000"/>
                          </a:solidFill>
                          <a:effectLst/>
                          <a:latin typeface="Arial" panose="020B0604020202020204" pitchFamily="34" charset="0"/>
                        </a:rPr>
                        <a:t>Delays Caused by Authorities</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dirty="0">
                          <a:solidFill>
                            <a:srgbClr val="000000"/>
                          </a:solidFill>
                          <a:effectLst/>
                          <a:latin typeface="Arial" panose="020B0604020202020204" pitchFamily="34" charset="0"/>
                        </a:rPr>
                        <a:t> </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r>
              <a:tr h="163687">
                <a:tc>
                  <a:txBody>
                    <a:bodyPr/>
                    <a:lstStyle/>
                    <a:p>
                      <a:pPr algn="ctr" fontAlgn="ctr"/>
                      <a:r>
                        <a:rPr lang="hu-HU" sz="1000" b="0" i="0" u="none" strike="noStrike" dirty="0">
                          <a:solidFill>
                            <a:srgbClr val="000000"/>
                          </a:solidFill>
                          <a:effectLst/>
                          <a:latin typeface="Arial" panose="020B0604020202020204" pitchFamily="34" charset="0"/>
                        </a:rPr>
                        <a:t>8.9</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900" b="0" i="0" u="none" strike="noStrike">
                          <a:solidFill>
                            <a:srgbClr val="000000"/>
                          </a:solidFill>
                          <a:effectLst/>
                          <a:latin typeface="Arial" panose="020B0604020202020204" pitchFamily="34" charset="0"/>
                        </a:rPr>
                        <a:t>Consequences of Suspension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63687">
                <a:tc>
                  <a:txBody>
                    <a:bodyPr/>
                    <a:lstStyle/>
                    <a:p>
                      <a:pPr algn="ctr" fontAlgn="ctr"/>
                      <a:r>
                        <a:rPr lang="hu-HU" sz="1000" b="0" i="0" u="none" strike="noStrike" dirty="0">
                          <a:solidFill>
                            <a:srgbClr val="000000"/>
                          </a:solidFill>
                          <a:effectLst/>
                          <a:latin typeface="Arial" panose="020B0604020202020204" pitchFamily="34" charset="0"/>
                        </a:rPr>
                        <a:t>9.2</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900" b="0" i="0" u="none" strike="noStrike">
                          <a:solidFill>
                            <a:srgbClr val="000000"/>
                          </a:solidFill>
                          <a:effectLst/>
                          <a:latin typeface="Arial" panose="020B0604020202020204" pitchFamily="34" charset="0"/>
                        </a:rPr>
                        <a:t>Delayed Tests</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dirty="0">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63687">
                <a:tc>
                  <a:txBody>
                    <a:bodyPr/>
                    <a:lstStyle/>
                    <a:p>
                      <a:pPr algn="ctr" fontAlgn="ctr"/>
                      <a:r>
                        <a:rPr lang="hu-HU" sz="1000" b="0" i="0" u="none" strike="noStrike" dirty="0">
                          <a:solidFill>
                            <a:srgbClr val="000000"/>
                          </a:solidFill>
                          <a:effectLst/>
                          <a:latin typeface="Arial" panose="020B0604020202020204" pitchFamily="34" charset="0"/>
                        </a:rPr>
                        <a:t>10.2</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Arial" panose="020B0604020202020204" pitchFamily="34" charset="0"/>
                        </a:rPr>
                        <a:t>Taking Over of Parts of the Works</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CON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63687">
                <a:tc>
                  <a:txBody>
                    <a:bodyPr/>
                    <a:lstStyle/>
                    <a:p>
                      <a:pPr algn="ctr" fontAlgn="ctr"/>
                      <a:r>
                        <a:rPr lang="hu-HU" sz="1000" b="0" i="0" u="none" strike="noStrike" dirty="0">
                          <a:solidFill>
                            <a:srgbClr val="000000"/>
                          </a:solidFill>
                          <a:effectLst/>
                          <a:latin typeface="Arial" panose="020B0604020202020204" pitchFamily="34" charset="0"/>
                        </a:rPr>
                        <a:t>10.3</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Arial" panose="020B0604020202020204" pitchFamily="34" charset="0"/>
                        </a:rPr>
                        <a:t>Interference with Tests on Completion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dirty="0">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63687">
                <a:tc>
                  <a:txBody>
                    <a:bodyPr/>
                    <a:lstStyle/>
                    <a:p>
                      <a:pPr algn="ctr" fontAlgn="ctr"/>
                      <a:r>
                        <a:rPr lang="hu-HU" sz="1000" b="0" i="0" u="none" strike="noStrike" dirty="0">
                          <a:solidFill>
                            <a:srgbClr val="000000"/>
                          </a:solidFill>
                          <a:effectLst/>
                          <a:latin typeface="Arial" panose="020B0604020202020204" pitchFamily="34" charset="0"/>
                        </a:rPr>
                        <a:t>11.8</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900" b="0" i="0" u="none" strike="noStrike">
                          <a:solidFill>
                            <a:srgbClr val="000000"/>
                          </a:solidFill>
                          <a:effectLst/>
                          <a:latin typeface="Arial" panose="020B0604020202020204" pitchFamily="34" charset="0"/>
                        </a:rPr>
                        <a:t>Contractor to Search</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CON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63687">
                <a:tc>
                  <a:txBody>
                    <a:bodyPr/>
                    <a:lstStyle/>
                    <a:p>
                      <a:pPr algn="ctr" fontAlgn="ctr"/>
                      <a:r>
                        <a:rPr lang="hu-HU" sz="1000" b="0" i="0" u="none" strike="noStrike" dirty="0">
                          <a:solidFill>
                            <a:srgbClr val="000000"/>
                          </a:solidFill>
                          <a:effectLst/>
                          <a:latin typeface="Arial" panose="020B0604020202020204" pitchFamily="34" charset="0"/>
                        </a:rPr>
                        <a:t>12.2</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900" b="0" i="0" u="none" strike="noStrike">
                          <a:solidFill>
                            <a:srgbClr val="000000"/>
                          </a:solidFill>
                          <a:effectLst/>
                          <a:latin typeface="Arial" panose="020B0604020202020204" pitchFamily="34" charset="0"/>
                        </a:rPr>
                        <a:t>Delayed Tests</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CON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dirty="0">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dirty="0">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63687">
                <a:tc>
                  <a:txBody>
                    <a:bodyPr/>
                    <a:lstStyle/>
                    <a:p>
                      <a:pPr algn="ctr" fontAlgn="ctr"/>
                      <a:r>
                        <a:rPr lang="hu-HU" sz="1000" b="0" i="0" u="none" strike="noStrike" dirty="0">
                          <a:solidFill>
                            <a:srgbClr val="000000"/>
                          </a:solidFill>
                          <a:effectLst/>
                          <a:latin typeface="Arial" panose="020B0604020202020204" pitchFamily="34" charset="0"/>
                        </a:rPr>
                        <a:t>12.4</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Arial" panose="020B0604020202020204" pitchFamily="34" charset="0"/>
                        </a:rPr>
                        <a:t>Failure to Pass Tests after Completion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CON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dirty="0">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63687">
                <a:tc>
                  <a:txBody>
                    <a:bodyPr/>
                    <a:lstStyle/>
                    <a:p>
                      <a:pPr algn="ctr" fontAlgn="ctr"/>
                      <a:r>
                        <a:rPr lang="hu-HU" sz="1000" b="0" i="0" u="none" strike="noStrike" dirty="0">
                          <a:solidFill>
                            <a:srgbClr val="000000"/>
                          </a:solidFill>
                          <a:effectLst/>
                          <a:latin typeface="Arial" panose="020B0604020202020204" pitchFamily="34" charset="0"/>
                        </a:rPr>
                        <a:t>13.3</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900" b="0" i="0" u="none" strike="noStrike">
                          <a:solidFill>
                            <a:srgbClr val="000000"/>
                          </a:solidFill>
                          <a:effectLst/>
                          <a:latin typeface="Arial" panose="020B0604020202020204" pitchFamily="34" charset="0"/>
                        </a:rPr>
                        <a:t>Variation Procedure</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dirty="0">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63687">
                <a:tc>
                  <a:txBody>
                    <a:bodyPr/>
                    <a:lstStyle/>
                    <a:p>
                      <a:pPr algn="ctr" fontAlgn="ctr"/>
                      <a:r>
                        <a:rPr lang="hu-HU" sz="1000" b="0" i="0" u="none" strike="noStrike" dirty="0">
                          <a:solidFill>
                            <a:srgbClr val="000000"/>
                          </a:solidFill>
                          <a:effectLst/>
                          <a:latin typeface="Arial" panose="020B0604020202020204" pitchFamily="34" charset="0"/>
                        </a:rPr>
                        <a:t>13.7</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Arial" panose="020B0604020202020204" pitchFamily="34" charset="0"/>
                        </a:rPr>
                        <a:t>Adjustments for Changes in Legislation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CON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r>
              <a:tr h="163687">
                <a:tc>
                  <a:txBody>
                    <a:bodyPr/>
                    <a:lstStyle/>
                    <a:p>
                      <a:pPr algn="ctr" fontAlgn="ctr"/>
                      <a:r>
                        <a:rPr lang="hu-HU" sz="1000" b="0" i="0" u="none" strike="noStrike" dirty="0">
                          <a:solidFill>
                            <a:srgbClr val="000000"/>
                          </a:solidFill>
                          <a:effectLst/>
                          <a:latin typeface="Arial" panose="020B0604020202020204" pitchFamily="34" charset="0"/>
                        </a:rPr>
                        <a:t>14.8</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900" b="0" i="0" u="none" strike="noStrike">
                          <a:solidFill>
                            <a:srgbClr val="000000"/>
                          </a:solidFill>
                          <a:effectLst/>
                          <a:latin typeface="Arial" panose="020B0604020202020204" pitchFamily="34" charset="0"/>
                        </a:rPr>
                        <a:t>Delayed payments</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CON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63687">
                <a:tc>
                  <a:txBody>
                    <a:bodyPr/>
                    <a:lstStyle/>
                    <a:p>
                      <a:pPr algn="ctr" fontAlgn="ctr"/>
                      <a:r>
                        <a:rPr lang="hu-HU" sz="1000" b="0" i="0" u="none" strike="noStrike" dirty="0">
                          <a:solidFill>
                            <a:srgbClr val="000000"/>
                          </a:solidFill>
                          <a:effectLst/>
                          <a:latin typeface="Arial" panose="020B0604020202020204" pitchFamily="34" charset="0"/>
                        </a:rPr>
                        <a:t>16.1</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Arial" panose="020B0604020202020204" pitchFamily="34" charset="0"/>
                        </a:rPr>
                        <a:t>Contractor’s Entitlement to Suspend Work</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C+</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66483">
                <a:tc>
                  <a:txBody>
                    <a:bodyPr/>
                    <a:lstStyle/>
                    <a:p>
                      <a:pPr algn="ctr" fontAlgn="ctr"/>
                      <a:r>
                        <a:rPr lang="hu-HU" sz="1000" b="0" i="0" u="none" strike="noStrike" dirty="0">
                          <a:solidFill>
                            <a:srgbClr val="000000"/>
                          </a:solidFill>
                          <a:effectLst/>
                          <a:latin typeface="Arial" panose="020B0604020202020204" pitchFamily="34" charset="0"/>
                        </a:rPr>
                        <a:t>16.4</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900" b="0" i="0" u="none" strike="noStrike">
                          <a:solidFill>
                            <a:srgbClr val="000000"/>
                          </a:solidFill>
                          <a:effectLst/>
                          <a:latin typeface="Arial" panose="020B0604020202020204" pitchFamily="34" charset="0"/>
                        </a:rPr>
                        <a:t>Payment on Termination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CON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1000" b="0" i="0" u="none" strike="noStrike">
                          <a:solidFill>
                            <a:srgbClr val="000000"/>
                          </a:solidFill>
                          <a:effectLst/>
                          <a:latin typeface="Arial" panose="020B0604020202020204" pitchFamily="34" charset="0"/>
                        </a:rPr>
                        <a:t> </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r>
                        <a:rPr lang="hu-HU" sz="900" b="0" i="0" u="none" strike="noStrike" dirty="0" err="1">
                          <a:solidFill>
                            <a:srgbClr val="000000"/>
                          </a:solidFill>
                          <a:effectLst/>
                          <a:latin typeface="Arial" panose="020B0604020202020204" pitchFamily="34" charset="0"/>
                        </a:rPr>
                        <a:t>Losses</a:t>
                      </a:r>
                      <a:r>
                        <a:rPr lang="hu-HU" sz="900" b="0" i="0" u="none" strike="noStrike" dirty="0" smtClean="0">
                          <a:solidFill>
                            <a:srgbClr val="000000"/>
                          </a:solidFill>
                          <a:effectLst/>
                          <a:latin typeface="Arial" panose="020B0604020202020204" pitchFamily="34" charset="0"/>
                        </a:rPr>
                        <a:t>+</a:t>
                      </a:r>
                    </a:p>
                    <a:p>
                      <a:pPr algn="ctr" fontAlgn="ctr"/>
                      <a:r>
                        <a:rPr lang="hu-HU" sz="900" b="0" i="0" u="none" strike="noStrike" dirty="0" err="1" smtClean="0">
                          <a:solidFill>
                            <a:srgbClr val="000000"/>
                          </a:solidFill>
                          <a:effectLst/>
                          <a:latin typeface="Arial" panose="020B0604020202020204" pitchFamily="34" charset="0"/>
                        </a:rPr>
                        <a:t>Damages</a:t>
                      </a:r>
                      <a:endParaRPr lang="hu-HU" sz="900" b="0" i="0" u="none" strike="noStrike" dirty="0">
                        <a:solidFill>
                          <a:srgbClr val="000000"/>
                        </a:solidFill>
                        <a:effectLst/>
                        <a:latin typeface="Arial" panose="020B0604020202020204" pitchFamily="34" charset="0"/>
                      </a:endParaRP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63687">
                <a:tc>
                  <a:txBody>
                    <a:bodyPr/>
                    <a:lstStyle/>
                    <a:p>
                      <a:pPr algn="ctr" fontAlgn="ctr"/>
                      <a:r>
                        <a:rPr lang="hu-HU" sz="1000" b="0" i="0" u="none" strike="noStrike" dirty="0">
                          <a:solidFill>
                            <a:srgbClr val="000000"/>
                          </a:solidFill>
                          <a:effectLst/>
                          <a:latin typeface="Arial" panose="020B0604020202020204" pitchFamily="34" charset="0"/>
                        </a:rPr>
                        <a:t>17.4</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hu-HU" sz="900" b="0" i="0" u="none" strike="noStrike">
                          <a:solidFill>
                            <a:srgbClr val="000000"/>
                          </a:solidFill>
                          <a:effectLst/>
                          <a:latin typeface="Arial" panose="020B0604020202020204" pitchFamily="34" charset="0"/>
                        </a:rPr>
                        <a:t>Consequences of Employer’s Risks</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ctr" fontAlgn="ctr"/>
                      <a:r>
                        <a:rPr lang="hu-HU" sz="1000" b="0" i="0" u="none" strike="noStrike" dirty="0">
                          <a:solidFill>
                            <a:srgbClr val="000000"/>
                          </a:solidFill>
                          <a:effectLst/>
                          <a:latin typeface="Arial" panose="020B0604020202020204" pitchFamily="34" charset="0"/>
                        </a:rPr>
                        <a:t>C/</a:t>
                      </a:r>
                      <a:r>
                        <a:rPr lang="hu-HU" sz="1000" b="0" i="0" u="none" strike="noStrike" dirty="0" err="1">
                          <a:solidFill>
                            <a:srgbClr val="000000"/>
                          </a:solidFill>
                          <a:effectLst/>
                          <a:latin typeface="Arial" panose="020B0604020202020204" pitchFamily="34" charset="0"/>
                        </a:rPr>
                        <a:t>C</a:t>
                      </a:r>
                      <a:r>
                        <a:rPr lang="hu-HU" sz="1000" b="0" i="0" u="none" strike="noStrike" dirty="0">
                          <a:solidFill>
                            <a:srgbClr val="000000"/>
                          </a:solidFill>
                          <a:effectLst/>
                          <a:latin typeface="Arial" panose="020B0604020202020204" pitchFamily="34" charset="0"/>
                        </a:rPr>
                        <a:t>+</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80978">
                <a:tc>
                  <a:txBody>
                    <a:bodyPr/>
                    <a:lstStyle/>
                    <a:p>
                      <a:pPr algn="ctr" fontAlgn="ctr"/>
                      <a:r>
                        <a:rPr lang="hu-HU" sz="1000" b="0" i="0" u="none" strike="noStrike" dirty="0">
                          <a:solidFill>
                            <a:srgbClr val="000000"/>
                          </a:solidFill>
                          <a:effectLst/>
                          <a:latin typeface="Arial" panose="020B0604020202020204" pitchFamily="34" charset="0"/>
                        </a:rPr>
                        <a:t>19.4</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hu-HU" sz="900" b="0" i="0" u="none" strike="noStrike" dirty="0" err="1">
                          <a:solidFill>
                            <a:srgbClr val="000000"/>
                          </a:solidFill>
                          <a:effectLst/>
                          <a:latin typeface="Arial" panose="020B0604020202020204" pitchFamily="34" charset="0"/>
                        </a:rPr>
                        <a:t>Consequences</a:t>
                      </a:r>
                      <a:r>
                        <a:rPr lang="hu-HU" sz="900" b="0" i="0" u="none" strike="noStrike" dirty="0">
                          <a:solidFill>
                            <a:srgbClr val="000000"/>
                          </a:solidFill>
                          <a:effectLst/>
                          <a:latin typeface="Arial" panose="020B0604020202020204" pitchFamily="34" charset="0"/>
                        </a:rPr>
                        <a:t> of </a:t>
                      </a:r>
                      <a:r>
                        <a:rPr lang="hu-HU" sz="900" b="0" i="0" u="none" strike="noStrike" dirty="0" err="1">
                          <a:solidFill>
                            <a:srgbClr val="000000"/>
                          </a:solidFill>
                          <a:effectLst/>
                          <a:latin typeface="Arial" panose="020B0604020202020204" pitchFamily="34" charset="0"/>
                        </a:rPr>
                        <a:t>Force</a:t>
                      </a:r>
                      <a:r>
                        <a:rPr lang="hu-HU" sz="900" b="0" i="0" u="none" strike="noStrike" dirty="0">
                          <a:solidFill>
                            <a:srgbClr val="000000"/>
                          </a:solidFill>
                          <a:effectLst/>
                          <a:latin typeface="Arial" panose="020B0604020202020204" pitchFamily="34" charset="0"/>
                        </a:rPr>
                        <a:t> </a:t>
                      </a:r>
                      <a:r>
                        <a:rPr lang="hu-HU" sz="900" b="0" i="0" u="none" strike="noStrike" dirty="0" err="1">
                          <a:solidFill>
                            <a:srgbClr val="000000"/>
                          </a:solidFill>
                          <a:effectLst/>
                          <a:latin typeface="Arial" panose="020B0604020202020204" pitchFamily="34" charset="0"/>
                        </a:rPr>
                        <a:t>Majeure</a:t>
                      </a:r>
                      <a:endParaRPr lang="hu-HU" sz="900" b="0" i="0" u="none" strike="noStrike" dirty="0">
                        <a:solidFill>
                          <a:srgbClr val="000000"/>
                        </a:solidFill>
                        <a:effectLst/>
                        <a:latin typeface="Arial" panose="020B0604020202020204" pitchFamily="34" charset="0"/>
                      </a:endParaRP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EMPL</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Y</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dirty="0">
                          <a:solidFill>
                            <a:srgbClr val="000000"/>
                          </a:solidFill>
                          <a:effectLst/>
                          <a:latin typeface="Arial" panose="020B0604020202020204" pitchFamily="34" charset="0"/>
                        </a:rPr>
                        <a:t>C </a:t>
                      </a:r>
                      <a:r>
                        <a:rPr lang="hu-HU" sz="900" b="0" i="0" u="none" strike="noStrike" dirty="0">
                          <a:solidFill>
                            <a:srgbClr val="000000"/>
                          </a:solidFill>
                          <a:effectLst/>
                          <a:latin typeface="Arial" panose="020B0604020202020204" pitchFamily="34" charset="0"/>
                        </a:rPr>
                        <a:t>(</a:t>
                      </a:r>
                      <a:r>
                        <a:rPr lang="hu-HU" sz="900" b="0" i="0" u="none" strike="noStrike" dirty="0" err="1">
                          <a:solidFill>
                            <a:srgbClr val="000000"/>
                          </a:solidFill>
                          <a:effectLst/>
                          <a:latin typeface="Arial" panose="020B0604020202020204" pitchFamily="34" charset="0"/>
                        </a:rPr>
                        <a:t>in</a:t>
                      </a:r>
                      <a:r>
                        <a:rPr lang="hu-HU" sz="900" b="0" i="0" u="none" strike="noStrike" dirty="0">
                          <a:solidFill>
                            <a:srgbClr val="000000"/>
                          </a:solidFill>
                          <a:effectLst/>
                          <a:latin typeface="Arial" panose="020B0604020202020204" pitchFamily="34" charset="0"/>
                        </a:rPr>
                        <a:t> </a:t>
                      </a:r>
                      <a:r>
                        <a:rPr lang="hu-HU" sz="900" b="0" i="0" u="none" strike="noStrike" dirty="0" err="1">
                          <a:solidFill>
                            <a:srgbClr val="000000"/>
                          </a:solidFill>
                          <a:effectLst/>
                          <a:latin typeface="Arial" panose="020B0604020202020204" pitchFamily="34" charset="0"/>
                        </a:rPr>
                        <a:t>some</a:t>
                      </a:r>
                      <a:r>
                        <a:rPr lang="hu-HU" sz="900" b="0" i="0" u="none" strike="noStrike" dirty="0">
                          <a:solidFill>
                            <a:srgbClr val="000000"/>
                          </a:solidFill>
                          <a:effectLst/>
                          <a:latin typeface="Arial" panose="020B0604020202020204" pitchFamily="34" charset="0"/>
                        </a:rPr>
                        <a:t> </a:t>
                      </a:r>
                      <a:r>
                        <a:rPr lang="hu-HU" sz="900" b="0" i="0" u="none" strike="noStrike" dirty="0" err="1">
                          <a:solidFill>
                            <a:srgbClr val="000000"/>
                          </a:solidFill>
                          <a:effectLst/>
                          <a:latin typeface="Arial" panose="020B0604020202020204" pitchFamily="34" charset="0"/>
                        </a:rPr>
                        <a:t>cases</a:t>
                      </a:r>
                      <a:r>
                        <a:rPr lang="hu-HU" sz="900" b="0" i="0" u="none" strike="noStrike" dirty="0">
                          <a:solidFill>
                            <a:srgbClr val="000000"/>
                          </a:solidFill>
                          <a:effectLst/>
                          <a:latin typeface="Arial" panose="020B0604020202020204" pitchFamily="34" charset="0"/>
                        </a:rPr>
                        <a:t>)</a:t>
                      </a:r>
                    </a:p>
                  </a:txBody>
                  <a:tcPr marL="5871" marR="5871" marT="58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hu-HU" sz="1000" b="0" i="0" u="none" strike="noStrike">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hu-HU" sz="1000" b="0" i="0" u="none" strike="noStrike" dirty="0">
                          <a:solidFill>
                            <a:srgbClr val="000000"/>
                          </a:solidFill>
                          <a:effectLst/>
                          <a:latin typeface="Arial" panose="020B0604020202020204" pitchFamily="34" charset="0"/>
                        </a:rPr>
                        <a:t>N</a:t>
                      </a:r>
                    </a:p>
                  </a:txBody>
                  <a:tcPr marL="5871" marR="5871" marT="58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val="2938693697"/>
      </p:ext>
    </p:extLst>
  </p:cSld>
  <p:clrMapOvr>
    <a:masterClrMapping/>
  </p:clrMapOvr>
  <p:timing>
    <p:tnLst>
      <p:par>
        <p:cTn id="1" dur="indefinite" restart="never" nodeType="tmRoot"/>
      </p:par>
    </p:tnLst>
  </p:timing>
</p:sld>
</file>

<file path=ppt/theme/theme1.xml><?xml version="1.0" encoding="utf-8"?>
<a:theme xmlns:a="http://schemas.openxmlformats.org/drawingml/2006/main" name="EIB Corporate Theme">
  <a:themeElements>
    <a:clrScheme name="_EIB Corporate">
      <a:dk1>
        <a:sysClr val="windowText" lastClr="000000"/>
      </a:dk1>
      <a:lt1>
        <a:sysClr val="window" lastClr="FFFFFF"/>
      </a:lt1>
      <a:dk2>
        <a:srgbClr val="00529F"/>
      </a:dk2>
      <a:lt2>
        <a:srgbClr val="DEE1F0"/>
      </a:lt2>
      <a:accent1>
        <a:srgbClr val="597DB9"/>
      </a:accent1>
      <a:accent2>
        <a:srgbClr val="A5B2D8"/>
      </a:accent2>
      <a:accent3>
        <a:srgbClr val="DEE1F0"/>
      </a:accent3>
      <a:accent4>
        <a:srgbClr val="1BA77F"/>
      </a:accent4>
      <a:accent5>
        <a:srgbClr val="7AC2A5"/>
      </a:accent5>
      <a:accent6>
        <a:srgbClr val="BBDDCD"/>
      </a:accent6>
      <a:hlink>
        <a:srgbClr val="0000FF"/>
      </a:hlink>
      <a:folHlink>
        <a:srgbClr val="800080"/>
      </a:folHlink>
    </a:clrScheme>
    <a:fontScheme name="_EIB Theme Fonts">
      <a:majorFont>
        <a:latin typeface="Arial"/>
        <a:ea typeface=""/>
        <a:cs typeface=""/>
      </a:majorFont>
      <a:minorFont>
        <a:latin typeface="Arial"/>
        <a:ea typeface=""/>
        <a:cs typeface=""/>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2133</Words>
  <Application>Microsoft Office PowerPoint</Application>
  <PresentationFormat>On-screen Show (4:3)</PresentationFormat>
  <Paragraphs>760</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EIB Corporate Theme</vt:lpstr>
      <vt:lpstr>“Lessons Learnt” workshop  on 18th June 2015, Sofia</vt:lpstr>
      <vt:lpstr>Project Implementation Support Service Agreement – Activity 3, “Lessons Learnt” workshop  </vt:lpstr>
      <vt:lpstr>Project Implementation Support Service Agreement – Activity 3, “Lessons Learnt” workshop  </vt:lpstr>
      <vt:lpstr>Project Implementation Support Service Agreement – Activity 3, “Lessons Learnt” workshop  </vt:lpstr>
      <vt:lpstr>Project Implementation Support Service Agreement – Activity 3, “Lessons Learnt” workshop  </vt:lpstr>
      <vt:lpstr>Project Implementation Support Service Agreement – Activity 3, “Lessons Learnt” workshop  </vt:lpstr>
      <vt:lpstr>Project Implementation Support Service Agreement – Activity 3, “Lessons Learnt” workshop  </vt:lpstr>
      <vt:lpstr>Project Implementation Support Service Agreement – Activity 3, “Lessons Learnt” workshop  </vt:lpstr>
      <vt:lpstr>Project Implementation Support Service Agreement – Activity 3, “Lessons Learnt” workshop  </vt:lpstr>
      <vt:lpstr>Project Implementation Support Service Agreement – Activity 3, “Lessons Learnt” workshop  </vt:lpstr>
      <vt:lpstr>Project Implementation Support Service Agreement – Activity 3, “Lessons Learnt” workshop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EIB Corporate presentation template</dc:title>
  <dc:creator/>
  <cp:lastModifiedBy/>
  <cp:revision>33</cp:revision>
  <dcterms:created xsi:type="dcterms:W3CDTF">2013-11-26T18:39:22Z</dcterms:created>
  <dcterms:modified xsi:type="dcterms:W3CDTF">2015-06-17T16:21:36Z</dcterms:modified>
</cp:coreProperties>
</file>