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268" r:id="rId4"/>
    <p:sldId id="269" r:id="rId5"/>
    <p:sldId id="28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130" autoAdjust="0"/>
    <p:restoredTop sz="94629" autoAdjust="0"/>
  </p:normalViewPr>
  <p:slideViewPr>
    <p:cSldViewPr showGuides="1">
      <p:cViewPr>
        <p:scale>
          <a:sx n="110" d="100"/>
          <a:sy n="110" d="100"/>
        </p:scale>
        <p:origin x="-684" y="-72"/>
      </p:cViewPr>
      <p:guideLst>
        <p:guide orient="horz" pos="3884"/>
        <p:guide orient="horz" pos="142"/>
        <p:guide orient="horz" pos="504"/>
        <p:guide pos="5603"/>
        <p:guide pos="1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B48E2-365C-4DAC-8219-3DBCE95FE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1665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0C71F-D261-44F0-AF44-14D6444BF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57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0C71F-D261-44F0-AF44-14D6444BF656}" type="slidenum">
              <a:rPr lang="en-GB" smtClean="0"/>
              <a:t>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7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36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37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7416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752528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447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538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0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Sofia  19th and 20th 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European Investment Bank Group          TA2013040 BGBSF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88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630" y="1742953"/>
            <a:ext cx="745206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3825044"/>
            <a:ext cx="7451725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3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128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1701" y="225424"/>
            <a:ext cx="7021475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Sofia  19th and 20th 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42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European Investment Bank Group          TA2013040 BGBSF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842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7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9" r:id="rId3"/>
    <p:sldLayoutId id="2147483680" r:id="rId4"/>
    <p:sldLayoutId id="2147483682" r:id="rId5"/>
    <p:sldLayoutId id="2147483676" r:id="rId6"/>
    <p:sldLayoutId id="2147483684" r:id="rId7"/>
    <p:sldLayoutId id="2147483681" r:id="rId8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4725144"/>
            <a:ext cx="8388166" cy="1188131"/>
          </a:xfrm>
        </p:spPr>
        <p:txBody>
          <a:bodyPr>
            <a:norm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“Lessons Learnt” workshop </a:t>
            </a:r>
            <a:br>
              <a:rPr lang="en-GB" sz="2400" i="1" dirty="0" smtClean="0">
                <a:solidFill>
                  <a:srgbClr val="0070C0"/>
                </a:solidFill>
              </a:rPr>
            </a:br>
            <a:r>
              <a:rPr lang="en-GB" sz="2400" i="1" dirty="0" smtClean="0">
                <a:solidFill>
                  <a:srgbClr val="0070C0"/>
                </a:solidFill>
              </a:rPr>
              <a:t>on 18</a:t>
            </a:r>
            <a:r>
              <a:rPr lang="en-GB" sz="2400" i="1" baseline="30000" dirty="0" smtClean="0">
                <a:solidFill>
                  <a:srgbClr val="0070C0"/>
                </a:solidFill>
              </a:rPr>
              <a:t>th</a:t>
            </a:r>
            <a:r>
              <a:rPr lang="en-GB" sz="2400" i="1" dirty="0" smtClean="0">
                <a:solidFill>
                  <a:srgbClr val="0070C0"/>
                </a:solidFill>
              </a:rPr>
              <a:t> June, Sofia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592796"/>
            <a:ext cx="7812868" cy="255628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sz="2800" b="1" i="0" dirty="0" smtClean="0">
                <a:solidFill>
                  <a:srgbClr val="0070C0"/>
                </a:solidFill>
              </a:rPr>
              <a:t>Project Implementation Support Service Agreement (PISSA) TA2013040 BG BSF</a:t>
            </a:r>
          </a:p>
          <a:p>
            <a:pPr algn="ctr"/>
            <a:r>
              <a:rPr lang="en-GB" sz="2800" b="1" i="0" dirty="0" smtClean="0">
                <a:solidFill>
                  <a:srgbClr val="0070C0"/>
                </a:solidFill>
              </a:rPr>
              <a:t/>
            </a:r>
            <a:br>
              <a:rPr lang="en-GB" sz="2800" b="1" i="0" dirty="0" smtClean="0">
                <a:solidFill>
                  <a:srgbClr val="0070C0"/>
                </a:solidFill>
              </a:rPr>
            </a:br>
            <a:r>
              <a:rPr lang="en-GB" sz="2800" dirty="0" smtClean="0"/>
              <a:t>S2 - Essential </a:t>
            </a:r>
            <a:r>
              <a:rPr lang="en-GB" sz="2800" dirty="0"/>
              <a:t>project preparation activities </a:t>
            </a:r>
            <a:r>
              <a:rPr lang="en-GB" sz="2800" dirty="0" smtClean="0"/>
              <a:t>– 				</a:t>
            </a:r>
            <a:r>
              <a:rPr lang="en-GB" sz="2800" dirty="0" smtClean="0"/>
              <a:t>Land expropriation, Design, </a:t>
            </a:r>
            <a:r>
              <a:rPr lang="en-GB" sz="2800" smtClean="0"/>
              <a:t>Permitting Procedure</a:t>
            </a:r>
            <a:endParaRPr lang="en-GB" sz="2800" b="1" i="0" dirty="0" smtClean="0">
              <a:solidFill>
                <a:srgbClr val="0070C0"/>
              </a:solidFill>
            </a:endParaRPr>
          </a:p>
          <a:p>
            <a:pPr algn="r"/>
            <a:endParaRPr lang="en-GB" sz="2800" b="1" i="0" dirty="0" smtClean="0">
              <a:solidFill>
                <a:srgbClr val="0070C0"/>
              </a:solidFill>
            </a:endParaRPr>
          </a:p>
          <a:p>
            <a:pPr algn="r"/>
            <a:r>
              <a:rPr lang="en-GB" sz="2800" b="1" i="0" dirty="0" smtClean="0">
                <a:solidFill>
                  <a:srgbClr val="0070C0"/>
                </a:solidFill>
              </a:rPr>
              <a:t>István HEINCZINGER, EIB Transport Specialist, Sofia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03984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21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2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380751"/>
              </p:ext>
            </p:extLst>
          </p:nvPr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864"/>
                <a:gridCol w="1224136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27514"/>
              </p:ext>
            </p:extLst>
          </p:nvPr>
        </p:nvGraphicFramePr>
        <p:xfrm>
          <a:off x="539552" y="908720"/>
          <a:ext cx="7920880" cy="5544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1548172"/>
                <a:gridCol w="1548172"/>
                <a:gridCol w="1152128"/>
              </a:tblGrid>
              <a:tr h="3403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Hungary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Romania</a:t>
                      </a:r>
                      <a:endParaRPr lang="en-GB" dirty="0"/>
                    </a:p>
                  </a:txBody>
                  <a:tcPr/>
                </a:tc>
              </a:tr>
              <a:tr h="595653">
                <a:tc>
                  <a:txBody>
                    <a:bodyPr/>
                    <a:lstStyle/>
                    <a:p>
                      <a:r>
                        <a:rPr lang="en-GB" dirty="0" smtClean="0"/>
                        <a:t>Constitutional right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</a:tr>
              <a:tr h="850933">
                <a:tc>
                  <a:txBody>
                    <a:bodyPr/>
                    <a:lstStyle/>
                    <a:p>
                      <a:r>
                        <a:rPr lang="en-GB" dirty="0" smtClean="0"/>
                        <a:t>Special expropriation legislation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</a:tr>
              <a:tr h="595653">
                <a:tc>
                  <a:txBody>
                    <a:bodyPr/>
                    <a:lstStyle/>
                    <a:p>
                      <a:r>
                        <a:rPr lang="en-GB" dirty="0" smtClean="0"/>
                        <a:t>“Fair Compensation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</a:tr>
              <a:tr h="850933">
                <a:tc>
                  <a:txBody>
                    <a:bodyPr/>
                    <a:lstStyle/>
                    <a:p>
                      <a:r>
                        <a:rPr lang="en-GB" dirty="0" smtClean="0"/>
                        <a:t>Special</a:t>
                      </a:r>
                      <a:r>
                        <a:rPr lang="en-GB" baseline="0" dirty="0" smtClean="0"/>
                        <a:t> Expropriation </a:t>
                      </a:r>
                      <a:r>
                        <a:rPr lang="en-GB" baseline="0" dirty="0" smtClean="0"/>
                        <a:t>Entity”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 Expropriating Authority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 Expropriation Authority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</a:tr>
              <a:tr h="850933">
                <a:tc>
                  <a:txBody>
                    <a:bodyPr/>
                    <a:lstStyle/>
                    <a:p>
                      <a:r>
                        <a:rPr lang="en-GB" dirty="0" smtClean="0"/>
                        <a:t>Dispute  </a:t>
                      </a:r>
                      <a:r>
                        <a:rPr lang="en-GB" dirty="0" smtClean="0"/>
                        <a:t>stops</a:t>
                      </a:r>
                      <a:r>
                        <a:rPr lang="en-GB" baseline="0" dirty="0" smtClean="0"/>
                        <a:t> the expropriation process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</a:tr>
              <a:tr h="340373">
                <a:tc>
                  <a:txBody>
                    <a:bodyPr/>
                    <a:lstStyle/>
                    <a:p>
                      <a:r>
                        <a:rPr lang="en-GB" dirty="0" smtClean="0"/>
                        <a:t>Unknown owner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effect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effect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effect</a:t>
                      </a:r>
                      <a:endParaRPr lang="en-GB" dirty="0"/>
                    </a:p>
                  </a:txBody>
                  <a:tcPr/>
                </a:tc>
              </a:tr>
              <a:tr h="340373">
                <a:tc>
                  <a:txBody>
                    <a:bodyPr/>
                    <a:lstStyle/>
                    <a:p>
                      <a:r>
                        <a:rPr lang="en-GB" dirty="0" smtClean="0"/>
                        <a:t>Public announcement requirement + Owners to be</a:t>
                      </a:r>
                      <a:r>
                        <a:rPr lang="en-GB" baseline="0" dirty="0" smtClean="0"/>
                        <a:t> informed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</a:tr>
              <a:tr h="340373"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 form with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Gov</a:t>
                      </a:r>
                      <a:r>
                        <a:rPr lang="en-GB" baseline="0" dirty="0" smtClean="0"/>
                        <a:t> degree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Yes, Law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396536" y="1772816"/>
            <a:ext cx="7273506" cy="449364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2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0070C0"/>
                </a:solidFill>
              </a:rPr>
              <a:t>Design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rgbClr val="0070C0"/>
                </a:solidFill>
              </a:rPr>
              <a:t>Depends on:</a:t>
            </a:r>
          </a:p>
          <a:p>
            <a:r>
              <a:rPr lang="en-GB" dirty="0" smtClean="0"/>
              <a:t>Type of Contracting procedure and rules (FIDIC Yellow/Red book, other international Contracting rules)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rgbClr val="0070C0"/>
                </a:solidFill>
              </a:rPr>
              <a:t>Quality of design</a:t>
            </a:r>
          </a:p>
          <a:p>
            <a:r>
              <a:rPr lang="en-GB" dirty="0" smtClean="0"/>
              <a:t>Contractor or Employer responsibility and time of preparation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rgbClr val="0070C0"/>
                </a:solidFill>
              </a:rPr>
              <a:t>Implementation of the final design</a:t>
            </a:r>
          </a:p>
          <a:p>
            <a:r>
              <a:rPr lang="en-GB" dirty="0" smtClean="0"/>
              <a:t>Supervising engineer responsibility in cooperation with PMIU</a:t>
            </a:r>
          </a:p>
          <a:p>
            <a:pPr marL="0" indent="0">
              <a:buNone/>
            </a:pPr>
            <a:r>
              <a:rPr lang="en-GB" b="1" i="1" dirty="0" smtClean="0">
                <a:solidFill>
                  <a:srgbClr val="0070C0"/>
                </a:solidFill>
              </a:rPr>
              <a:t>Design requirement</a:t>
            </a:r>
          </a:p>
          <a:p>
            <a:r>
              <a:rPr lang="en-GB" dirty="0" smtClean="0"/>
              <a:t>UIC/EU directives and National regulations – Harmonisation of the 3 regulations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3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6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980728"/>
            <a:ext cx="8641657" cy="5508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Permitting procedure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dirty="0" smtClean="0"/>
              <a:t>Governmental level – different particular interest</a:t>
            </a:r>
          </a:p>
          <a:p>
            <a:r>
              <a:rPr lang="en-GB" dirty="0" smtClean="0"/>
              <a:t>Municipality level – overruling role </a:t>
            </a:r>
            <a:endParaRPr lang="en-GB" dirty="0"/>
          </a:p>
          <a:p>
            <a:r>
              <a:rPr lang="en-GB" dirty="0" smtClean="0"/>
              <a:t>Other Authorities (Environmental Authority, Railway 				Safety Agency)</a:t>
            </a:r>
          </a:p>
          <a:p>
            <a:r>
              <a:rPr lang="en-GB" dirty="0" smtClean="0"/>
              <a:t>Act 15 and Act 16 – operational acceptance of the 				completed projects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Recommendation: New Law for strategic projects with short and favourable permitting procedure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4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5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68" y="225424"/>
            <a:ext cx="7416823" cy="576000"/>
          </a:xfrm>
        </p:spPr>
        <p:txBody>
          <a:bodyPr/>
          <a:lstStyle/>
          <a:p>
            <a:r>
              <a:rPr lang="en-US" sz="1800" b="1" dirty="0"/>
              <a:t>Project Implementation Support Service </a:t>
            </a:r>
            <a:r>
              <a:rPr lang="en-US" sz="1800" b="1" dirty="0" smtClean="0"/>
              <a:t>Agreement – Activity 3, “lessons Learnt” workshop</a:t>
            </a:r>
            <a:r>
              <a:rPr lang="en-US" sz="1800" dirty="0" smtClean="0"/>
              <a:t>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88740"/>
            <a:ext cx="8641657" cy="5508612"/>
          </a:xfrm>
        </p:spPr>
        <p:txBody>
          <a:bodyPr>
            <a:normAutofit/>
          </a:bodyPr>
          <a:lstStyle/>
          <a:p>
            <a:endParaRPr lang="en-GB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GB" dirty="0" smtClean="0"/>
              <a:t>Thanks for your kind attention!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Sofia,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r>
              <a:rPr lang="en-GB" dirty="0"/>
              <a:t>,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5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84257"/>
            <a:ext cx="3175992" cy="365125"/>
          </a:xfrm>
        </p:spPr>
        <p:txBody>
          <a:bodyPr/>
          <a:lstStyle/>
          <a:p>
            <a:r>
              <a:rPr lang="en-US" dirty="0" smtClean="0"/>
              <a:t>European Investment Bank Group          TA2013040 BG BSF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5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292</Words>
  <Application>Microsoft Office PowerPoint</Application>
  <PresentationFormat>On-screen Show (4:3)</PresentationFormat>
  <Paragraphs>82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EIB Corporate Theme</vt:lpstr>
      <vt:lpstr>“Lessons Learnt” workshop  on 18th June, Sofia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  <vt:lpstr>Project Implementation Support Service Agreement – Activity 3, “lessons Learnt” workshop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EIB Corporate presentation template</dc:title>
  <dc:creator/>
  <cp:lastModifiedBy/>
  <cp:revision>1</cp:revision>
  <dcterms:created xsi:type="dcterms:W3CDTF">2013-11-26T18:39:22Z</dcterms:created>
  <dcterms:modified xsi:type="dcterms:W3CDTF">2015-06-17T22:08:59Z</dcterms:modified>
</cp:coreProperties>
</file>