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59" r:id="rId1"/>
  </p:sldMasterIdLst>
  <p:notesMasterIdLst>
    <p:notesMasterId r:id="rId11"/>
  </p:notesMasterIdLst>
  <p:handoutMasterIdLst>
    <p:handoutMasterId r:id="rId12"/>
  </p:handoutMasterIdLst>
  <p:sldIdLst>
    <p:sldId id="256" r:id="rId2"/>
    <p:sldId id="272" r:id="rId3"/>
    <p:sldId id="274" r:id="rId4"/>
    <p:sldId id="269" r:id="rId5"/>
    <p:sldId id="270" r:id="rId6"/>
    <p:sldId id="271" r:id="rId7"/>
    <p:sldId id="273" r:id="rId8"/>
    <p:sldId id="275" r:id="rId9"/>
    <p:sldId id="277" r:id="rId10"/>
  </p:sldIdLst>
  <p:sldSz cx="9144000" cy="6858000" type="screen4x3"/>
  <p:notesSz cx="6742113" cy="987266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3884">
          <p15:clr>
            <a:srgbClr val="A4A3A4"/>
          </p15:clr>
        </p15:guide>
        <p15:guide id="2" orient="horz" pos="142">
          <p15:clr>
            <a:srgbClr val="A4A3A4"/>
          </p15:clr>
        </p15:guide>
        <p15:guide id="3" orient="horz" pos="504">
          <p15:clr>
            <a:srgbClr val="A4A3A4"/>
          </p15:clr>
        </p15:guide>
        <p15:guide id="4" pos="5603">
          <p15:clr>
            <a:srgbClr val="A4A3A4"/>
          </p15:clr>
        </p15:guide>
        <p15:guide id="5" pos="159">
          <p15:clr>
            <a:srgbClr val="A4A3A4"/>
          </p15:clr>
        </p15:guide>
      </p15:sldGuideLst>
    </p:ext>
    <p:ext uri="{2D200454-40CA-4A62-9FC3-DE9A4176ACB9}">
      <p15:notesGuideLst xmlns="" xmlns:p15="http://schemas.microsoft.com/office/powerpoint/2012/main">
        <p15:guide id="1" orient="horz" pos="3110" userDrawn="1">
          <p15:clr>
            <a:srgbClr val="A4A3A4"/>
          </p15:clr>
        </p15:guide>
        <p15:guide id="2" pos="2124"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600"/>
    <a:srgbClr val="FFFFCC"/>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8130" autoAdjust="0"/>
    <p:restoredTop sz="94660"/>
  </p:normalViewPr>
  <p:slideViewPr>
    <p:cSldViewPr showGuides="1">
      <p:cViewPr>
        <p:scale>
          <a:sx n="125" d="100"/>
          <a:sy n="125" d="100"/>
        </p:scale>
        <p:origin x="-2094" y="-24"/>
      </p:cViewPr>
      <p:guideLst>
        <p:guide orient="horz" pos="3884"/>
        <p:guide orient="horz" pos="142"/>
        <p:guide orient="horz" pos="504"/>
        <p:guide pos="5603"/>
        <p:guide pos="159"/>
      </p:guideLst>
    </p:cSldViewPr>
  </p:slideViewPr>
  <p:notesTextViewPr>
    <p:cViewPr>
      <p:scale>
        <a:sx n="1" d="1"/>
        <a:sy n="1" d="1"/>
      </p:scale>
      <p:origin x="0" y="0"/>
    </p:cViewPr>
  </p:notesTextViewPr>
  <p:sorterViewPr>
    <p:cViewPr varScale="1">
      <p:scale>
        <a:sx n="1" d="1"/>
        <a:sy n="1" d="1"/>
      </p:scale>
      <p:origin x="0" y="0"/>
    </p:cViewPr>
  </p:sorterViewPr>
  <p:notesViewPr>
    <p:cSldViewPr showGuides="1">
      <p:cViewPr varScale="1">
        <p:scale>
          <a:sx n="88" d="100"/>
          <a:sy n="88" d="100"/>
        </p:scale>
        <p:origin x="-3822" y="-120"/>
      </p:cViewPr>
      <p:guideLst>
        <p:guide orient="horz" pos="3110"/>
        <p:guide pos="2124"/>
      </p:guideLst>
    </p:cSldViewPr>
  </p:notes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6AA66A1-B417-4E1F-94C6-4F6F86501DDF}" type="doc">
      <dgm:prSet loTypeId="urn:microsoft.com/office/officeart/2005/8/layout/radial3" loCatId="relationship" qsTypeId="urn:microsoft.com/office/officeart/2005/8/quickstyle/simple5" qsCatId="simple" csTypeId="urn:microsoft.com/office/officeart/2005/8/colors/accent1_2" csCatId="accent1" phldr="1"/>
      <dgm:spPr/>
      <dgm:t>
        <a:bodyPr/>
        <a:lstStyle/>
        <a:p>
          <a:endParaRPr lang="hu-HU"/>
        </a:p>
      </dgm:t>
    </dgm:pt>
    <dgm:pt modelId="{956B0F6A-B0EC-458F-86FA-9227BD34E77A}">
      <dgm:prSet phldrT="[Szöveg]" custT="1"/>
      <dgm:spPr>
        <a:pattFill prst="wdUpDiag">
          <a:fgClr>
            <a:schemeClr val="accent2">
              <a:lumMod val="40000"/>
              <a:lumOff val="60000"/>
            </a:schemeClr>
          </a:fgClr>
          <a:bgClr>
            <a:srgbClr val="F5798E"/>
          </a:bgClr>
        </a:pattFill>
      </dgm:spPr>
      <dgm:t>
        <a:bodyPr/>
        <a:lstStyle/>
        <a:p>
          <a:r>
            <a:rPr lang="en-GB" sz="2000" b="1" noProof="0" dirty="0" smtClean="0"/>
            <a:t>FIDIC </a:t>
          </a:r>
          <a:r>
            <a:rPr lang="hu-HU" sz="1800" b="1" noProof="0" dirty="0" smtClean="0"/>
            <a:t>General </a:t>
          </a:r>
          <a:r>
            <a:rPr lang="hu-HU" sz="1800" b="1" noProof="0" dirty="0" err="1" smtClean="0"/>
            <a:t>Conditions</a:t>
          </a:r>
          <a:r>
            <a:rPr lang="hu-HU" sz="1800" b="1" noProof="0" dirty="0" smtClean="0"/>
            <a:t> of </a:t>
          </a:r>
          <a:r>
            <a:rPr lang="hu-HU" sz="1800" b="1" noProof="0" dirty="0" err="1" smtClean="0"/>
            <a:t>Contract</a:t>
          </a:r>
          <a:endParaRPr lang="en-GB" sz="1800" b="1" noProof="0" dirty="0"/>
        </a:p>
      </dgm:t>
    </dgm:pt>
    <dgm:pt modelId="{B04A41B6-303A-4771-8EA5-A8830C6D7669}" type="parTrans" cxnId="{C4DD5AD2-BF32-43F7-96F0-9F1FAC0E8DF7}">
      <dgm:prSet/>
      <dgm:spPr/>
      <dgm:t>
        <a:bodyPr/>
        <a:lstStyle/>
        <a:p>
          <a:endParaRPr lang="hu-HU"/>
        </a:p>
      </dgm:t>
    </dgm:pt>
    <dgm:pt modelId="{8BBD2A19-98DE-492C-A33E-88A5977AAB59}" type="sibTrans" cxnId="{C4DD5AD2-BF32-43F7-96F0-9F1FAC0E8DF7}">
      <dgm:prSet/>
      <dgm:spPr/>
      <dgm:t>
        <a:bodyPr/>
        <a:lstStyle/>
        <a:p>
          <a:endParaRPr lang="hu-HU"/>
        </a:p>
      </dgm:t>
    </dgm:pt>
    <dgm:pt modelId="{11DE93AB-14F2-4CF7-8F4C-AFDEAD4F713A}">
      <dgm:prSet phldrT="[Szöveg]"/>
      <dgm:spPr/>
      <dgm:t>
        <a:bodyPr/>
        <a:lstStyle/>
        <a:p>
          <a:r>
            <a:rPr lang="hu-HU" noProof="0" dirty="0" err="1" smtClean="0"/>
            <a:t>Spatial</a:t>
          </a:r>
          <a:r>
            <a:rPr lang="hu-HU" noProof="0" dirty="0" smtClean="0"/>
            <a:t> </a:t>
          </a:r>
          <a:r>
            <a:rPr lang="hu-HU" noProof="0" dirty="0" err="1" smtClean="0"/>
            <a:t>Development</a:t>
          </a:r>
          <a:r>
            <a:rPr lang="hu-HU" noProof="0" dirty="0" smtClean="0"/>
            <a:t> </a:t>
          </a:r>
          <a:r>
            <a:rPr lang="hu-HU" noProof="0" dirty="0" err="1" smtClean="0"/>
            <a:t>Act</a:t>
          </a:r>
          <a:endParaRPr lang="en-GB" noProof="0" dirty="0"/>
        </a:p>
      </dgm:t>
    </dgm:pt>
    <dgm:pt modelId="{E9731255-9CF2-4922-9A06-F5355150D1DF}" type="parTrans" cxnId="{0C7D17C5-8FA3-49BC-BDE4-3122CD82282C}">
      <dgm:prSet/>
      <dgm:spPr/>
      <dgm:t>
        <a:bodyPr/>
        <a:lstStyle/>
        <a:p>
          <a:endParaRPr lang="hu-HU"/>
        </a:p>
      </dgm:t>
    </dgm:pt>
    <dgm:pt modelId="{8D98A6BA-A3C8-4AF8-9A70-7A42B982FB7C}" type="sibTrans" cxnId="{0C7D17C5-8FA3-49BC-BDE4-3122CD82282C}">
      <dgm:prSet/>
      <dgm:spPr/>
      <dgm:t>
        <a:bodyPr/>
        <a:lstStyle/>
        <a:p>
          <a:endParaRPr lang="hu-HU"/>
        </a:p>
      </dgm:t>
    </dgm:pt>
    <dgm:pt modelId="{93CB6962-391D-47ED-A4EA-BCB124441D5D}">
      <dgm:prSet phldrT="[Szöveg]"/>
      <dgm:spPr/>
      <dgm:t>
        <a:bodyPr/>
        <a:lstStyle/>
        <a:p>
          <a:r>
            <a:rPr lang="en-GB" noProof="0" dirty="0" smtClean="0"/>
            <a:t>Civil Law</a:t>
          </a:r>
          <a:endParaRPr lang="en-GB" noProof="0" dirty="0"/>
        </a:p>
      </dgm:t>
    </dgm:pt>
    <dgm:pt modelId="{B64CA3EA-67D6-45CB-AC3F-65C0C05FBF3B}" type="parTrans" cxnId="{DB243F99-3386-4B01-AB98-E91894B662A0}">
      <dgm:prSet/>
      <dgm:spPr/>
      <dgm:t>
        <a:bodyPr/>
        <a:lstStyle/>
        <a:p>
          <a:endParaRPr lang="hu-HU"/>
        </a:p>
      </dgm:t>
    </dgm:pt>
    <dgm:pt modelId="{2610CE0D-A0E1-429E-9B82-9703734C18D5}" type="sibTrans" cxnId="{DB243F99-3386-4B01-AB98-E91894B662A0}">
      <dgm:prSet/>
      <dgm:spPr/>
      <dgm:t>
        <a:bodyPr/>
        <a:lstStyle/>
        <a:p>
          <a:endParaRPr lang="hu-HU"/>
        </a:p>
      </dgm:t>
    </dgm:pt>
    <dgm:pt modelId="{FC3EBCEB-4D2E-4CA8-8E8E-90D74D48919E}">
      <dgm:prSet phldrT="[Szöveg]" phldr="1"/>
      <dgm:spPr/>
      <dgm:t>
        <a:bodyPr/>
        <a:lstStyle/>
        <a:p>
          <a:endParaRPr lang="hu-HU" dirty="0"/>
        </a:p>
      </dgm:t>
    </dgm:pt>
    <dgm:pt modelId="{EB925905-8455-4C2F-83A0-CDDDCB2F3B2A}" type="parTrans" cxnId="{C458A6A6-147E-4730-BBDC-AEA127FD1A39}">
      <dgm:prSet/>
      <dgm:spPr/>
      <dgm:t>
        <a:bodyPr/>
        <a:lstStyle/>
        <a:p>
          <a:endParaRPr lang="hu-HU"/>
        </a:p>
      </dgm:t>
    </dgm:pt>
    <dgm:pt modelId="{0145CA4F-DD28-48F4-8869-6022F72FAA5C}" type="sibTrans" cxnId="{C458A6A6-147E-4730-BBDC-AEA127FD1A39}">
      <dgm:prSet/>
      <dgm:spPr/>
      <dgm:t>
        <a:bodyPr/>
        <a:lstStyle/>
        <a:p>
          <a:endParaRPr lang="hu-HU"/>
        </a:p>
      </dgm:t>
    </dgm:pt>
    <dgm:pt modelId="{7787A74A-5DAC-425F-A269-D3BE4E7E4BF7}">
      <dgm:prSet phldrT="[Szöveg]"/>
      <dgm:spPr/>
      <dgm:t>
        <a:bodyPr/>
        <a:lstStyle/>
        <a:p>
          <a:endParaRPr lang="hu-HU"/>
        </a:p>
      </dgm:t>
    </dgm:pt>
    <dgm:pt modelId="{F18A0417-684B-408C-A6A5-877CC2425A45}" type="parTrans" cxnId="{33D141A6-2481-4194-830C-BD59E96748FB}">
      <dgm:prSet/>
      <dgm:spPr/>
      <dgm:t>
        <a:bodyPr/>
        <a:lstStyle/>
        <a:p>
          <a:endParaRPr lang="hu-HU"/>
        </a:p>
      </dgm:t>
    </dgm:pt>
    <dgm:pt modelId="{0E379EA9-8E3C-4EF1-8435-B2DE30BEC761}" type="sibTrans" cxnId="{33D141A6-2481-4194-830C-BD59E96748FB}">
      <dgm:prSet/>
      <dgm:spPr/>
      <dgm:t>
        <a:bodyPr/>
        <a:lstStyle/>
        <a:p>
          <a:endParaRPr lang="hu-HU"/>
        </a:p>
      </dgm:t>
    </dgm:pt>
    <dgm:pt modelId="{E88118D1-FB00-4FFD-9FFC-B1AE70E8382E}">
      <dgm:prSet/>
      <dgm:spPr/>
      <dgm:t>
        <a:bodyPr/>
        <a:lstStyle/>
        <a:p>
          <a:r>
            <a:rPr lang="en-GB" noProof="0" dirty="0" smtClean="0"/>
            <a:t>Public Procurement</a:t>
          </a:r>
          <a:r>
            <a:rPr lang="hu-HU" noProof="0" dirty="0" smtClean="0"/>
            <a:t> </a:t>
          </a:r>
          <a:r>
            <a:rPr lang="hu-HU" noProof="0" dirty="0" err="1" smtClean="0"/>
            <a:t>Act</a:t>
          </a:r>
          <a:endParaRPr lang="en-GB" noProof="0" dirty="0"/>
        </a:p>
      </dgm:t>
    </dgm:pt>
    <dgm:pt modelId="{9A226109-3978-4EEA-838E-419901AC9123}" type="parTrans" cxnId="{B7335C48-43EE-474F-B7AD-14339DFDE4A2}">
      <dgm:prSet/>
      <dgm:spPr/>
      <dgm:t>
        <a:bodyPr/>
        <a:lstStyle/>
        <a:p>
          <a:endParaRPr lang="hu-HU"/>
        </a:p>
      </dgm:t>
    </dgm:pt>
    <dgm:pt modelId="{B31425E7-92D0-4BAF-BBAD-D2F4973C08EA}" type="sibTrans" cxnId="{B7335C48-43EE-474F-B7AD-14339DFDE4A2}">
      <dgm:prSet/>
      <dgm:spPr/>
      <dgm:t>
        <a:bodyPr/>
        <a:lstStyle/>
        <a:p>
          <a:endParaRPr lang="hu-HU"/>
        </a:p>
      </dgm:t>
    </dgm:pt>
    <dgm:pt modelId="{C653A423-A067-46D3-B70C-9F4DEDDE3A94}">
      <dgm:prSet phldrT="[Szöveg]"/>
      <dgm:spPr/>
      <dgm:t>
        <a:bodyPr/>
        <a:lstStyle/>
        <a:p>
          <a:r>
            <a:rPr lang="hu-HU" noProof="0" dirty="0" smtClean="0"/>
            <a:t>Civil </a:t>
          </a:r>
          <a:r>
            <a:rPr lang="hu-HU" noProof="0" dirty="0" err="1" smtClean="0"/>
            <a:t>Procedure</a:t>
          </a:r>
          <a:endParaRPr lang="hu-HU" noProof="0" dirty="0" smtClean="0"/>
        </a:p>
        <a:p>
          <a:r>
            <a:rPr lang="hu-HU" noProof="0" dirty="0" err="1" smtClean="0"/>
            <a:t>Code</a:t>
          </a:r>
          <a:endParaRPr lang="en-GB" noProof="0" dirty="0"/>
        </a:p>
      </dgm:t>
    </dgm:pt>
    <dgm:pt modelId="{67338201-B939-4A8C-93FA-6FB8C824A58C}" type="sibTrans" cxnId="{C73C697F-5291-4324-906F-CF269475AB68}">
      <dgm:prSet/>
      <dgm:spPr/>
      <dgm:t>
        <a:bodyPr/>
        <a:lstStyle/>
        <a:p>
          <a:endParaRPr lang="hu-HU"/>
        </a:p>
      </dgm:t>
    </dgm:pt>
    <dgm:pt modelId="{AB31E023-1358-47E3-8CBD-FF1EFBF8008D}" type="parTrans" cxnId="{C73C697F-5291-4324-906F-CF269475AB68}">
      <dgm:prSet/>
      <dgm:spPr/>
      <dgm:t>
        <a:bodyPr/>
        <a:lstStyle/>
        <a:p>
          <a:endParaRPr lang="hu-HU"/>
        </a:p>
      </dgm:t>
    </dgm:pt>
    <dgm:pt modelId="{EFB2F80A-AE9F-4269-A082-B13209EB3847}" type="pres">
      <dgm:prSet presAssocID="{D6AA66A1-B417-4E1F-94C6-4F6F86501DDF}" presName="composite" presStyleCnt="0">
        <dgm:presLayoutVars>
          <dgm:chMax val="1"/>
          <dgm:dir/>
          <dgm:resizeHandles val="exact"/>
        </dgm:presLayoutVars>
      </dgm:prSet>
      <dgm:spPr/>
      <dgm:t>
        <a:bodyPr/>
        <a:lstStyle/>
        <a:p>
          <a:endParaRPr lang="hu-HU"/>
        </a:p>
      </dgm:t>
    </dgm:pt>
    <dgm:pt modelId="{9B6A2244-83C2-4951-B2C0-838E474E0005}" type="pres">
      <dgm:prSet presAssocID="{D6AA66A1-B417-4E1F-94C6-4F6F86501DDF}" presName="radial" presStyleCnt="0">
        <dgm:presLayoutVars>
          <dgm:animLvl val="ctr"/>
        </dgm:presLayoutVars>
      </dgm:prSet>
      <dgm:spPr/>
    </dgm:pt>
    <dgm:pt modelId="{CC05510D-92D7-47A4-A45B-326F90C60507}" type="pres">
      <dgm:prSet presAssocID="{956B0F6A-B0EC-458F-86FA-9227BD34E77A}" presName="centerShape" presStyleLbl="vennNode1" presStyleIdx="0" presStyleCnt="5" custScaleX="80091" custScaleY="74033"/>
      <dgm:spPr/>
      <dgm:t>
        <a:bodyPr/>
        <a:lstStyle/>
        <a:p>
          <a:endParaRPr lang="hu-HU"/>
        </a:p>
      </dgm:t>
    </dgm:pt>
    <dgm:pt modelId="{A9FAA5F3-C690-4A7A-9C80-A9BA5B3CBCA6}" type="pres">
      <dgm:prSet presAssocID="{C653A423-A067-46D3-B70C-9F4DEDDE3A94}" presName="node" presStyleLbl="vennNode1" presStyleIdx="1" presStyleCnt="5" custScaleX="147844" custScaleY="147844">
        <dgm:presLayoutVars>
          <dgm:bulletEnabled val="1"/>
        </dgm:presLayoutVars>
      </dgm:prSet>
      <dgm:spPr/>
      <dgm:t>
        <a:bodyPr/>
        <a:lstStyle/>
        <a:p>
          <a:endParaRPr lang="hu-HU"/>
        </a:p>
      </dgm:t>
    </dgm:pt>
    <dgm:pt modelId="{C9497669-13CA-460E-9721-9E79FA0995A2}" type="pres">
      <dgm:prSet presAssocID="{E88118D1-FB00-4FFD-9FFC-B1AE70E8382E}" presName="node" presStyleLbl="vennNode1" presStyleIdx="2" presStyleCnt="5" custScaleX="147844" custScaleY="147844" custRadScaleRad="96457" custRadScaleInc="-952">
        <dgm:presLayoutVars>
          <dgm:bulletEnabled val="1"/>
        </dgm:presLayoutVars>
      </dgm:prSet>
      <dgm:spPr/>
      <dgm:t>
        <a:bodyPr/>
        <a:lstStyle/>
        <a:p>
          <a:endParaRPr lang="hu-HU"/>
        </a:p>
      </dgm:t>
    </dgm:pt>
    <dgm:pt modelId="{2D164FA3-792F-497D-AF87-4F12782D96EB}" type="pres">
      <dgm:prSet presAssocID="{11DE93AB-14F2-4CF7-8F4C-AFDEAD4F713A}" presName="node" presStyleLbl="vennNode1" presStyleIdx="3" presStyleCnt="5" custScaleX="147844" custScaleY="147844" custRadScaleRad="102190" custRadScaleInc="-2302">
        <dgm:presLayoutVars>
          <dgm:bulletEnabled val="1"/>
        </dgm:presLayoutVars>
      </dgm:prSet>
      <dgm:spPr/>
      <dgm:t>
        <a:bodyPr/>
        <a:lstStyle/>
        <a:p>
          <a:endParaRPr lang="hu-HU"/>
        </a:p>
      </dgm:t>
    </dgm:pt>
    <dgm:pt modelId="{8D20CA79-112D-4670-AA1F-C4C3C41E7717}" type="pres">
      <dgm:prSet presAssocID="{93CB6962-391D-47ED-A4EA-BCB124441D5D}" presName="node" presStyleLbl="vennNode1" presStyleIdx="4" presStyleCnt="5" custScaleX="147844" custScaleY="147844" custRadScaleRad="99530" custRadScaleInc="123">
        <dgm:presLayoutVars>
          <dgm:bulletEnabled val="1"/>
        </dgm:presLayoutVars>
      </dgm:prSet>
      <dgm:spPr/>
      <dgm:t>
        <a:bodyPr/>
        <a:lstStyle/>
        <a:p>
          <a:endParaRPr lang="hu-HU"/>
        </a:p>
      </dgm:t>
    </dgm:pt>
  </dgm:ptLst>
  <dgm:cxnLst>
    <dgm:cxn modelId="{81C1B930-5B06-4DBC-93E6-1F6E6A0513CB}" type="presOf" srcId="{E88118D1-FB00-4FFD-9FFC-B1AE70E8382E}" destId="{C9497669-13CA-460E-9721-9E79FA0995A2}" srcOrd="0" destOrd="0" presId="urn:microsoft.com/office/officeart/2005/8/layout/radial3"/>
    <dgm:cxn modelId="{C458A6A6-147E-4730-BBDC-AEA127FD1A39}" srcId="{D6AA66A1-B417-4E1F-94C6-4F6F86501DDF}" destId="{FC3EBCEB-4D2E-4CA8-8E8E-90D74D48919E}" srcOrd="1" destOrd="0" parTransId="{EB925905-8455-4C2F-83A0-CDDDCB2F3B2A}" sibTransId="{0145CA4F-DD28-48F4-8869-6022F72FAA5C}"/>
    <dgm:cxn modelId="{C73C697F-5291-4324-906F-CF269475AB68}" srcId="{956B0F6A-B0EC-458F-86FA-9227BD34E77A}" destId="{C653A423-A067-46D3-B70C-9F4DEDDE3A94}" srcOrd="0" destOrd="0" parTransId="{AB31E023-1358-47E3-8CBD-FF1EFBF8008D}" sibTransId="{67338201-B939-4A8C-93FA-6FB8C824A58C}"/>
    <dgm:cxn modelId="{C4DD5AD2-BF32-43F7-96F0-9F1FAC0E8DF7}" srcId="{D6AA66A1-B417-4E1F-94C6-4F6F86501DDF}" destId="{956B0F6A-B0EC-458F-86FA-9227BD34E77A}" srcOrd="0" destOrd="0" parTransId="{B04A41B6-303A-4771-8EA5-A8830C6D7669}" sibTransId="{8BBD2A19-98DE-492C-A33E-88A5977AAB59}"/>
    <dgm:cxn modelId="{DBC26B12-EA87-49AE-B991-E6A98A8D79A0}" type="presOf" srcId="{D6AA66A1-B417-4E1F-94C6-4F6F86501DDF}" destId="{EFB2F80A-AE9F-4269-A082-B13209EB3847}" srcOrd="0" destOrd="0" presId="urn:microsoft.com/office/officeart/2005/8/layout/radial3"/>
    <dgm:cxn modelId="{DB243F99-3386-4B01-AB98-E91894B662A0}" srcId="{956B0F6A-B0EC-458F-86FA-9227BD34E77A}" destId="{93CB6962-391D-47ED-A4EA-BCB124441D5D}" srcOrd="3" destOrd="0" parTransId="{B64CA3EA-67D6-45CB-AC3F-65C0C05FBF3B}" sibTransId="{2610CE0D-A0E1-429E-9B82-9703734C18D5}"/>
    <dgm:cxn modelId="{D1DB0940-F872-46BD-A045-DB1BA3145F88}" type="presOf" srcId="{93CB6962-391D-47ED-A4EA-BCB124441D5D}" destId="{8D20CA79-112D-4670-AA1F-C4C3C41E7717}" srcOrd="0" destOrd="0" presId="urn:microsoft.com/office/officeart/2005/8/layout/radial3"/>
    <dgm:cxn modelId="{B7335C48-43EE-474F-B7AD-14339DFDE4A2}" srcId="{956B0F6A-B0EC-458F-86FA-9227BD34E77A}" destId="{E88118D1-FB00-4FFD-9FFC-B1AE70E8382E}" srcOrd="1" destOrd="0" parTransId="{9A226109-3978-4EEA-838E-419901AC9123}" sibTransId="{B31425E7-92D0-4BAF-BBAD-D2F4973C08EA}"/>
    <dgm:cxn modelId="{0C7D17C5-8FA3-49BC-BDE4-3122CD82282C}" srcId="{956B0F6A-B0EC-458F-86FA-9227BD34E77A}" destId="{11DE93AB-14F2-4CF7-8F4C-AFDEAD4F713A}" srcOrd="2" destOrd="0" parTransId="{E9731255-9CF2-4922-9A06-F5355150D1DF}" sibTransId="{8D98A6BA-A3C8-4AF8-9A70-7A42B982FB7C}"/>
    <dgm:cxn modelId="{33D141A6-2481-4194-830C-BD59E96748FB}" srcId="{D6AA66A1-B417-4E1F-94C6-4F6F86501DDF}" destId="{7787A74A-5DAC-425F-A269-D3BE4E7E4BF7}" srcOrd="2" destOrd="0" parTransId="{F18A0417-684B-408C-A6A5-877CC2425A45}" sibTransId="{0E379EA9-8E3C-4EF1-8435-B2DE30BEC761}"/>
    <dgm:cxn modelId="{35B5C372-8BDD-43F0-B4FE-2CEB163B55E4}" type="presOf" srcId="{11DE93AB-14F2-4CF7-8F4C-AFDEAD4F713A}" destId="{2D164FA3-792F-497D-AF87-4F12782D96EB}" srcOrd="0" destOrd="0" presId="urn:microsoft.com/office/officeart/2005/8/layout/radial3"/>
    <dgm:cxn modelId="{5296D639-63DF-48A0-A9DD-1CEA59146A0A}" type="presOf" srcId="{956B0F6A-B0EC-458F-86FA-9227BD34E77A}" destId="{CC05510D-92D7-47A4-A45B-326F90C60507}" srcOrd="0" destOrd="0" presId="urn:microsoft.com/office/officeart/2005/8/layout/radial3"/>
    <dgm:cxn modelId="{958E0B88-CAC6-4C63-BC90-910D93B27BF7}" type="presOf" srcId="{C653A423-A067-46D3-B70C-9F4DEDDE3A94}" destId="{A9FAA5F3-C690-4A7A-9C80-A9BA5B3CBCA6}" srcOrd="0" destOrd="0" presId="urn:microsoft.com/office/officeart/2005/8/layout/radial3"/>
    <dgm:cxn modelId="{E975925B-66E3-45D2-AA9B-DDB7CF172ADD}" type="presParOf" srcId="{EFB2F80A-AE9F-4269-A082-B13209EB3847}" destId="{9B6A2244-83C2-4951-B2C0-838E474E0005}" srcOrd="0" destOrd="0" presId="urn:microsoft.com/office/officeart/2005/8/layout/radial3"/>
    <dgm:cxn modelId="{A65FC7F9-80F7-446B-B3DC-F759B89E1FAD}" type="presParOf" srcId="{9B6A2244-83C2-4951-B2C0-838E474E0005}" destId="{CC05510D-92D7-47A4-A45B-326F90C60507}" srcOrd="0" destOrd="0" presId="urn:microsoft.com/office/officeart/2005/8/layout/radial3"/>
    <dgm:cxn modelId="{9317E4EC-3DF0-49BC-96FE-DAF684A1DF80}" type="presParOf" srcId="{9B6A2244-83C2-4951-B2C0-838E474E0005}" destId="{A9FAA5F3-C690-4A7A-9C80-A9BA5B3CBCA6}" srcOrd="1" destOrd="0" presId="urn:microsoft.com/office/officeart/2005/8/layout/radial3"/>
    <dgm:cxn modelId="{6BB67CB0-7EB2-4A2C-9A79-C845DFBCA451}" type="presParOf" srcId="{9B6A2244-83C2-4951-B2C0-838E474E0005}" destId="{C9497669-13CA-460E-9721-9E79FA0995A2}" srcOrd="2" destOrd="0" presId="urn:microsoft.com/office/officeart/2005/8/layout/radial3"/>
    <dgm:cxn modelId="{30CEF624-4F59-403D-9C67-8FC8AA72091F}" type="presParOf" srcId="{9B6A2244-83C2-4951-B2C0-838E474E0005}" destId="{2D164FA3-792F-497D-AF87-4F12782D96EB}" srcOrd="3" destOrd="0" presId="urn:microsoft.com/office/officeart/2005/8/layout/radial3"/>
    <dgm:cxn modelId="{460CE9B7-9AE2-43DE-BF08-1B08D5BE5FCF}" type="presParOf" srcId="{9B6A2244-83C2-4951-B2C0-838E474E0005}" destId="{8D20CA79-112D-4670-AA1F-C4C3C41E7717}" srcOrd="4" destOrd="0" presId="urn:microsoft.com/office/officeart/2005/8/layout/radial3"/>
  </dgm:cxnLst>
  <dgm:bg/>
  <dgm:whole/>
  <dgm:extLst>
    <a:ext uri="http://schemas.microsoft.com/office/drawing/2008/diagram">
      <dsp:dataModelExt xmlns:dsp="http://schemas.microsoft.com/office/drawing/2008/diagram" relId="rId6" minVer="http://schemas.openxmlformats.org/drawingml/2006/diagram"/>
    </a:ext>
    <a:ext uri="{C62137D5-CB1D-491B-B009-E17868A290BF}">
      <dgm14:recolorImg xmlns:dgm14="http://schemas.microsoft.com/office/drawing/2010/diagram" val="1"/>
    </a:ext>
  </dgm:extLst>
</dgm:dataModel>
</file>

<file path=ppt/diagrams/data2.xml><?xml version="1.0" encoding="utf-8"?>
<dgm:dataModel xmlns:dgm="http://schemas.openxmlformats.org/drawingml/2006/diagram" xmlns:a="http://schemas.openxmlformats.org/drawingml/2006/main">
  <dgm:ptLst>
    <dgm:pt modelId="{A3F1E66F-ACB1-46FB-8039-6C3C1F339EC0}"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bg-BG"/>
        </a:p>
      </dgm:t>
    </dgm:pt>
    <dgm:pt modelId="{D4A7AC8E-9CC2-4227-851B-6EAD5553FB94}">
      <dgm:prSet phldrT="[Text]"/>
      <dgm:spPr/>
      <dgm:t>
        <a:bodyPr/>
        <a:lstStyle/>
        <a:p>
          <a:r>
            <a:rPr lang="en-US" dirty="0" smtClean="0"/>
            <a:t>Contingencies</a:t>
          </a:r>
          <a:endParaRPr lang="bg-BG" dirty="0"/>
        </a:p>
      </dgm:t>
    </dgm:pt>
    <dgm:pt modelId="{FAA5A1A2-8B9C-4D25-A019-33A3AAFA90B0}" type="parTrans" cxnId="{1583589B-BA1B-40A9-A70E-1EF9470176B0}">
      <dgm:prSet/>
      <dgm:spPr/>
      <dgm:t>
        <a:bodyPr/>
        <a:lstStyle/>
        <a:p>
          <a:endParaRPr lang="bg-BG"/>
        </a:p>
      </dgm:t>
    </dgm:pt>
    <dgm:pt modelId="{CBC0187A-2DD7-4EAF-BFC9-EC5AE6D54DFD}" type="sibTrans" cxnId="{1583589B-BA1B-40A9-A70E-1EF9470176B0}">
      <dgm:prSet/>
      <dgm:spPr/>
      <dgm:t>
        <a:bodyPr/>
        <a:lstStyle/>
        <a:p>
          <a:endParaRPr lang="bg-BG"/>
        </a:p>
      </dgm:t>
    </dgm:pt>
    <dgm:pt modelId="{574C734C-5C3D-4263-B9C8-ABCEC3B8CDE5}">
      <dgm:prSet phldrT="[Text]" custT="1"/>
      <dgm:spPr/>
      <dgm:t>
        <a:bodyPr/>
        <a:lstStyle/>
        <a:p>
          <a:pPr algn="just"/>
          <a:r>
            <a:rPr lang="en-US" sz="1100" dirty="0" smtClean="0"/>
            <a:t>Only to the extent that they are included in the contract price and are part of the tender documents. </a:t>
          </a:r>
          <a:endParaRPr lang="bg-BG" sz="1100" dirty="0"/>
        </a:p>
      </dgm:t>
    </dgm:pt>
    <dgm:pt modelId="{A5CDFACC-CCAB-4C9E-A108-9D8499503F7F}" type="parTrans" cxnId="{86B57E26-F5F2-44CB-8534-DC25CC76D1FB}">
      <dgm:prSet/>
      <dgm:spPr/>
      <dgm:t>
        <a:bodyPr/>
        <a:lstStyle/>
        <a:p>
          <a:endParaRPr lang="bg-BG"/>
        </a:p>
      </dgm:t>
    </dgm:pt>
    <dgm:pt modelId="{ECDA027C-BAAC-48E2-897E-6D393148A1C0}" type="sibTrans" cxnId="{86B57E26-F5F2-44CB-8534-DC25CC76D1FB}">
      <dgm:prSet/>
      <dgm:spPr/>
      <dgm:t>
        <a:bodyPr/>
        <a:lstStyle/>
        <a:p>
          <a:endParaRPr lang="bg-BG"/>
        </a:p>
      </dgm:t>
    </dgm:pt>
    <dgm:pt modelId="{5E40558B-2903-47C7-9AB3-590FBFEED844}">
      <dgm:prSet phldrT="[Text]" custT="1"/>
      <dgm:spPr/>
      <dgm:t>
        <a:bodyPr/>
        <a:lstStyle/>
        <a:p>
          <a:pPr algn="l"/>
          <a:r>
            <a:rPr lang="hu-HU" sz="1100" dirty="0" smtClean="0"/>
            <a:t>U</a:t>
          </a:r>
          <a:r>
            <a:rPr lang="en-US" sz="1100" dirty="0" err="1" smtClean="0"/>
            <a:t>sed</a:t>
          </a:r>
          <a:r>
            <a:rPr lang="en-US" sz="1100" dirty="0" smtClean="0"/>
            <a:t> successfully for many years by public</a:t>
          </a:r>
          <a:r>
            <a:rPr lang="hu-HU" sz="1100" dirty="0" smtClean="0"/>
            <a:t> </a:t>
          </a:r>
          <a:r>
            <a:rPr lang="en-US" sz="1100" dirty="0" smtClean="0"/>
            <a:t>employers.</a:t>
          </a:r>
          <a:endParaRPr lang="bg-BG" sz="1100" dirty="0"/>
        </a:p>
      </dgm:t>
    </dgm:pt>
    <dgm:pt modelId="{9FF794EE-8A45-4CC5-BDD1-9A811D8C07CF}" type="parTrans" cxnId="{0F1680CA-F43F-4E87-ACBE-6B77B65D9DE9}">
      <dgm:prSet/>
      <dgm:spPr/>
      <dgm:t>
        <a:bodyPr/>
        <a:lstStyle/>
        <a:p>
          <a:endParaRPr lang="bg-BG"/>
        </a:p>
      </dgm:t>
    </dgm:pt>
    <dgm:pt modelId="{84B9E207-167C-49EF-9747-A4C877495C95}" type="sibTrans" cxnId="{0F1680CA-F43F-4E87-ACBE-6B77B65D9DE9}">
      <dgm:prSet/>
      <dgm:spPr/>
      <dgm:t>
        <a:bodyPr/>
        <a:lstStyle/>
        <a:p>
          <a:endParaRPr lang="bg-BG"/>
        </a:p>
      </dgm:t>
    </dgm:pt>
    <dgm:pt modelId="{7DFC6E9F-47CD-4721-AFD9-CA4A9DAEEE7D}">
      <dgm:prSet phldrT="[Text]"/>
      <dgm:spPr/>
      <dgm:t>
        <a:bodyPr/>
        <a:lstStyle/>
        <a:p>
          <a:r>
            <a:rPr lang="en-US" dirty="0" smtClean="0"/>
            <a:t>Annex under Art. 43, para. 2 of the PPA </a:t>
          </a:r>
          <a:endParaRPr lang="bg-BG" dirty="0"/>
        </a:p>
      </dgm:t>
    </dgm:pt>
    <dgm:pt modelId="{BBED2E20-1306-44A0-82B7-772232ABEE41}" type="parTrans" cxnId="{CB06F9CE-7DAA-4856-BE42-0DE886DF4C91}">
      <dgm:prSet/>
      <dgm:spPr/>
      <dgm:t>
        <a:bodyPr/>
        <a:lstStyle/>
        <a:p>
          <a:endParaRPr lang="bg-BG"/>
        </a:p>
      </dgm:t>
    </dgm:pt>
    <dgm:pt modelId="{DF88F61C-60C3-409E-8723-590DBD0DD73F}" type="sibTrans" cxnId="{CB06F9CE-7DAA-4856-BE42-0DE886DF4C91}">
      <dgm:prSet/>
      <dgm:spPr/>
      <dgm:t>
        <a:bodyPr/>
        <a:lstStyle/>
        <a:p>
          <a:endParaRPr lang="bg-BG"/>
        </a:p>
      </dgm:t>
    </dgm:pt>
    <dgm:pt modelId="{FDF3638D-5BA6-4C89-BB05-6FA95BDBD682}">
      <dgm:prSet phldrT="[Text]" custT="1"/>
      <dgm:spPr/>
      <dgm:t>
        <a:bodyPr/>
        <a:lstStyle/>
        <a:p>
          <a:r>
            <a:rPr lang="en-US" sz="1100" dirty="0" smtClean="0"/>
            <a:t>Limited </a:t>
          </a:r>
          <a:r>
            <a:rPr lang="en-GB" sz="1100" noProof="0" dirty="0" smtClean="0"/>
            <a:t>opportunities for</a:t>
          </a:r>
          <a:r>
            <a:rPr lang="hu-HU" sz="1100" dirty="0" smtClean="0"/>
            <a:t> </a:t>
          </a:r>
          <a:r>
            <a:rPr lang="en-US" sz="1100" dirty="0" smtClean="0"/>
            <a:t>application in NRIC’s case. </a:t>
          </a:r>
          <a:endParaRPr lang="bg-BG" sz="1100" dirty="0"/>
        </a:p>
      </dgm:t>
    </dgm:pt>
    <dgm:pt modelId="{393EBA0B-D91C-4B62-9A26-2BF60B0AC499}" type="parTrans" cxnId="{298306C8-EB0D-4A15-AC75-5CB9C55A94A1}">
      <dgm:prSet/>
      <dgm:spPr/>
      <dgm:t>
        <a:bodyPr/>
        <a:lstStyle/>
        <a:p>
          <a:endParaRPr lang="bg-BG"/>
        </a:p>
      </dgm:t>
    </dgm:pt>
    <dgm:pt modelId="{5CC52438-D891-4037-8823-03C86C7E53E9}" type="sibTrans" cxnId="{298306C8-EB0D-4A15-AC75-5CB9C55A94A1}">
      <dgm:prSet/>
      <dgm:spPr/>
      <dgm:t>
        <a:bodyPr/>
        <a:lstStyle/>
        <a:p>
          <a:endParaRPr lang="bg-BG"/>
        </a:p>
      </dgm:t>
    </dgm:pt>
    <dgm:pt modelId="{C5A6E9A2-4284-4CDA-BD53-6D18F6145A72}">
      <dgm:prSet phldrT="[Text]"/>
      <dgm:spPr/>
      <dgm:t>
        <a:bodyPr/>
        <a:lstStyle/>
        <a:p>
          <a:r>
            <a:rPr lang="en-US" dirty="0" smtClean="0"/>
            <a:t>Negotiated procedure under Art. 90 of PPA</a:t>
          </a:r>
          <a:endParaRPr lang="bg-BG" dirty="0"/>
        </a:p>
      </dgm:t>
    </dgm:pt>
    <dgm:pt modelId="{1C750D38-36D5-4720-B60B-4304EEC496A9}" type="parTrans" cxnId="{CD20546A-EEF0-43AB-9990-E3D115268609}">
      <dgm:prSet/>
      <dgm:spPr/>
      <dgm:t>
        <a:bodyPr/>
        <a:lstStyle/>
        <a:p>
          <a:endParaRPr lang="bg-BG"/>
        </a:p>
      </dgm:t>
    </dgm:pt>
    <dgm:pt modelId="{D7BAF38A-B2A1-4DFD-A771-989D8B479198}" type="sibTrans" cxnId="{CD20546A-EEF0-43AB-9990-E3D115268609}">
      <dgm:prSet/>
      <dgm:spPr/>
      <dgm:t>
        <a:bodyPr/>
        <a:lstStyle/>
        <a:p>
          <a:endParaRPr lang="bg-BG"/>
        </a:p>
      </dgm:t>
    </dgm:pt>
    <dgm:pt modelId="{BE70D1BB-3176-4089-893B-10A874A90387}">
      <dgm:prSet phldrT="[Text]" custT="1"/>
      <dgm:spPr/>
      <dgm:t>
        <a:bodyPr/>
        <a:lstStyle/>
        <a:p>
          <a:r>
            <a:rPr lang="en-US" sz="1100" dirty="0" smtClean="0"/>
            <a:t>Very strict preconditions.</a:t>
          </a:r>
          <a:endParaRPr lang="bg-BG" sz="1100" dirty="0"/>
        </a:p>
      </dgm:t>
    </dgm:pt>
    <dgm:pt modelId="{5709170E-E134-4284-A9FB-99F776581F5D}" type="parTrans" cxnId="{C2F13640-8DCF-4CA5-AC5C-F3A19A0D3723}">
      <dgm:prSet/>
      <dgm:spPr/>
      <dgm:t>
        <a:bodyPr/>
        <a:lstStyle/>
        <a:p>
          <a:endParaRPr lang="bg-BG"/>
        </a:p>
      </dgm:t>
    </dgm:pt>
    <dgm:pt modelId="{69DD4CB4-5A83-4AD8-B0B1-9F057BB27AFF}" type="sibTrans" cxnId="{C2F13640-8DCF-4CA5-AC5C-F3A19A0D3723}">
      <dgm:prSet/>
      <dgm:spPr/>
      <dgm:t>
        <a:bodyPr/>
        <a:lstStyle/>
        <a:p>
          <a:endParaRPr lang="bg-BG"/>
        </a:p>
      </dgm:t>
    </dgm:pt>
    <dgm:pt modelId="{559DC9D6-B271-49F9-9801-044068D79C7A}">
      <dgm:prSet phldrT="[Text]"/>
      <dgm:spPr/>
      <dgm:t>
        <a:bodyPr/>
        <a:lstStyle/>
        <a:p>
          <a:endParaRPr lang="bg-BG" sz="1100" dirty="0"/>
        </a:p>
      </dgm:t>
    </dgm:pt>
    <dgm:pt modelId="{6BF71C9E-A792-477C-8AC9-80D91BCCA3EB}" type="parTrans" cxnId="{BF990745-2000-491A-A012-0FE8D5948A26}">
      <dgm:prSet/>
      <dgm:spPr/>
      <dgm:t>
        <a:bodyPr/>
        <a:lstStyle/>
        <a:p>
          <a:endParaRPr lang="bg-BG"/>
        </a:p>
      </dgm:t>
    </dgm:pt>
    <dgm:pt modelId="{D17D6F50-35E7-4E71-8A62-41F68B3C869E}" type="sibTrans" cxnId="{BF990745-2000-491A-A012-0FE8D5948A26}">
      <dgm:prSet/>
      <dgm:spPr/>
      <dgm:t>
        <a:bodyPr/>
        <a:lstStyle/>
        <a:p>
          <a:endParaRPr lang="bg-BG"/>
        </a:p>
      </dgm:t>
    </dgm:pt>
    <dgm:pt modelId="{E49DDD50-DEC6-40FE-B0C1-8D17C875E339}">
      <dgm:prSet phldrT="[Text]"/>
      <dgm:spPr/>
      <dgm:t>
        <a:bodyPr/>
        <a:lstStyle/>
        <a:p>
          <a:pPr algn="l"/>
          <a:endParaRPr lang="bg-BG" sz="900" dirty="0"/>
        </a:p>
      </dgm:t>
    </dgm:pt>
    <dgm:pt modelId="{553AC4BE-5F07-414A-81CB-FC68BA040BBC}" type="parTrans" cxnId="{08BF282E-F00E-4006-B7C4-EAA8ACBFAF32}">
      <dgm:prSet/>
      <dgm:spPr/>
      <dgm:t>
        <a:bodyPr/>
        <a:lstStyle/>
        <a:p>
          <a:endParaRPr lang="bg-BG"/>
        </a:p>
      </dgm:t>
    </dgm:pt>
    <dgm:pt modelId="{3AE7CB6A-48BD-493D-9F05-85A4D177551D}" type="sibTrans" cxnId="{08BF282E-F00E-4006-B7C4-EAA8ACBFAF32}">
      <dgm:prSet/>
      <dgm:spPr/>
      <dgm:t>
        <a:bodyPr/>
        <a:lstStyle/>
        <a:p>
          <a:endParaRPr lang="bg-BG"/>
        </a:p>
      </dgm:t>
    </dgm:pt>
    <dgm:pt modelId="{16CC62E3-310F-4325-918B-D2F24CE11D79}">
      <dgm:prSet/>
      <dgm:spPr/>
      <dgm:t>
        <a:bodyPr/>
        <a:lstStyle/>
        <a:p>
          <a:r>
            <a:rPr lang="en-US" dirty="0" smtClean="0"/>
            <a:t>General rules of Civil Law on liabilities </a:t>
          </a:r>
          <a:endParaRPr lang="bg-BG" dirty="0"/>
        </a:p>
      </dgm:t>
    </dgm:pt>
    <dgm:pt modelId="{5FA637A4-4228-42E3-9BA1-069E713A0A79}" type="parTrans" cxnId="{957D2ED1-F487-45E2-9E1A-FF95E5A81B65}">
      <dgm:prSet/>
      <dgm:spPr/>
      <dgm:t>
        <a:bodyPr/>
        <a:lstStyle/>
        <a:p>
          <a:endParaRPr lang="bg-BG"/>
        </a:p>
      </dgm:t>
    </dgm:pt>
    <dgm:pt modelId="{8607EFBB-0BCF-4214-8138-E13368F8F20F}" type="sibTrans" cxnId="{957D2ED1-F487-45E2-9E1A-FF95E5A81B65}">
      <dgm:prSet/>
      <dgm:spPr/>
      <dgm:t>
        <a:bodyPr/>
        <a:lstStyle/>
        <a:p>
          <a:endParaRPr lang="bg-BG"/>
        </a:p>
      </dgm:t>
    </dgm:pt>
    <dgm:pt modelId="{6DAAD3DE-C668-4782-9DE3-736D2A37045E}">
      <dgm:prSet phldrT="[Text]" custT="1"/>
      <dgm:spPr/>
      <dgm:t>
        <a:bodyPr/>
        <a:lstStyle/>
        <a:p>
          <a:r>
            <a:rPr lang="en-US" sz="1100" dirty="0" smtClean="0"/>
            <a:t>Necessary for extension of Time for Completion. </a:t>
          </a:r>
          <a:endParaRPr lang="bg-BG" sz="1100" dirty="0"/>
        </a:p>
      </dgm:t>
    </dgm:pt>
    <dgm:pt modelId="{32024E14-1747-4516-98EF-656F785CD0FA}" type="parTrans" cxnId="{D48C4198-508B-45FC-9CAD-074AC054C91E}">
      <dgm:prSet/>
      <dgm:spPr/>
      <dgm:t>
        <a:bodyPr/>
        <a:lstStyle/>
        <a:p>
          <a:endParaRPr lang="bg-BG"/>
        </a:p>
      </dgm:t>
    </dgm:pt>
    <dgm:pt modelId="{141ABB20-70BE-4B7D-9492-DF4F8F273955}" type="sibTrans" cxnId="{D48C4198-508B-45FC-9CAD-074AC054C91E}">
      <dgm:prSet/>
      <dgm:spPr/>
      <dgm:t>
        <a:bodyPr/>
        <a:lstStyle/>
        <a:p>
          <a:endParaRPr lang="bg-BG"/>
        </a:p>
      </dgm:t>
    </dgm:pt>
    <dgm:pt modelId="{123F356B-5AC6-4C9C-9FEB-427A54F90716}">
      <dgm:prSet phldrT="[Text]" custT="1"/>
      <dgm:spPr/>
      <dgm:t>
        <a:bodyPr/>
        <a:lstStyle/>
        <a:p>
          <a:r>
            <a:rPr lang="en-US" sz="1100" dirty="0" smtClean="0"/>
            <a:t>Can lead to significantly more money for the contractor than contingencies</a:t>
          </a:r>
          <a:r>
            <a:rPr lang="en-US" sz="1200" dirty="0" smtClean="0"/>
            <a:t>.  </a:t>
          </a:r>
          <a:endParaRPr lang="bg-BG" sz="1200" dirty="0"/>
        </a:p>
      </dgm:t>
    </dgm:pt>
    <dgm:pt modelId="{E785809B-D026-4D40-9B9A-AB22CEB2A9FD}" type="parTrans" cxnId="{01727024-AF6A-4A11-9C17-BADFB1AC2846}">
      <dgm:prSet/>
      <dgm:spPr/>
      <dgm:t>
        <a:bodyPr/>
        <a:lstStyle/>
        <a:p>
          <a:endParaRPr lang="bg-BG"/>
        </a:p>
      </dgm:t>
    </dgm:pt>
    <dgm:pt modelId="{B41742D7-4EE8-4871-B2DC-82632B720496}" type="sibTrans" cxnId="{01727024-AF6A-4A11-9C17-BADFB1AC2846}">
      <dgm:prSet/>
      <dgm:spPr/>
      <dgm:t>
        <a:bodyPr/>
        <a:lstStyle/>
        <a:p>
          <a:endParaRPr lang="bg-BG"/>
        </a:p>
      </dgm:t>
    </dgm:pt>
    <dgm:pt modelId="{EB919881-11DE-42F9-A2E7-70909957BEB9}">
      <dgm:prSet custT="1"/>
      <dgm:spPr/>
      <dgm:t>
        <a:bodyPr/>
        <a:lstStyle/>
        <a:p>
          <a:r>
            <a:rPr lang="en-US" sz="1100" dirty="0" smtClean="0"/>
            <a:t> The Employer is not relieved from his liability even if the contract is not changed;</a:t>
          </a:r>
          <a:endParaRPr lang="bg-BG" sz="1100" dirty="0"/>
        </a:p>
      </dgm:t>
    </dgm:pt>
    <dgm:pt modelId="{0E33E138-2984-4F02-B56D-F8DA2B692092}" type="parTrans" cxnId="{FF3BADEB-5811-454B-A3DD-5CB1C5CAD7D6}">
      <dgm:prSet/>
      <dgm:spPr/>
      <dgm:t>
        <a:bodyPr/>
        <a:lstStyle/>
        <a:p>
          <a:endParaRPr lang="bg-BG"/>
        </a:p>
      </dgm:t>
    </dgm:pt>
    <dgm:pt modelId="{F1FAA406-4E05-4516-83A5-8E9178C77FE3}" type="sibTrans" cxnId="{FF3BADEB-5811-454B-A3DD-5CB1C5CAD7D6}">
      <dgm:prSet/>
      <dgm:spPr/>
      <dgm:t>
        <a:bodyPr/>
        <a:lstStyle/>
        <a:p>
          <a:endParaRPr lang="bg-BG"/>
        </a:p>
      </dgm:t>
    </dgm:pt>
    <dgm:pt modelId="{E84E4FEB-0C77-48CA-A0CB-C2DB08A15E3F}">
      <dgm:prSet custT="1"/>
      <dgm:spPr/>
      <dgm:t>
        <a:bodyPr/>
        <a:lstStyle/>
        <a:p>
          <a:r>
            <a:rPr lang="en-US" sz="1100" dirty="0" smtClean="0"/>
            <a:t> The Contractor may be granted additional money as compensation for damages or to be relieved from delay damages. </a:t>
          </a:r>
          <a:endParaRPr lang="bg-BG" sz="1100" dirty="0"/>
        </a:p>
      </dgm:t>
    </dgm:pt>
    <dgm:pt modelId="{AA7669DC-57AB-4CC7-B0D2-695FF34204D7}" type="parTrans" cxnId="{B6BB0673-29A3-4208-AF32-2C03AC7A218A}">
      <dgm:prSet/>
      <dgm:spPr/>
      <dgm:t>
        <a:bodyPr/>
        <a:lstStyle/>
        <a:p>
          <a:endParaRPr lang="bg-BG"/>
        </a:p>
      </dgm:t>
    </dgm:pt>
    <dgm:pt modelId="{07153EBB-39D3-40E7-BB96-4F4EB222BDAD}" type="sibTrans" cxnId="{B6BB0673-29A3-4208-AF32-2C03AC7A218A}">
      <dgm:prSet/>
      <dgm:spPr/>
      <dgm:t>
        <a:bodyPr/>
        <a:lstStyle/>
        <a:p>
          <a:endParaRPr lang="bg-BG"/>
        </a:p>
      </dgm:t>
    </dgm:pt>
    <dgm:pt modelId="{C9211437-F04D-4C86-AF8D-8F56494C66AB}" type="pres">
      <dgm:prSet presAssocID="{A3F1E66F-ACB1-46FB-8039-6C3C1F339EC0}" presName="Name0" presStyleCnt="0">
        <dgm:presLayoutVars>
          <dgm:dir/>
          <dgm:animLvl val="lvl"/>
          <dgm:resizeHandles val="exact"/>
        </dgm:presLayoutVars>
      </dgm:prSet>
      <dgm:spPr/>
      <dgm:t>
        <a:bodyPr/>
        <a:lstStyle/>
        <a:p>
          <a:endParaRPr lang="hu-HU"/>
        </a:p>
      </dgm:t>
    </dgm:pt>
    <dgm:pt modelId="{DE92CC32-A7CD-4F5E-A6AD-EEB30D0A4E7C}" type="pres">
      <dgm:prSet presAssocID="{D4A7AC8E-9CC2-4227-851B-6EAD5553FB94}" presName="linNode" presStyleCnt="0"/>
      <dgm:spPr/>
    </dgm:pt>
    <dgm:pt modelId="{F541641F-610C-4F2E-8A4E-CD0FAD12A680}" type="pres">
      <dgm:prSet presAssocID="{D4A7AC8E-9CC2-4227-851B-6EAD5553FB94}" presName="parentText" presStyleLbl="node1" presStyleIdx="0" presStyleCnt="4">
        <dgm:presLayoutVars>
          <dgm:chMax val="1"/>
          <dgm:bulletEnabled val="1"/>
        </dgm:presLayoutVars>
      </dgm:prSet>
      <dgm:spPr/>
      <dgm:t>
        <a:bodyPr/>
        <a:lstStyle/>
        <a:p>
          <a:endParaRPr lang="hu-HU"/>
        </a:p>
      </dgm:t>
    </dgm:pt>
    <dgm:pt modelId="{45839BDE-38E6-495F-9939-AF9D17E72853}" type="pres">
      <dgm:prSet presAssocID="{D4A7AC8E-9CC2-4227-851B-6EAD5553FB94}" presName="descendantText" presStyleLbl="alignAccFollowNode1" presStyleIdx="0" presStyleCnt="4">
        <dgm:presLayoutVars>
          <dgm:bulletEnabled val="1"/>
        </dgm:presLayoutVars>
      </dgm:prSet>
      <dgm:spPr/>
      <dgm:t>
        <a:bodyPr/>
        <a:lstStyle/>
        <a:p>
          <a:endParaRPr lang="bg-BG"/>
        </a:p>
      </dgm:t>
    </dgm:pt>
    <dgm:pt modelId="{8B19460E-4D41-40F0-B19E-CD98B8ACC7BE}" type="pres">
      <dgm:prSet presAssocID="{CBC0187A-2DD7-4EAF-BFC9-EC5AE6D54DFD}" presName="sp" presStyleCnt="0"/>
      <dgm:spPr/>
    </dgm:pt>
    <dgm:pt modelId="{75E52539-D950-4E51-8AEC-A6091E7B0038}" type="pres">
      <dgm:prSet presAssocID="{7DFC6E9F-47CD-4721-AFD9-CA4A9DAEEE7D}" presName="linNode" presStyleCnt="0"/>
      <dgm:spPr/>
    </dgm:pt>
    <dgm:pt modelId="{D15352DB-66CC-4C52-AF46-83D7EFBF2C41}" type="pres">
      <dgm:prSet presAssocID="{7DFC6E9F-47CD-4721-AFD9-CA4A9DAEEE7D}" presName="parentText" presStyleLbl="node1" presStyleIdx="1" presStyleCnt="4">
        <dgm:presLayoutVars>
          <dgm:chMax val="1"/>
          <dgm:bulletEnabled val="1"/>
        </dgm:presLayoutVars>
      </dgm:prSet>
      <dgm:spPr/>
      <dgm:t>
        <a:bodyPr/>
        <a:lstStyle/>
        <a:p>
          <a:endParaRPr lang="bg-BG"/>
        </a:p>
      </dgm:t>
    </dgm:pt>
    <dgm:pt modelId="{894100C6-083D-451E-9AFB-6B1FCB935375}" type="pres">
      <dgm:prSet presAssocID="{7DFC6E9F-47CD-4721-AFD9-CA4A9DAEEE7D}" presName="descendantText" presStyleLbl="alignAccFollowNode1" presStyleIdx="1" presStyleCnt="4">
        <dgm:presLayoutVars>
          <dgm:bulletEnabled val="1"/>
        </dgm:presLayoutVars>
      </dgm:prSet>
      <dgm:spPr/>
      <dgm:t>
        <a:bodyPr/>
        <a:lstStyle/>
        <a:p>
          <a:endParaRPr lang="bg-BG"/>
        </a:p>
      </dgm:t>
    </dgm:pt>
    <dgm:pt modelId="{52F81D77-A55D-4DA7-AD15-07BEE50BF7B7}" type="pres">
      <dgm:prSet presAssocID="{DF88F61C-60C3-409E-8723-590DBD0DD73F}" presName="sp" presStyleCnt="0"/>
      <dgm:spPr/>
    </dgm:pt>
    <dgm:pt modelId="{07F6A541-93C1-4D7C-B8B9-8A29BD569CA2}" type="pres">
      <dgm:prSet presAssocID="{C5A6E9A2-4284-4CDA-BD53-6D18F6145A72}" presName="linNode" presStyleCnt="0"/>
      <dgm:spPr/>
    </dgm:pt>
    <dgm:pt modelId="{CDFFB53A-F80F-42B7-8A74-B88D6F9AAC0D}" type="pres">
      <dgm:prSet presAssocID="{C5A6E9A2-4284-4CDA-BD53-6D18F6145A72}" presName="parentText" presStyleLbl="node1" presStyleIdx="2" presStyleCnt="4">
        <dgm:presLayoutVars>
          <dgm:chMax val="1"/>
          <dgm:bulletEnabled val="1"/>
        </dgm:presLayoutVars>
      </dgm:prSet>
      <dgm:spPr/>
      <dgm:t>
        <a:bodyPr/>
        <a:lstStyle/>
        <a:p>
          <a:endParaRPr lang="hu-HU"/>
        </a:p>
      </dgm:t>
    </dgm:pt>
    <dgm:pt modelId="{1FF8B3F9-2B76-44B2-9937-012BCA1FAC5B}" type="pres">
      <dgm:prSet presAssocID="{C5A6E9A2-4284-4CDA-BD53-6D18F6145A72}" presName="descendantText" presStyleLbl="alignAccFollowNode1" presStyleIdx="2" presStyleCnt="4" custLinFactNeighborY="0">
        <dgm:presLayoutVars>
          <dgm:bulletEnabled val="1"/>
        </dgm:presLayoutVars>
      </dgm:prSet>
      <dgm:spPr/>
      <dgm:t>
        <a:bodyPr/>
        <a:lstStyle/>
        <a:p>
          <a:endParaRPr lang="bg-BG"/>
        </a:p>
      </dgm:t>
    </dgm:pt>
    <dgm:pt modelId="{9F174F24-B9A1-49E8-99C4-6E9B84B03D6B}" type="pres">
      <dgm:prSet presAssocID="{D7BAF38A-B2A1-4DFD-A771-989D8B479198}" presName="sp" presStyleCnt="0"/>
      <dgm:spPr/>
    </dgm:pt>
    <dgm:pt modelId="{4C274B83-19EC-4E65-9E00-88F7D2A3988E}" type="pres">
      <dgm:prSet presAssocID="{16CC62E3-310F-4325-918B-D2F24CE11D79}" presName="linNode" presStyleCnt="0"/>
      <dgm:spPr/>
    </dgm:pt>
    <dgm:pt modelId="{6D5887BD-62AC-48EE-B588-ABD04CFB8A7F}" type="pres">
      <dgm:prSet presAssocID="{16CC62E3-310F-4325-918B-D2F24CE11D79}" presName="parentText" presStyleLbl="node1" presStyleIdx="3" presStyleCnt="4">
        <dgm:presLayoutVars>
          <dgm:chMax val="1"/>
          <dgm:bulletEnabled val="1"/>
        </dgm:presLayoutVars>
      </dgm:prSet>
      <dgm:spPr/>
      <dgm:t>
        <a:bodyPr/>
        <a:lstStyle/>
        <a:p>
          <a:endParaRPr lang="bg-BG"/>
        </a:p>
      </dgm:t>
    </dgm:pt>
    <dgm:pt modelId="{A3553C3C-6D01-452F-9A60-8244BF4ACB45}" type="pres">
      <dgm:prSet presAssocID="{16CC62E3-310F-4325-918B-D2F24CE11D79}" presName="descendantText" presStyleLbl="alignAccFollowNode1" presStyleIdx="3" presStyleCnt="4">
        <dgm:presLayoutVars>
          <dgm:bulletEnabled val="1"/>
        </dgm:presLayoutVars>
      </dgm:prSet>
      <dgm:spPr/>
      <dgm:t>
        <a:bodyPr/>
        <a:lstStyle/>
        <a:p>
          <a:endParaRPr lang="bg-BG"/>
        </a:p>
      </dgm:t>
    </dgm:pt>
  </dgm:ptLst>
  <dgm:cxnLst>
    <dgm:cxn modelId="{0D4B34A4-2D9E-4BC8-9C5E-521988F61AAD}" type="presOf" srcId="{6DAAD3DE-C668-4782-9DE3-736D2A37045E}" destId="{894100C6-083D-451E-9AFB-6B1FCB935375}" srcOrd="0" destOrd="1" presId="urn:microsoft.com/office/officeart/2005/8/layout/vList5"/>
    <dgm:cxn modelId="{FF3BADEB-5811-454B-A3DD-5CB1C5CAD7D6}" srcId="{16CC62E3-310F-4325-918B-D2F24CE11D79}" destId="{EB919881-11DE-42F9-A2E7-70909957BEB9}" srcOrd="0" destOrd="0" parTransId="{0E33E138-2984-4F02-B56D-F8DA2B692092}" sibTransId="{F1FAA406-4E05-4516-83A5-8E9178C77FE3}"/>
    <dgm:cxn modelId="{3B1F66B4-7417-4D29-8F46-9ABADB908249}" type="presOf" srcId="{C5A6E9A2-4284-4CDA-BD53-6D18F6145A72}" destId="{CDFFB53A-F80F-42B7-8A74-B88D6F9AAC0D}" srcOrd="0" destOrd="0" presId="urn:microsoft.com/office/officeart/2005/8/layout/vList5"/>
    <dgm:cxn modelId="{1583589B-BA1B-40A9-A70E-1EF9470176B0}" srcId="{A3F1E66F-ACB1-46FB-8039-6C3C1F339EC0}" destId="{D4A7AC8E-9CC2-4227-851B-6EAD5553FB94}" srcOrd="0" destOrd="0" parTransId="{FAA5A1A2-8B9C-4D25-A019-33A3AAFA90B0}" sibTransId="{CBC0187A-2DD7-4EAF-BFC9-EC5AE6D54DFD}"/>
    <dgm:cxn modelId="{B392C513-A868-40B7-98ED-885FE1874478}" type="presOf" srcId="{BE70D1BB-3176-4089-893B-10A874A90387}" destId="{1FF8B3F9-2B76-44B2-9937-012BCA1FAC5B}" srcOrd="0" destOrd="0" presId="urn:microsoft.com/office/officeart/2005/8/layout/vList5"/>
    <dgm:cxn modelId="{9C988DB1-F5F5-4BEB-BB15-DCF8786056F8}" type="presOf" srcId="{16CC62E3-310F-4325-918B-D2F24CE11D79}" destId="{6D5887BD-62AC-48EE-B588-ABD04CFB8A7F}" srcOrd="0" destOrd="0" presId="urn:microsoft.com/office/officeart/2005/8/layout/vList5"/>
    <dgm:cxn modelId="{5DCF7FF8-18DC-41A4-8933-E816B9B75BB9}" type="presOf" srcId="{E84E4FEB-0C77-48CA-A0CB-C2DB08A15E3F}" destId="{A3553C3C-6D01-452F-9A60-8244BF4ACB45}" srcOrd="0" destOrd="1" presId="urn:microsoft.com/office/officeart/2005/8/layout/vList5"/>
    <dgm:cxn modelId="{86B57E26-F5F2-44CB-8534-DC25CC76D1FB}" srcId="{D4A7AC8E-9CC2-4227-851B-6EAD5553FB94}" destId="{574C734C-5C3D-4263-B9C8-ABCEC3B8CDE5}" srcOrd="0" destOrd="0" parTransId="{A5CDFACC-CCAB-4C9E-A108-9D8499503F7F}" sibTransId="{ECDA027C-BAAC-48E2-897E-6D393148A1C0}"/>
    <dgm:cxn modelId="{01727024-AF6A-4A11-9C17-BADFB1AC2846}" srcId="{C5A6E9A2-4284-4CDA-BD53-6D18F6145A72}" destId="{123F356B-5AC6-4C9C-9FEB-427A54F90716}" srcOrd="1" destOrd="0" parTransId="{E785809B-D026-4D40-9B9A-AB22CEB2A9FD}" sibTransId="{B41742D7-4EE8-4871-B2DC-82632B720496}"/>
    <dgm:cxn modelId="{B6BB0673-29A3-4208-AF32-2C03AC7A218A}" srcId="{16CC62E3-310F-4325-918B-D2F24CE11D79}" destId="{E84E4FEB-0C77-48CA-A0CB-C2DB08A15E3F}" srcOrd="1" destOrd="0" parTransId="{AA7669DC-57AB-4CC7-B0D2-695FF34204D7}" sibTransId="{07153EBB-39D3-40E7-BB96-4F4EB222BDAD}"/>
    <dgm:cxn modelId="{0F1680CA-F43F-4E87-ACBE-6B77B65D9DE9}" srcId="{D4A7AC8E-9CC2-4227-851B-6EAD5553FB94}" destId="{5E40558B-2903-47C7-9AB3-590FBFEED844}" srcOrd="1" destOrd="0" parTransId="{9FF794EE-8A45-4CC5-BDD1-9A811D8C07CF}" sibTransId="{84B9E207-167C-49EF-9747-A4C877495C95}"/>
    <dgm:cxn modelId="{298306C8-EB0D-4A15-AC75-5CB9C55A94A1}" srcId="{7DFC6E9F-47CD-4721-AFD9-CA4A9DAEEE7D}" destId="{FDF3638D-5BA6-4C89-BB05-6FA95BDBD682}" srcOrd="0" destOrd="0" parTransId="{393EBA0B-D91C-4B62-9A26-2BF60B0AC499}" sibTransId="{5CC52438-D891-4037-8823-03C86C7E53E9}"/>
    <dgm:cxn modelId="{CD20546A-EEF0-43AB-9990-E3D115268609}" srcId="{A3F1E66F-ACB1-46FB-8039-6C3C1F339EC0}" destId="{C5A6E9A2-4284-4CDA-BD53-6D18F6145A72}" srcOrd="2" destOrd="0" parTransId="{1C750D38-36D5-4720-B60B-4304EEC496A9}" sibTransId="{D7BAF38A-B2A1-4DFD-A771-989D8B479198}"/>
    <dgm:cxn modelId="{C36321D4-BF3E-46A7-AC6C-2A97F76ADFF3}" type="presOf" srcId="{FDF3638D-5BA6-4C89-BB05-6FA95BDBD682}" destId="{894100C6-083D-451E-9AFB-6B1FCB935375}" srcOrd="0" destOrd="0" presId="urn:microsoft.com/office/officeart/2005/8/layout/vList5"/>
    <dgm:cxn modelId="{AF1CF935-3DCC-4207-93BF-39E19AE538D5}" type="presOf" srcId="{123F356B-5AC6-4C9C-9FEB-427A54F90716}" destId="{1FF8B3F9-2B76-44B2-9937-012BCA1FAC5B}" srcOrd="0" destOrd="1" presId="urn:microsoft.com/office/officeart/2005/8/layout/vList5"/>
    <dgm:cxn modelId="{957D2ED1-F487-45E2-9E1A-FF95E5A81B65}" srcId="{A3F1E66F-ACB1-46FB-8039-6C3C1F339EC0}" destId="{16CC62E3-310F-4325-918B-D2F24CE11D79}" srcOrd="3" destOrd="0" parTransId="{5FA637A4-4228-42E3-9BA1-069E713A0A79}" sibTransId="{8607EFBB-0BCF-4214-8138-E13368F8F20F}"/>
    <dgm:cxn modelId="{08BF282E-F00E-4006-B7C4-EAA8ACBFAF32}" srcId="{D4A7AC8E-9CC2-4227-851B-6EAD5553FB94}" destId="{E49DDD50-DEC6-40FE-B0C1-8D17C875E339}" srcOrd="2" destOrd="0" parTransId="{553AC4BE-5F07-414A-81CB-FC68BA040BBC}" sibTransId="{3AE7CB6A-48BD-493D-9F05-85A4D177551D}"/>
    <dgm:cxn modelId="{802BD61C-C820-4202-96EC-CAFF59D1860F}" type="presOf" srcId="{E49DDD50-DEC6-40FE-B0C1-8D17C875E339}" destId="{45839BDE-38E6-495F-9939-AF9D17E72853}" srcOrd="0" destOrd="2" presId="urn:microsoft.com/office/officeart/2005/8/layout/vList5"/>
    <dgm:cxn modelId="{45580D7F-89B3-4E75-9569-6ACEF35B7DFA}" type="presOf" srcId="{7DFC6E9F-47CD-4721-AFD9-CA4A9DAEEE7D}" destId="{D15352DB-66CC-4C52-AF46-83D7EFBF2C41}" srcOrd="0" destOrd="0" presId="urn:microsoft.com/office/officeart/2005/8/layout/vList5"/>
    <dgm:cxn modelId="{C2F13640-8DCF-4CA5-AC5C-F3A19A0D3723}" srcId="{C5A6E9A2-4284-4CDA-BD53-6D18F6145A72}" destId="{BE70D1BB-3176-4089-893B-10A874A90387}" srcOrd="0" destOrd="0" parTransId="{5709170E-E134-4284-A9FB-99F776581F5D}" sibTransId="{69DD4CB4-5A83-4AD8-B0B1-9F057BB27AFF}"/>
    <dgm:cxn modelId="{29DE2446-95A2-470C-B765-57070A4060B9}" type="presOf" srcId="{A3F1E66F-ACB1-46FB-8039-6C3C1F339EC0}" destId="{C9211437-F04D-4C86-AF8D-8F56494C66AB}" srcOrd="0" destOrd="0" presId="urn:microsoft.com/office/officeart/2005/8/layout/vList5"/>
    <dgm:cxn modelId="{D48C4198-508B-45FC-9CAD-074AC054C91E}" srcId="{7DFC6E9F-47CD-4721-AFD9-CA4A9DAEEE7D}" destId="{6DAAD3DE-C668-4782-9DE3-736D2A37045E}" srcOrd="1" destOrd="0" parTransId="{32024E14-1747-4516-98EF-656F785CD0FA}" sibTransId="{141ABB20-70BE-4B7D-9492-DF4F8F273955}"/>
    <dgm:cxn modelId="{AEBB7902-D736-4B4D-BDE2-E6395B523539}" type="presOf" srcId="{5E40558B-2903-47C7-9AB3-590FBFEED844}" destId="{45839BDE-38E6-495F-9939-AF9D17E72853}" srcOrd="0" destOrd="1" presId="urn:microsoft.com/office/officeart/2005/8/layout/vList5"/>
    <dgm:cxn modelId="{113AAAE7-FD0B-459E-A1E9-F27E662DD8AC}" type="presOf" srcId="{574C734C-5C3D-4263-B9C8-ABCEC3B8CDE5}" destId="{45839BDE-38E6-495F-9939-AF9D17E72853}" srcOrd="0" destOrd="0" presId="urn:microsoft.com/office/officeart/2005/8/layout/vList5"/>
    <dgm:cxn modelId="{BF990745-2000-491A-A012-0FE8D5948A26}" srcId="{C5A6E9A2-4284-4CDA-BD53-6D18F6145A72}" destId="{559DC9D6-B271-49F9-9801-044068D79C7A}" srcOrd="2" destOrd="0" parTransId="{6BF71C9E-A792-477C-8AC9-80D91BCCA3EB}" sibTransId="{D17D6F50-35E7-4E71-8A62-41F68B3C869E}"/>
    <dgm:cxn modelId="{CB06F9CE-7DAA-4856-BE42-0DE886DF4C91}" srcId="{A3F1E66F-ACB1-46FB-8039-6C3C1F339EC0}" destId="{7DFC6E9F-47CD-4721-AFD9-CA4A9DAEEE7D}" srcOrd="1" destOrd="0" parTransId="{BBED2E20-1306-44A0-82B7-772232ABEE41}" sibTransId="{DF88F61C-60C3-409E-8723-590DBD0DD73F}"/>
    <dgm:cxn modelId="{FCDA5C67-34B0-4D6D-AEBD-8A7093770606}" type="presOf" srcId="{559DC9D6-B271-49F9-9801-044068D79C7A}" destId="{1FF8B3F9-2B76-44B2-9937-012BCA1FAC5B}" srcOrd="0" destOrd="2" presId="urn:microsoft.com/office/officeart/2005/8/layout/vList5"/>
    <dgm:cxn modelId="{3ACB866D-AE0D-4BB0-A5FE-BC4C8760E9BE}" type="presOf" srcId="{D4A7AC8E-9CC2-4227-851B-6EAD5553FB94}" destId="{F541641F-610C-4F2E-8A4E-CD0FAD12A680}" srcOrd="0" destOrd="0" presId="urn:microsoft.com/office/officeart/2005/8/layout/vList5"/>
    <dgm:cxn modelId="{3A63AAEC-A315-4882-A7EE-9C9CDE43CEDB}" type="presOf" srcId="{EB919881-11DE-42F9-A2E7-70909957BEB9}" destId="{A3553C3C-6D01-452F-9A60-8244BF4ACB45}" srcOrd="0" destOrd="0" presId="urn:microsoft.com/office/officeart/2005/8/layout/vList5"/>
    <dgm:cxn modelId="{4C9ADBBE-F901-4515-AF17-CB3DA78CB368}" type="presParOf" srcId="{C9211437-F04D-4C86-AF8D-8F56494C66AB}" destId="{DE92CC32-A7CD-4F5E-A6AD-EEB30D0A4E7C}" srcOrd="0" destOrd="0" presId="urn:microsoft.com/office/officeart/2005/8/layout/vList5"/>
    <dgm:cxn modelId="{723C27BC-7236-47B2-A9C0-2A69FFE59D96}" type="presParOf" srcId="{DE92CC32-A7CD-4F5E-A6AD-EEB30D0A4E7C}" destId="{F541641F-610C-4F2E-8A4E-CD0FAD12A680}" srcOrd="0" destOrd="0" presId="urn:microsoft.com/office/officeart/2005/8/layout/vList5"/>
    <dgm:cxn modelId="{D2586BE3-7120-4A91-BF00-A91497AB41F5}" type="presParOf" srcId="{DE92CC32-A7CD-4F5E-A6AD-EEB30D0A4E7C}" destId="{45839BDE-38E6-495F-9939-AF9D17E72853}" srcOrd="1" destOrd="0" presId="urn:microsoft.com/office/officeart/2005/8/layout/vList5"/>
    <dgm:cxn modelId="{E77FF224-6679-49AF-932A-5D3CD5C760EC}" type="presParOf" srcId="{C9211437-F04D-4C86-AF8D-8F56494C66AB}" destId="{8B19460E-4D41-40F0-B19E-CD98B8ACC7BE}" srcOrd="1" destOrd="0" presId="urn:microsoft.com/office/officeart/2005/8/layout/vList5"/>
    <dgm:cxn modelId="{8A62D998-1FE8-4B9B-BB6C-7AFA21C770D8}" type="presParOf" srcId="{C9211437-F04D-4C86-AF8D-8F56494C66AB}" destId="{75E52539-D950-4E51-8AEC-A6091E7B0038}" srcOrd="2" destOrd="0" presId="urn:microsoft.com/office/officeart/2005/8/layout/vList5"/>
    <dgm:cxn modelId="{E547AB86-2DBD-4C16-A518-84BC65E45667}" type="presParOf" srcId="{75E52539-D950-4E51-8AEC-A6091E7B0038}" destId="{D15352DB-66CC-4C52-AF46-83D7EFBF2C41}" srcOrd="0" destOrd="0" presId="urn:microsoft.com/office/officeart/2005/8/layout/vList5"/>
    <dgm:cxn modelId="{E51E7647-F9F2-4644-9841-E694814CB12F}" type="presParOf" srcId="{75E52539-D950-4E51-8AEC-A6091E7B0038}" destId="{894100C6-083D-451E-9AFB-6B1FCB935375}" srcOrd="1" destOrd="0" presId="urn:microsoft.com/office/officeart/2005/8/layout/vList5"/>
    <dgm:cxn modelId="{A02F3A12-C139-4D22-9BF7-FAA887223F4E}" type="presParOf" srcId="{C9211437-F04D-4C86-AF8D-8F56494C66AB}" destId="{52F81D77-A55D-4DA7-AD15-07BEE50BF7B7}" srcOrd="3" destOrd="0" presId="urn:microsoft.com/office/officeart/2005/8/layout/vList5"/>
    <dgm:cxn modelId="{4D4A85AB-0720-4924-A19F-2727377031F4}" type="presParOf" srcId="{C9211437-F04D-4C86-AF8D-8F56494C66AB}" destId="{07F6A541-93C1-4D7C-B8B9-8A29BD569CA2}" srcOrd="4" destOrd="0" presId="urn:microsoft.com/office/officeart/2005/8/layout/vList5"/>
    <dgm:cxn modelId="{2E4B7BBF-CAC3-469D-8E88-97EEBE45E575}" type="presParOf" srcId="{07F6A541-93C1-4D7C-B8B9-8A29BD569CA2}" destId="{CDFFB53A-F80F-42B7-8A74-B88D6F9AAC0D}" srcOrd="0" destOrd="0" presId="urn:microsoft.com/office/officeart/2005/8/layout/vList5"/>
    <dgm:cxn modelId="{2D9C54F6-1B02-4F81-89A6-33E01B6C350F}" type="presParOf" srcId="{07F6A541-93C1-4D7C-B8B9-8A29BD569CA2}" destId="{1FF8B3F9-2B76-44B2-9937-012BCA1FAC5B}" srcOrd="1" destOrd="0" presId="urn:microsoft.com/office/officeart/2005/8/layout/vList5"/>
    <dgm:cxn modelId="{12FB4929-E6B2-4362-A623-7213924798CD}" type="presParOf" srcId="{C9211437-F04D-4C86-AF8D-8F56494C66AB}" destId="{9F174F24-B9A1-49E8-99C4-6E9B84B03D6B}" srcOrd="5" destOrd="0" presId="urn:microsoft.com/office/officeart/2005/8/layout/vList5"/>
    <dgm:cxn modelId="{2AE3CF73-0C7F-451D-8507-B91618AADD07}" type="presParOf" srcId="{C9211437-F04D-4C86-AF8D-8F56494C66AB}" destId="{4C274B83-19EC-4E65-9E00-88F7D2A3988E}" srcOrd="6" destOrd="0" presId="urn:microsoft.com/office/officeart/2005/8/layout/vList5"/>
    <dgm:cxn modelId="{AC25F9FF-2D6A-4DF7-9CE3-40FB43DA52F3}" type="presParOf" srcId="{4C274B83-19EC-4E65-9E00-88F7D2A3988E}" destId="{6D5887BD-62AC-48EE-B588-ABD04CFB8A7F}" srcOrd="0" destOrd="0" presId="urn:microsoft.com/office/officeart/2005/8/layout/vList5"/>
    <dgm:cxn modelId="{C6D7C8E6-10ED-418E-B022-13D0C8117E3F}" type="presParOf" srcId="{4C274B83-19EC-4E65-9E00-88F7D2A3988E}" destId="{A3553C3C-6D01-452F-9A60-8244BF4ACB45}"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radial3">
  <dgm:title val=""/>
  <dgm:desc val=""/>
  <dgm:catLst>
    <dgm:cat type="relationship" pri="31000"/>
    <dgm:cat type="cycle" pri="1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omposite">
    <dgm:varLst>
      <dgm:chMax val="1"/>
      <dgm:dir/>
      <dgm:resizeHandles val="exact"/>
    </dgm:varLst>
    <dgm:alg type="composite">
      <dgm:param type="ar" val="1"/>
    </dgm:alg>
    <dgm:shape xmlns:r="http://schemas.openxmlformats.org/officeDocument/2006/relationships" r:blip="">
      <dgm:adjLst/>
    </dgm:shape>
    <dgm:presOf/>
    <dgm:constrLst/>
    <dgm:ruleLst/>
    <dgm:layoutNode name="radial">
      <dgm:varLst>
        <dgm:animLvl val="ctr"/>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h" for="ch" forName="centerShape" refType="h"/>
        <dgm:constr type="w" for="ch" forName="node" refType="w" fact="0.5"/>
        <dgm:constr type="h" for="ch" forName="node" refType="h" fact="0.5"/>
        <dgm:constr type="sp" refType="w" refFor="ch" refForName="node" fact="-0.2"/>
        <dgm:constr type="sibSp" refType="w" refFor="ch" refForName="node" fact="-0.2"/>
        <dgm:constr type="primFontSz" for="ch" forName="centerShape" val="65"/>
        <dgm:constr type="primFontSz" for="des" forName="node" val="65"/>
        <dgm:constr type="primFontSz" for="ch" forName="node" refType="primFontSz" refFor="ch" refForName="centerShape" op="lte"/>
      </dgm:constrLst>
      <dgm:ruleLst/>
      <dgm:forEach name="Name6" axis="ch" ptType="node" cnt="1">
        <dgm:layoutNode name="centerShape" styleLbl="vennNode1">
          <dgm:alg type="tx"/>
          <dgm:shape xmlns:r="http://schemas.openxmlformats.org/officeDocument/2006/relationships" type="ellipse"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7" axis="ch" ptType="node">
          <dgm:layoutNode name="node" styleLbl="vennNode1">
            <dgm:varLst>
              <dgm:bulletEnabled val="1"/>
            </dgm:varLst>
            <dgm:alg type="tx">
              <dgm:param type="txAnchorVertCh" val="mid"/>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dgm:layoutNode>
  </dgm:layoutNode>
</dgm:layoutDef>
</file>

<file path=ppt/diagrams/layout2.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21583" cy="493634"/>
          </a:xfrm>
          <a:prstGeom prst="rect">
            <a:avLst/>
          </a:prstGeom>
        </p:spPr>
        <p:txBody>
          <a:bodyPr vert="horz" lIns="91504" tIns="45752" rIns="91504" bIns="45752" rtlCol="0"/>
          <a:lstStyle>
            <a:lvl1pPr algn="l">
              <a:defRPr sz="1200"/>
            </a:lvl1pPr>
          </a:lstStyle>
          <a:p>
            <a:endParaRPr lang="en-GB"/>
          </a:p>
        </p:txBody>
      </p:sp>
      <p:sp>
        <p:nvSpPr>
          <p:cNvPr id="3" name="Date Placeholder 2"/>
          <p:cNvSpPr>
            <a:spLocks noGrp="1"/>
          </p:cNvSpPr>
          <p:nvPr>
            <p:ph type="dt" sz="quarter" idx="1"/>
          </p:nvPr>
        </p:nvSpPr>
        <p:spPr>
          <a:xfrm>
            <a:off x="3818970" y="0"/>
            <a:ext cx="2921583" cy="493634"/>
          </a:xfrm>
          <a:prstGeom prst="rect">
            <a:avLst/>
          </a:prstGeom>
        </p:spPr>
        <p:txBody>
          <a:bodyPr vert="horz" lIns="91504" tIns="45752" rIns="91504" bIns="45752" rtlCol="0"/>
          <a:lstStyle>
            <a:lvl1pPr algn="r">
              <a:defRPr sz="1200"/>
            </a:lvl1pPr>
          </a:lstStyle>
          <a:p>
            <a:endParaRPr lang="en-GB"/>
          </a:p>
        </p:txBody>
      </p:sp>
      <p:sp>
        <p:nvSpPr>
          <p:cNvPr id="4" name="Footer Placeholder 3"/>
          <p:cNvSpPr>
            <a:spLocks noGrp="1"/>
          </p:cNvSpPr>
          <p:nvPr>
            <p:ph type="ftr" sz="quarter" idx="2"/>
          </p:nvPr>
        </p:nvSpPr>
        <p:spPr>
          <a:xfrm>
            <a:off x="0" y="9377316"/>
            <a:ext cx="2921583" cy="493634"/>
          </a:xfrm>
          <a:prstGeom prst="rect">
            <a:avLst/>
          </a:prstGeom>
        </p:spPr>
        <p:txBody>
          <a:bodyPr vert="horz" lIns="91504" tIns="45752" rIns="91504" bIns="45752" rtlCol="0" anchor="b"/>
          <a:lstStyle>
            <a:lvl1pPr algn="l">
              <a:defRPr sz="1200"/>
            </a:lvl1pPr>
          </a:lstStyle>
          <a:p>
            <a:endParaRPr lang="en-GB"/>
          </a:p>
        </p:txBody>
      </p:sp>
      <p:sp>
        <p:nvSpPr>
          <p:cNvPr id="5" name="Slide Number Placeholder 4"/>
          <p:cNvSpPr>
            <a:spLocks noGrp="1"/>
          </p:cNvSpPr>
          <p:nvPr>
            <p:ph type="sldNum" sz="quarter" idx="3"/>
          </p:nvPr>
        </p:nvSpPr>
        <p:spPr>
          <a:xfrm>
            <a:off x="3818970" y="9377316"/>
            <a:ext cx="2921583" cy="493634"/>
          </a:xfrm>
          <a:prstGeom prst="rect">
            <a:avLst/>
          </a:prstGeom>
        </p:spPr>
        <p:txBody>
          <a:bodyPr vert="horz" lIns="91504" tIns="45752" rIns="91504" bIns="45752" rtlCol="0" anchor="b"/>
          <a:lstStyle>
            <a:lvl1pPr algn="r">
              <a:defRPr sz="1200"/>
            </a:lvl1pPr>
          </a:lstStyle>
          <a:p>
            <a:fld id="{682B48E2-365C-4DAC-8219-3DBCE95FEEAA}" type="slidenum">
              <a:rPr lang="en-GB" smtClean="0"/>
              <a:t>‹#›</a:t>
            </a:fld>
            <a:endParaRPr lang="en-GB" dirty="0"/>
          </a:p>
        </p:txBody>
      </p:sp>
    </p:spTree>
    <p:extLst>
      <p:ext uri="{BB962C8B-B14F-4D97-AF65-F5344CB8AC3E}">
        <p14:creationId xmlns:p14="http://schemas.microsoft.com/office/powerpoint/2010/main" val="4151166550"/>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21583" cy="493634"/>
          </a:xfrm>
          <a:prstGeom prst="rect">
            <a:avLst/>
          </a:prstGeom>
        </p:spPr>
        <p:txBody>
          <a:bodyPr vert="horz" lIns="91504" tIns="45752" rIns="91504" bIns="45752" rtlCol="0"/>
          <a:lstStyle>
            <a:lvl1pPr algn="l">
              <a:defRPr sz="1200"/>
            </a:lvl1pPr>
          </a:lstStyle>
          <a:p>
            <a:endParaRPr lang="en-GB"/>
          </a:p>
        </p:txBody>
      </p:sp>
      <p:sp>
        <p:nvSpPr>
          <p:cNvPr id="3" name="Date Placeholder 2"/>
          <p:cNvSpPr>
            <a:spLocks noGrp="1"/>
          </p:cNvSpPr>
          <p:nvPr>
            <p:ph type="dt" idx="1"/>
          </p:nvPr>
        </p:nvSpPr>
        <p:spPr>
          <a:xfrm>
            <a:off x="3818970" y="0"/>
            <a:ext cx="2921583" cy="493634"/>
          </a:xfrm>
          <a:prstGeom prst="rect">
            <a:avLst/>
          </a:prstGeom>
        </p:spPr>
        <p:txBody>
          <a:bodyPr vert="horz" lIns="91504" tIns="45752" rIns="91504" bIns="45752" rtlCol="0"/>
          <a:lstStyle>
            <a:lvl1pPr algn="r">
              <a:defRPr sz="1200"/>
            </a:lvl1pPr>
          </a:lstStyle>
          <a:p>
            <a:endParaRPr lang="en-GB"/>
          </a:p>
        </p:txBody>
      </p:sp>
      <p:sp>
        <p:nvSpPr>
          <p:cNvPr id="4" name="Slide Image Placeholder 3"/>
          <p:cNvSpPr>
            <a:spLocks noGrp="1" noRot="1" noChangeAspect="1"/>
          </p:cNvSpPr>
          <p:nvPr>
            <p:ph type="sldImg" idx="2"/>
          </p:nvPr>
        </p:nvSpPr>
        <p:spPr>
          <a:xfrm>
            <a:off x="903288" y="739775"/>
            <a:ext cx="4935537" cy="3703638"/>
          </a:xfrm>
          <a:prstGeom prst="rect">
            <a:avLst/>
          </a:prstGeom>
          <a:noFill/>
          <a:ln w="12700">
            <a:solidFill>
              <a:prstClr val="black"/>
            </a:solidFill>
          </a:ln>
        </p:spPr>
        <p:txBody>
          <a:bodyPr vert="horz" lIns="91504" tIns="45752" rIns="91504" bIns="45752" rtlCol="0" anchor="ctr"/>
          <a:lstStyle/>
          <a:p>
            <a:endParaRPr lang="en-GB"/>
          </a:p>
        </p:txBody>
      </p:sp>
      <p:sp>
        <p:nvSpPr>
          <p:cNvPr id="5" name="Notes Placeholder 4"/>
          <p:cNvSpPr>
            <a:spLocks noGrp="1"/>
          </p:cNvSpPr>
          <p:nvPr>
            <p:ph type="body" sz="quarter" idx="3"/>
          </p:nvPr>
        </p:nvSpPr>
        <p:spPr>
          <a:xfrm>
            <a:off x="674212" y="4689516"/>
            <a:ext cx="5393690" cy="4442699"/>
          </a:xfrm>
          <a:prstGeom prst="rect">
            <a:avLst/>
          </a:prstGeom>
        </p:spPr>
        <p:txBody>
          <a:bodyPr vert="horz" lIns="91504" tIns="45752" rIns="91504" bIns="45752"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9377316"/>
            <a:ext cx="2921583" cy="493634"/>
          </a:xfrm>
          <a:prstGeom prst="rect">
            <a:avLst/>
          </a:prstGeom>
        </p:spPr>
        <p:txBody>
          <a:bodyPr vert="horz" lIns="91504" tIns="45752" rIns="91504" bIns="45752" rtlCol="0" anchor="b"/>
          <a:lstStyle>
            <a:lvl1pPr algn="l">
              <a:defRPr sz="1200"/>
            </a:lvl1pPr>
          </a:lstStyle>
          <a:p>
            <a:endParaRPr lang="en-GB"/>
          </a:p>
        </p:txBody>
      </p:sp>
      <p:sp>
        <p:nvSpPr>
          <p:cNvPr id="7" name="Slide Number Placeholder 6"/>
          <p:cNvSpPr>
            <a:spLocks noGrp="1"/>
          </p:cNvSpPr>
          <p:nvPr>
            <p:ph type="sldNum" sz="quarter" idx="5"/>
          </p:nvPr>
        </p:nvSpPr>
        <p:spPr>
          <a:xfrm>
            <a:off x="3818970" y="9377316"/>
            <a:ext cx="2921583" cy="493634"/>
          </a:xfrm>
          <a:prstGeom prst="rect">
            <a:avLst/>
          </a:prstGeom>
        </p:spPr>
        <p:txBody>
          <a:bodyPr vert="horz" lIns="91504" tIns="45752" rIns="91504" bIns="45752" rtlCol="0" anchor="b"/>
          <a:lstStyle>
            <a:lvl1pPr algn="r">
              <a:defRPr sz="1200"/>
            </a:lvl1pPr>
          </a:lstStyle>
          <a:p>
            <a:fld id="{3E20C71F-D261-44F0-AF44-14D6444BF656}" type="slidenum">
              <a:rPr lang="en-GB" smtClean="0"/>
              <a:t>‹#›</a:t>
            </a:fld>
            <a:endParaRPr lang="en-GB"/>
          </a:p>
        </p:txBody>
      </p:sp>
    </p:spTree>
    <p:extLst>
      <p:ext uri="{BB962C8B-B14F-4D97-AF65-F5344CB8AC3E}">
        <p14:creationId xmlns:p14="http://schemas.microsoft.com/office/powerpoint/2010/main" val="1738557385"/>
      </p:ext>
    </p:extLst>
  </p:cSld>
  <p:clrMap bg1="lt1" tx1="dk1" bg2="lt2" tx2="dk2" accent1="accent1" accent2="accent2" accent3="accent3" accent4="accent4" accent5="accent5" accent6="accent6" hlink="hlink" folHlink="folHlink"/>
  <p:hf hd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3E20C71F-D261-44F0-AF44-14D6444BF656}" type="slidenum">
              <a:rPr lang="en-GB" smtClean="0"/>
              <a:t>1</a:t>
            </a:fld>
            <a:endParaRPr lang="en-GB" dirty="0"/>
          </a:p>
        </p:txBody>
      </p:sp>
      <p:sp>
        <p:nvSpPr>
          <p:cNvPr id="6" name="Footer Placeholder 5"/>
          <p:cNvSpPr>
            <a:spLocks noGrp="1"/>
          </p:cNvSpPr>
          <p:nvPr>
            <p:ph type="ftr" sz="quarter" idx="12"/>
          </p:nvPr>
        </p:nvSpPr>
        <p:spPr/>
        <p:txBody>
          <a:bodyPr/>
          <a:lstStyle/>
          <a:p>
            <a:endParaRPr lang="en-GB" dirty="0"/>
          </a:p>
        </p:txBody>
      </p:sp>
    </p:spTree>
    <p:extLst>
      <p:ext uri="{BB962C8B-B14F-4D97-AF65-F5344CB8AC3E}">
        <p14:creationId xmlns:p14="http://schemas.microsoft.com/office/powerpoint/2010/main" val="26721736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p:txBody>
      </p:sp>
      <p:sp>
        <p:nvSpPr>
          <p:cNvPr id="4" name="Date Placeholder 3"/>
          <p:cNvSpPr>
            <a:spLocks noGrp="1"/>
          </p:cNvSpPr>
          <p:nvPr>
            <p:ph type="dt" sz="half" idx="10"/>
          </p:nvPr>
        </p:nvSpPr>
        <p:spPr/>
        <p:txBody>
          <a:bodyPr/>
          <a:lstStyle/>
          <a:p>
            <a:r>
              <a:rPr lang="en-US" dirty="0" smtClean="0"/>
              <a:t>Sofia  19th and 20th November 2014</a:t>
            </a:r>
            <a:endParaRPr lang="en-GB" dirty="0"/>
          </a:p>
        </p:txBody>
      </p:sp>
      <p:sp>
        <p:nvSpPr>
          <p:cNvPr id="5" name="Footer Placeholder 4"/>
          <p:cNvSpPr>
            <a:spLocks noGrp="1"/>
          </p:cNvSpPr>
          <p:nvPr>
            <p:ph type="ftr" sz="quarter" idx="11"/>
          </p:nvPr>
        </p:nvSpPr>
        <p:spPr/>
        <p:txBody>
          <a:bodyPr/>
          <a:lstStyle/>
          <a:p>
            <a:r>
              <a:rPr lang="en-US" dirty="0" smtClean="0"/>
              <a:t>European Investment Bank Group          TA2013040 BGBSF</a:t>
            </a:r>
            <a:endParaRPr lang="en-GB" dirty="0"/>
          </a:p>
        </p:txBody>
      </p:sp>
      <p:sp>
        <p:nvSpPr>
          <p:cNvPr id="6" name="Slide Number Placeholder 5"/>
          <p:cNvSpPr>
            <a:spLocks noGrp="1"/>
          </p:cNvSpPr>
          <p:nvPr>
            <p:ph type="sldNum" sz="quarter" idx="12"/>
          </p:nvPr>
        </p:nvSpPr>
        <p:spPr/>
        <p:txBody>
          <a:bodyPr/>
          <a:lstStyle/>
          <a:p>
            <a:fld id="{FD0A51CA-4611-42BC-8C78-05A9D4A054CC}" type="slidenum">
              <a:rPr lang="en-GB" smtClean="0"/>
              <a:t>‹#›</a:t>
            </a:fld>
            <a:endParaRPr lang="en-GB" dirty="0"/>
          </a:p>
        </p:txBody>
      </p:sp>
    </p:spTree>
    <p:extLst>
      <p:ext uri="{BB962C8B-B14F-4D97-AF65-F5344CB8AC3E}">
        <p14:creationId xmlns:p14="http://schemas.microsoft.com/office/powerpoint/2010/main" val="579367282"/>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250827" y="1268760"/>
            <a:ext cx="4244975" cy="489709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p:txBody>
      </p:sp>
      <p:sp>
        <p:nvSpPr>
          <p:cNvPr id="4" name="Content Placeholder 3"/>
          <p:cNvSpPr>
            <a:spLocks noGrp="1"/>
          </p:cNvSpPr>
          <p:nvPr>
            <p:ph sz="half" idx="2"/>
          </p:nvPr>
        </p:nvSpPr>
        <p:spPr>
          <a:xfrm>
            <a:off x="4648202" y="1268760"/>
            <a:ext cx="4244975" cy="489709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p:txBody>
      </p:sp>
      <p:sp>
        <p:nvSpPr>
          <p:cNvPr id="5" name="Date Placeholder 4"/>
          <p:cNvSpPr>
            <a:spLocks noGrp="1"/>
          </p:cNvSpPr>
          <p:nvPr>
            <p:ph type="dt" sz="half" idx="10"/>
          </p:nvPr>
        </p:nvSpPr>
        <p:spPr/>
        <p:txBody>
          <a:bodyPr/>
          <a:lstStyle/>
          <a:p>
            <a:r>
              <a:rPr lang="en-US" dirty="0" smtClean="0"/>
              <a:t>Sofia  19th and 20th November 2014</a:t>
            </a:r>
            <a:endParaRPr lang="en-GB" dirty="0"/>
          </a:p>
        </p:txBody>
      </p:sp>
      <p:sp>
        <p:nvSpPr>
          <p:cNvPr id="6" name="Footer Placeholder 5"/>
          <p:cNvSpPr>
            <a:spLocks noGrp="1"/>
          </p:cNvSpPr>
          <p:nvPr>
            <p:ph type="ftr" sz="quarter" idx="11"/>
          </p:nvPr>
        </p:nvSpPr>
        <p:spPr/>
        <p:txBody>
          <a:bodyPr/>
          <a:lstStyle/>
          <a:p>
            <a:r>
              <a:rPr lang="en-US" dirty="0" smtClean="0"/>
              <a:t>European Investment Bank Group          TA2013040 BGBSF</a:t>
            </a:r>
            <a:endParaRPr lang="en-GB" dirty="0"/>
          </a:p>
        </p:txBody>
      </p:sp>
      <p:sp>
        <p:nvSpPr>
          <p:cNvPr id="7" name="Slide Number Placeholder 6"/>
          <p:cNvSpPr>
            <a:spLocks noGrp="1"/>
          </p:cNvSpPr>
          <p:nvPr>
            <p:ph type="sldNum" sz="quarter" idx="12"/>
          </p:nvPr>
        </p:nvSpPr>
        <p:spPr/>
        <p:txBody>
          <a:bodyPr/>
          <a:lstStyle/>
          <a:p>
            <a:fld id="{7B5726B0-BA77-4468-99C9-1D2C1D064D21}" type="slidenum">
              <a:rPr lang="en-GB" smtClean="0"/>
              <a:t>‹#›</a:t>
            </a:fld>
            <a:endParaRPr lang="en-GB" dirty="0"/>
          </a:p>
        </p:txBody>
      </p:sp>
    </p:spTree>
    <p:extLst>
      <p:ext uri="{BB962C8B-B14F-4D97-AF65-F5344CB8AC3E}">
        <p14:creationId xmlns:p14="http://schemas.microsoft.com/office/powerpoint/2010/main" val="1654378443"/>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icture with label">
    <p:spTree>
      <p:nvGrpSpPr>
        <p:cNvPr id="1" name=""/>
        <p:cNvGrpSpPr/>
        <p:nvPr/>
      </p:nvGrpSpPr>
      <p:grpSpPr>
        <a:xfrm>
          <a:off x="0" y="0"/>
          <a:ext cx="0" cy="0"/>
          <a:chOff x="0" y="0"/>
          <a:chExt cx="0" cy="0"/>
        </a:xfrm>
      </p:grpSpPr>
      <p:sp>
        <p:nvSpPr>
          <p:cNvPr id="11" name="Picture Placeholder 10"/>
          <p:cNvSpPr>
            <a:spLocks noGrp="1"/>
          </p:cNvSpPr>
          <p:nvPr>
            <p:ph type="pic" sz="quarter" idx="13"/>
          </p:nvPr>
        </p:nvSpPr>
        <p:spPr>
          <a:xfrm>
            <a:off x="250827" y="1279598"/>
            <a:ext cx="4321173" cy="4741690"/>
          </a:xfrm>
        </p:spPr>
        <p:txBody>
          <a:bodyPr/>
          <a:lstStyle>
            <a:lvl1pPr marL="0" indent="0">
              <a:buNone/>
              <a:defRPr/>
            </a:lvl1pPr>
          </a:lstStyle>
          <a:p>
            <a:endParaRPr lang="en-GB" dirty="0"/>
          </a:p>
        </p:txBody>
      </p:sp>
      <p:sp>
        <p:nvSpPr>
          <p:cNvPr id="2" name="Title 1"/>
          <p:cNvSpPr>
            <a:spLocks noGrp="1"/>
          </p:cNvSpPr>
          <p:nvPr>
            <p:ph type="title"/>
          </p:nvPr>
        </p:nvSpPr>
        <p:spPr/>
        <p:txBody>
          <a:bodyPr/>
          <a:lstStyle/>
          <a:p>
            <a:r>
              <a:rPr lang="en-US" dirty="0" smtClean="0"/>
              <a:t>Click to edit Master title style</a:t>
            </a:r>
            <a:endParaRPr lang="en-GB" dirty="0"/>
          </a:p>
        </p:txBody>
      </p:sp>
      <p:sp>
        <p:nvSpPr>
          <p:cNvPr id="4" name="Content Placeholder 3"/>
          <p:cNvSpPr>
            <a:spLocks noGrp="1"/>
          </p:cNvSpPr>
          <p:nvPr>
            <p:ph sz="half" idx="2"/>
          </p:nvPr>
        </p:nvSpPr>
        <p:spPr>
          <a:xfrm>
            <a:off x="4572003" y="1268760"/>
            <a:ext cx="4321175" cy="4752528"/>
          </a:xfrm>
          <a:solidFill>
            <a:schemeClr val="accent4">
              <a:alpha val="40000"/>
            </a:schemeClr>
          </a:solidFill>
        </p:spPr>
        <p:txBody>
          <a:bodyPr>
            <a:normAutofit/>
          </a:bodyPr>
          <a:lstStyle>
            <a:lvl1pPr marL="0" indent="0">
              <a:buNone/>
              <a:defRPr sz="2400">
                <a:solidFill>
                  <a:schemeClr val="bg1"/>
                </a:solidFill>
              </a:defRPr>
            </a:lvl1pPr>
            <a:lvl2pPr marL="457200" indent="0">
              <a:buNone/>
              <a:defRPr sz="2400">
                <a:solidFill>
                  <a:schemeClr val="bg1"/>
                </a:solidFill>
              </a:defRPr>
            </a:lvl2pPr>
            <a:lvl3pPr marL="914400" indent="0">
              <a:buNone/>
              <a:defRPr sz="2000">
                <a:solidFill>
                  <a:schemeClr val="bg1"/>
                </a:solidFill>
              </a:defRPr>
            </a:lvl3pPr>
            <a:lvl4pPr marL="1371600" indent="0">
              <a:buNone/>
              <a:defRPr sz="1800">
                <a:solidFill>
                  <a:schemeClr val="bg1"/>
                </a:solidFill>
              </a:defRPr>
            </a:lvl4pPr>
            <a:lvl5pPr marL="1828800" indent="0">
              <a:buNone/>
              <a:defRPr sz="1800">
                <a:solidFill>
                  <a:schemeClr val="bg1"/>
                </a:solidFill>
              </a:defRPr>
            </a:lvl5pPr>
            <a:lvl6pPr>
              <a:defRPr sz="1800"/>
            </a:lvl6pPr>
            <a:lvl7pPr>
              <a:defRPr sz="1800"/>
            </a:lvl7pPr>
            <a:lvl8pPr>
              <a:defRPr sz="1800"/>
            </a:lvl8pPr>
            <a:lvl9pPr>
              <a:defRPr sz="1800"/>
            </a:lvl9pPr>
          </a:lstStyle>
          <a:p>
            <a:pPr lvl="0"/>
            <a:r>
              <a:rPr lang="en-US" dirty="0" smtClean="0"/>
              <a:t>Click to edit Master text styles</a:t>
            </a:r>
          </a:p>
        </p:txBody>
      </p:sp>
      <p:sp>
        <p:nvSpPr>
          <p:cNvPr id="5" name="Date Placeholder 4"/>
          <p:cNvSpPr>
            <a:spLocks noGrp="1"/>
          </p:cNvSpPr>
          <p:nvPr>
            <p:ph type="dt" sz="half" idx="10"/>
          </p:nvPr>
        </p:nvSpPr>
        <p:spPr/>
        <p:txBody>
          <a:bodyPr/>
          <a:lstStyle/>
          <a:p>
            <a:r>
              <a:rPr lang="en-US" dirty="0" smtClean="0"/>
              <a:t>Sofia  19th and 20th November 2014</a:t>
            </a:r>
            <a:endParaRPr lang="en-GB" dirty="0"/>
          </a:p>
        </p:txBody>
      </p:sp>
      <p:sp>
        <p:nvSpPr>
          <p:cNvPr id="6" name="Footer Placeholder 5"/>
          <p:cNvSpPr>
            <a:spLocks noGrp="1"/>
          </p:cNvSpPr>
          <p:nvPr>
            <p:ph type="ftr" sz="quarter" idx="11"/>
          </p:nvPr>
        </p:nvSpPr>
        <p:spPr/>
        <p:txBody>
          <a:bodyPr/>
          <a:lstStyle/>
          <a:p>
            <a:r>
              <a:rPr lang="en-US" dirty="0" smtClean="0"/>
              <a:t>European Investment Bank Group          TA2013040 BGBSF</a:t>
            </a:r>
            <a:endParaRPr lang="en-GB" dirty="0"/>
          </a:p>
        </p:txBody>
      </p:sp>
      <p:sp>
        <p:nvSpPr>
          <p:cNvPr id="7" name="Slide Number Placeholder 6"/>
          <p:cNvSpPr>
            <a:spLocks noGrp="1"/>
          </p:cNvSpPr>
          <p:nvPr>
            <p:ph type="sldNum" sz="quarter" idx="12"/>
          </p:nvPr>
        </p:nvSpPr>
        <p:spPr/>
        <p:txBody>
          <a:bodyPr/>
          <a:lstStyle/>
          <a:p>
            <a:fld id="{7B5726B0-BA77-4468-99C9-1D2C1D064D21}" type="slidenum">
              <a:rPr lang="en-GB" smtClean="0"/>
              <a:t>‹#›</a:t>
            </a:fld>
            <a:endParaRPr lang="en-GB" dirty="0"/>
          </a:p>
        </p:txBody>
      </p:sp>
    </p:spTree>
    <p:extLst>
      <p:ext uri="{BB962C8B-B14F-4D97-AF65-F5344CB8AC3E}">
        <p14:creationId xmlns:p14="http://schemas.microsoft.com/office/powerpoint/2010/main" val="4106447094"/>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picture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GB" dirty="0"/>
          </a:p>
        </p:txBody>
      </p:sp>
      <p:sp>
        <p:nvSpPr>
          <p:cNvPr id="3" name="Date Placeholder 2"/>
          <p:cNvSpPr>
            <a:spLocks noGrp="1"/>
          </p:cNvSpPr>
          <p:nvPr>
            <p:ph type="dt" sz="half" idx="10"/>
          </p:nvPr>
        </p:nvSpPr>
        <p:spPr/>
        <p:txBody>
          <a:bodyPr/>
          <a:lstStyle/>
          <a:p>
            <a:r>
              <a:rPr lang="en-US" dirty="0" smtClean="0"/>
              <a:t>Sofia  19th and 20th November 2014</a:t>
            </a:r>
            <a:endParaRPr lang="en-GB" dirty="0"/>
          </a:p>
        </p:txBody>
      </p:sp>
      <p:sp>
        <p:nvSpPr>
          <p:cNvPr id="4" name="Footer Placeholder 3"/>
          <p:cNvSpPr>
            <a:spLocks noGrp="1"/>
          </p:cNvSpPr>
          <p:nvPr>
            <p:ph type="ftr" sz="quarter" idx="11"/>
          </p:nvPr>
        </p:nvSpPr>
        <p:spPr/>
        <p:txBody>
          <a:bodyPr/>
          <a:lstStyle/>
          <a:p>
            <a:r>
              <a:rPr lang="en-US" dirty="0" smtClean="0"/>
              <a:t>European Investment Bank Group          TA2013040 BGBSF</a:t>
            </a:r>
            <a:endParaRPr lang="en-GB" dirty="0"/>
          </a:p>
        </p:txBody>
      </p:sp>
      <p:sp>
        <p:nvSpPr>
          <p:cNvPr id="5" name="Slide Number Placeholder 4"/>
          <p:cNvSpPr>
            <a:spLocks noGrp="1"/>
          </p:cNvSpPr>
          <p:nvPr>
            <p:ph type="sldNum" sz="quarter" idx="12"/>
          </p:nvPr>
        </p:nvSpPr>
        <p:spPr/>
        <p:txBody>
          <a:bodyPr/>
          <a:lstStyle/>
          <a:p>
            <a:fld id="{FD0A51CA-4611-42BC-8C78-05A9D4A054CC}" type="slidenum">
              <a:rPr lang="en-GB" smtClean="0"/>
              <a:pPr/>
              <a:t>‹#›</a:t>
            </a:fld>
            <a:endParaRPr lang="en-GB" dirty="0"/>
          </a:p>
        </p:txBody>
      </p:sp>
      <p:sp>
        <p:nvSpPr>
          <p:cNvPr id="7" name="Picture Placeholder 6"/>
          <p:cNvSpPr>
            <a:spLocks noGrp="1"/>
          </p:cNvSpPr>
          <p:nvPr>
            <p:ph type="pic" sz="quarter" idx="13" hasCustomPrompt="1"/>
          </p:nvPr>
        </p:nvSpPr>
        <p:spPr>
          <a:xfrm>
            <a:off x="250825" y="1268414"/>
            <a:ext cx="4284000" cy="4032795"/>
          </a:xfrm>
        </p:spPr>
        <p:txBody>
          <a:bodyPr/>
          <a:lstStyle>
            <a:lvl1pPr marL="0" indent="0">
              <a:buNone/>
              <a:defRPr/>
            </a:lvl1pPr>
          </a:lstStyle>
          <a:p>
            <a:r>
              <a:rPr lang="fr-BE" dirty="0" smtClean="0"/>
              <a:t>Click to insert </a:t>
            </a:r>
            <a:r>
              <a:rPr lang="fr-BE" dirty="0" err="1" smtClean="0"/>
              <a:t>your</a:t>
            </a:r>
            <a:r>
              <a:rPr lang="fr-BE" dirty="0" smtClean="0"/>
              <a:t> Picture</a:t>
            </a:r>
            <a:endParaRPr lang="en-GB" dirty="0"/>
          </a:p>
        </p:txBody>
      </p:sp>
      <p:sp>
        <p:nvSpPr>
          <p:cNvPr id="8" name="Picture Placeholder 6"/>
          <p:cNvSpPr>
            <a:spLocks noGrp="1"/>
          </p:cNvSpPr>
          <p:nvPr>
            <p:ph type="pic" sz="quarter" idx="14" hasCustomPrompt="1"/>
          </p:nvPr>
        </p:nvSpPr>
        <p:spPr>
          <a:xfrm>
            <a:off x="4608004" y="1269850"/>
            <a:ext cx="4284000" cy="4031358"/>
          </a:xfrm>
        </p:spPr>
        <p:txBody>
          <a:bodyPr/>
          <a:lstStyle>
            <a:lvl1pPr marL="0" indent="0">
              <a:buNone/>
              <a:defRPr/>
            </a:lvl1pPr>
          </a:lstStyle>
          <a:p>
            <a:r>
              <a:rPr lang="fr-BE" dirty="0" smtClean="0"/>
              <a:t>Click to insert </a:t>
            </a:r>
            <a:r>
              <a:rPr lang="fr-BE" dirty="0" err="1" smtClean="0"/>
              <a:t>your</a:t>
            </a:r>
            <a:r>
              <a:rPr lang="fr-BE" dirty="0" smtClean="0"/>
              <a:t> Picture</a:t>
            </a:r>
            <a:endParaRPr lang="en-GB" dirty="0"/>
          </a:p>
        </p:txBody>
      </p:sp>
      <p:sp>
        <p:nvSpPr>
          <p:cNvPr id="10" name="Text Placeholder 9"/>
          <p:cNvSpPr>
            <a:spLocks noGrp="1"/>
          </p:cNvSpPr>
          <p:nvPr>
            <p:ph type="body" sz="quarter" idx="15"/>
          </p:nvPr>
        </p:nvSpPr>
        <p:spPr>
          <a:xfrm>
            <a:off x="250827" y="5373216"/>
            <a:ext cx="8642351" cy="792634"/>
          </a:xfrm>
          <a:solidFill>
            <a:schemeClr val="accent2"/>
          </a:solidFill>
        </p:spPr>
        <p:txBody>
          <a:bodyPr>
            <a:normAutofit/>
          </a:bodyPr>
          <a:lstStyle>
            <a:lvl1pPr marL="0" indent="0">
              <a:buNone/>
              <a:defRPr sz="2400">
                <a:solidFill>
                  <a:schemeClr val="bg1"/>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smtClean="0"/>
              <a:t>Click to edit Master text styles</a:t>
            </a:r>
          </a:p>
        </p:txBody>
      </p:sp>
    </p:spTree>
    <p:extLst>
      <p:ext uri="{BB962C8B-B14F-4D97-AF65-F5344CB8AC3E}">
        <p14:creationId xmlns:p14="http://schemas.microsoft.com/office/powerpoint/2010/main" val="4110538451"/>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Medi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r>
              <a:rPr lang="en-US" smtClean="0"/>
              <a:t>Sofia  19th and 20th November 2014</a:t>
            </a:r>
            <a:endParaRPr lang="en-GB" dirty="0"/>
          </a:p>
        </p:txBody>
      </p:sp>
      <p:sp>
        <p:nvSpPr>
          <p:cNvPr id="4" name="Footer Placeholder 3"/>
          <p:cNvSpPr>
            <a:spLocks noGrp="1"/>
          </p:cNvSpPr>
          <p:nvPr>
            <p:ph type="ftr" sz="quarter" idx="11"/>
          </p:nvPr>
        </p:nvSpPr>
        <p:spPr/>
        <p:txBody>
          <a:bodyPr/>
          <a:lstStyle/>
          <a:p>
            <a:r>
              <a:rPr lang="en-US" smtClean="0"/>
              <a:t>European Investment Bank Group          TA2013040 BGBSF</a:t>
            </a:r>
            <a:endParaRPr lang="en-GB" dirty="0"/>
          </a:p>
        </p:txBody>
      </p:sp>
      <p:sp>
        <p:nvSpPr>
          <p:cNvPr id="5" name="Slide Number Placeholder 4"/>
          <p:cNvSpPr>
            <a:spLocks noGrp="1"/>
          </p:cNvSpPr>
          <p:nvPr>
            <p:ph type="sldNum" sz="quarter" idx="12"/>
          </p:nvPr>
        </p:nvSpPr>
        <p:spPr/>
        <p:txBody>
          <a:bodyPr/>
          <a:lstStyle/>
          <a:p>
            <a:fld id="{FD0A51CA-4611-42BC-8C78-05A9D4A054CC}" type="slidenum">
              <a:rPr lang="en-GB" smtClean="0"/>
              <a:pPr/>
              <a:t>‹#›</a:t>
            </a:fld>
            <a:endParaRPr lang="en-GB" dirty="0"/>
          </a:p>
        </p:txBody>
      </p:sp>
      <p:sp>
        <p:nvSpPr>
          <p:cNvPr id="7" name="Media Placeholder 6"/>
          <p:cNvSpPr>
            <a:spLocks noGrp="1"/>
          </p:cNvSpPr>
          <p:nvPr>
            <p:ph type="media" sz="quarter" idx="13" hasCustomPrompt="1"/>
          </p:nvPr>
        </p:nvSpPr>
        <p:spPr>
          <a:xfrm>
            <a:off x="251999" y="1267199"/>
            <a:ext cx="8643600" cy="4888800"/>
          </a:xfrm>
        </p:spPr>
        <p:txBody>
          <a:bodyPr/>
          <a:lstStyle>
            <a:lvl1pPr marL="0" indent="0">
              <a:buNone/>
              <a:defRPr/>
            </a:lvl1pPr>
          </a:lstStyle>
          <a:p>
            <a:r>
              <a:rPr lang="fr-BE" dirty="0" smtClean="0"/>
              <a:t>Click to insert </a:t>
            </a:r>
            <a:r>
              <a:rPr lang="fr-BE" dirty="0" err="1" smtClean="0"/>
              <a:t>your</a:t>
            </a:r>
            <a:r>
              <a:rPr lang="fr-BE" dirty="0" smtClean="0"/>
              <a:t> Media</a:t>
            </a:r>
            <a:endParaRPr lang="en-GB" dirty="0"/>
          </a:p>
        </p:txBody>
      </p:sp>
    </p:spTree>
    <p:extLst>
      <p:ext uri="{BB962C8B-B14F-4D97-AF65-F5344CB8AC3E}">
        <p14:creationId xmlns:p14="http://schemas.microsoft.com/office/powerpoint/2010/main" val="145506376"/>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Sofia  19th and 20th November 2014</a:t>
            </a:r>
            <a:endParaRPr lang="en-GB"/>
          </a:p>
        </p:txBody>
      </p:sp>
      <p:sp>
        <p:nvSpPr>
          <p:cNvPr id="3" name="Footer Placeholder 2"/>
          <p:cNvSpPr>
            <a:spLocks noGrp="1"/>
          </p:cNvSpPr>
          <p:nvPr>
            <p:ph type="ftr" sz="quarter" idx="11"/>
          </p:nvPr>
        </p:nvSpPr>
        <p:spPr/>
        <p:txBody>
          <a:bodyPr/>
          <a:lstStyle/>
          <a:p>
            <a:r>
              <a:rPr lang="en-US" smtClean="0"/>
              <a:t>European Investment Bank Group          TA2013040 BGBSF</a:t>
            </a:r>
            <a:endParaRPr lang="en-GB"/>
          </a:p>
        </p:txBody>
      </p:sp>
      <p:sp>
        <p:nvSpPr>
          <p:cNvPr id="4" name="Slide Number Placeholder 3"/>
          <p:cNvSpPr>
            <a:spLocks noGrp="1"/>
          </p:cNvSpPr>
          <p:nvPr>
            <p:ph type="sldNum" sz="quarter" idx="12"/>
          </p:nvPr>
        </p:nvSpPr>
        <p:spPr/>
        <p:txBody>
          <a:bodyPr/>
          <a:lstStyle/>
          <a:p>
            <a:fld id="{FD0A51CA-4611-42BC-8C78-05A9D4A054CC}" type="slidenum">
              <a:rPr lang="en-GB" smtClean="0"/>
              <a:t>‹#›</a:t>
            </a:fld>
            <a:endParaRPr lang="en-GB"/>
          </a:p>
        </p:txBody>
      </p:sp>
    </p:spTree>
    <p:extLst>
      <p:ext uri="{BB962C8B-B14F-4D97-AF65-F5344CB8AC3E}">
        <p14:creationId xmlns:p14="http://schemas.microsoft.com/office/powerpoint/2010/main" val="871885941"/>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title">
  <p:cSld name="Section Header">
    <p:spTree>
      <p:nvGrpSpPr>
        <p:cNvPr id="1" name=""/>
        <p:cNvGrpSpPr/>
        <p:nvPr/>
      </p:nvGrpSpPr>
      <p:grpSpPr>
        <a:xfrm>
          <a:off x="0" y="0"/>
          <a:ext cx="0" cy="0"/>
          <a:chOff x="0" y="0"/>
          <a:chExt cx="0" cy="0"/>
        </a:xfrm>
      </p:grpSpPr>
      <p:sp>
        <p:nvSpPr>
          <p:cNvPr id="2" name="Title 1"/>
          <p:cNvSpPr>
            <a:spLocks noGrp="1"/>
          </p:cNvSpPr>
          <p:nvPr>
            <p:ph type="ctrTitle"/>
          </p:nvPr>
        </p:nvSpPr>
        <p:spPr>
          <a:xfrm>
            <a:off x="1223630" y="1742953"/>
            <a:ext cx="7452060" cy="1470025"/>
          </a:xfrm>
          <a:prstGeom prst="rect">
            <a:avLst/>
          </a:prstGeom>
        </p:spPr>
        <p:txBody>
          <a:bodyPr>
            <a:normAutofit/>
          </a:bodyPr>
          <a:lstStyle>
            <a:lvl1pPr algn="l">
              <a:defRPr sz="4000">
                <a:solidFill>
                  <a:schemeClr val="tx2"/>
                </a:solidFill>
              </a:defRPr>
            </a:lvl1pPr>
          </a:lstStyle>
          <a:p>
            <a:r>
              <a:rPr lang="en-US" dirty="0" smtClean="0"/>
              <a:t>Click to edit Master title style</a:t>
            </a:r>
            <a:endParaRPr lang="en-GB" dirty="0"/>
          </a:p>
        </p:txBody>
      </p:sp>
      <p:sp>
        <p:nvSpPr>
          <p:cNvPr id="3" name="Subtitle 2"/>
          <p:cNvSpPr>
            <a:spLocks noGrp="1"/>
          </p:cNvSpPr>
          <p:nvPr>
            <p:ph type="subTitle" idx="1"/>
          </p:nvPr>
        </p:nvSpPr>
        <p:spPr>
          <a:xfrm>
            <a:off x="1223963" y="3825044"/>
            <a:ext cx="7451725" cy="1752600"/>
          </a:xfrm>
          <a:prstGeom prst="rect">
            <a:avLst/>
          </a:prstGeom>
        </p:spPr>
        <p:txBody>
          <a:bodyPr>
            <a:normAutofit/>
          </a:bodyPr>
          <a:lstStyle>
            <a:lvl1pPr marL="0" indent="0" algn="l">
              <a:buNone/>
              <a:defRPr sz="3200" i="1">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GB" dirty="0"/>
          </a:p>
        </p:txBody>
      </p:sp>
      <p:sp>
        <p:nvSpPr>
          <p:cNvPr id="4" name="Date Placeholder 3"/>
          <p:cNvSpPr>
            <a:spLocks noGrp="1"/>
          </p:cNvSpPr>
          <p:nvPr>
            <p:ph type="dt" sz="half" idx="10"/>
          </p:nvPr>
        </p:nvSpPr>
        <p:spPr/>
        <p:txBody>
          <a:bodyPr/>
          <a:lstStyle/>
          <a:p>
            <a:r>
              <a:rPr lang="en-US" dirty="0" smtClean="0"/>
              <a:t>Sofia  19th and 20th November 2014</a:t>
            </a:r>
            <a:endParaRPr lang="en-GB" dirty="0"/>
          </a:p>
        </p:txBody>
      </p:sp>
      <p:sp>
        <p:nvSpPr>
          <p:cNvPr id="5" name="Footer Placeholder 4"/>
          <p:cNvSpPr>
            <a:spLocks noGrp="1"/>
          </p:cNvSpPr>
          <p:nvPr>
            <p:ph type="ftr" sz="quarter" idx="11"/>
          </p:nvPr>
        </p:nvSpPr>
        <p:spPr/>
        <p:txBody>
          <a:bodyPr/>
          <a:lstStyle/>
          <a:p>
            <a:r>
              <a:rPr lang="en-US" dirty="0" smtClean="0"/>
              <a:t>European Investment Bank Group          TA2013040 BGBSF</a:t>
            </a:r>
            <a:endParaRPr lang="en-GB" dirty="0"/>
          </a:p>
        </p:txBody>
      </p:sp>
      <p:sp>
        <p:nvSpPr>
          <p:cNvPr id="6" name="Slide Number Placeholder 5"/>
          <p:cNvSpPr>
            <a:spLocks noGrp="1"/>
          </p:cNvSpPr>
          <p:nvPr>
            <p:ph type="sldNum" sz="quarter" idx="12"/>
          </p:nvPr>
        </p:nvSpPr>
        <p:spPr/>
        <p:txBody>
          <a:bodyPr/>
          <a:lstStyle/>
          <a:p>
            <a:fld id="{FD0A51CA-4611-42BC-8C78-05A9D4A054CC}" type="slidenum">
              <a:rPr lang="en-GB" smtClean="0"/>
              <a:t>‹#›</a:t>
            </a:fld>
            <a:endParaRPr lang="en-GB" dirty="0"/>
          </a:p>
        </p:txBody>
      </p:sp>
    </p:spTree>
    <p:extLst>
      <p:ext uri="{BB962C8B-B14F-4D97-AF65-F5344CB8AC3E}">
        <p14:creationId xmlns:p14="http://schemas.microsoft.com/office/powerpoint/2010/main" val="1731130042"/>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Main cover">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r>
              <a:rPr lang="en-US" dirty="0" smtClean="0"/>
              <a:t>Sofia  19th and 20th November 2014</a:t>
            </a:r>
            <a:endParaRPr lang="en-GB" dirty="0"/>
          </a:p>
        </p:txBody>
      </p:sp>
      <p:sp>
        <p:nvSpPr>
          <p:cNvPr id="4" name="Footer Placeholder 3"/>
          <p:cNvSpPr>
            <a:spLocks noGrp="1"/>
          </p:cNvSpPr>
          <p:nvPr>
            <p:ph type="ftr" sz="quarter" idx="11"/>
          </p:nvPr>
        </p:nvSpPr>
        <p:spPr/>
        <p:txBody>
          <a:bodyPr/>
          <a:lstStyle/>
          <a:p>
            <a:r>
              <a:rPr lang="en-US" dirty="0" smtClean="0"/>
              <a:t>European Investment Bank Group          TA2013040 BGBSF</a:t>
            </a:r>
            <a:endParaRPr lang="en-GB" dirty="0"/>
          </a:p>
        </p:txBody>
      </p:sp>
      <p:sp>
        <p:nvSpPr>
          <p:cNvPr id="5" name="Slide Number Placeholder 4"/>
          <p:cNvSpPr>
            <a:spLocks noGrp="1"/>
          </p:cNvSpPr>
          <p:nvPr>
            <p:ph type="sldNum" sz="quarter" idx="12"/>
          </p:nvPr>
        </p:nvSpPr>
        <p:spPr/>
        <p:txBody>
          <a:bodyPr/>
          <a:lstStyle/>
          <a:p>
            <a:fld id="{FD0A51CA-4611-42BC-8C78-05A9D4A054CC}" type="slidenum">
              <a:rPr lang="en-GB" smtClean="0"/>
              <a:pPr/>
              <a:t>‹#›</a:t>
            </a:fld>
            <a:endParaRPr lang="en-GB" dirty="0"/>
          </a:p>
        </p:txBody>
      </p:sp>
    </p:spTree>
    <p:extLst>
      <p:ext uri="{BB962C8B-B14F-4D97-AF65-F5344CB8AC3E}">
        <p14:creationId xmlns:p14="http://schemas.microsoft.com/office/powerpoint/2010/main" val="2790128429"/>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0">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871701" y="225424"/>
            <a:ext cx="7021475" cy="576000"/>
          </a:xfrm>
          <a:prstGeom prst="rect">
            <a:avLst/>
          </a:prstGeom>
        </p:spPr>
        <p:txBody>
          <a:bodyPr vert="horz" lIns="91440" tIns="45720" rIns="91440" bIns="45720" rtlCol="0" anchor="t">
            <a:noAutofit/>
          </a:bodyPr>
          <a:lstStyle/>
          <a:p>
            <a:r>
              <a:rPr lang="en-US" dirty="0" smtClean="0"/>
              <a:t>Click to edit Master title style</a:t>
            </a:r>
            <a:endParaRPr lang="en-GB" dirty="0"/>
          </a:p>
        </p:txBody>
      </p:sp>
      <p:sp>
        <p:nvSpPr>
          <p:cNvPr id="3" name="Text Placeholder 2"/>
          <p:cNvSpPr>
            <a:spLocks noGrp="1"/>
          </p:cNvSpPr>
          <p:nvPr>
            <p:ph type="body" idx="1"/>
          </p:nvPr>
        </p:nvSpPr>
        <p:spPr>
          <a:xfrm>
            <a:off x="251521" y="1268760"/>
            <a:ext cx="8641657" cy="4889686"/>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p:txBody>
      </p:sp>
      <p:sp>
        <p:nvSpPr>
          <p:cNvPr id="4" name="Date Placeholder 3"/>
          <p:cNvSpPr>
            <a:spLocks noGrp="1"/>
          </p:cNvSpPr>
          <p:nvPr>
            <p:ph type="dt" sz="half" idx="2"/>
          </p:nvPr>
        </p:nvSpPr>
        <p:spPr>
          <a:xfrm>
            <a:off x="457200" y="6484257"/>
            <a:ext cx="2133600" cy="365125"/>
          </a:xfrm>
          <a:prstGeom prst="rect">
            <a:avLst/>
          </a:prstGeom>
        </p:spPr>
        <p:txBody>
          <a:bodyPr vert="horz" lIns="91440" tIns="45720" rIns="91440" bIns="45720" rtlCol="0" anchor="ctr"/>
          <a:lstStyle>
            <a:lvl1pPr algn="l">
              <a:defRPr sz="1200">
                <a:solidFill>
                  <a:schemeClr val="bg1"/>
                </a:solidFill>
              </a:defRPr>
            </a:lvl1pPr>
          </a:lstStyle>
          <a:p>
            <a:r>
              <a:rPr lang="en-US" dirty="0" smtClean="0"/>
              <a:t>Sofia  19th and 20th November 2014</a:t>
            </a:r>
            <a:endParaRPr lang="en-GB" dirty="0"/>
          </a:p>
        </p:txBody>
      </p:sp>
      <p:sp>
        <p:nvSpPr>
          <p:cNvPr id="5" name="Footer Placeholder 4"/>
          <p:cNvSpPr>
            <a:spLocks noGrp="1"/>
          </p:cNvSpPr>
          <p:nvPr>
            <p:ph type="ftr" sz="quarter" idx="3"/>
          </p:nvPr>
        </p:nvSpPr>
        <p:spPr>
          <a:xfrm>
            <a:off x="3124200" y="6484257"/>
            <a:ext cx="2895600" cy="365125"/>
          </a:xfrm>
          <a:prstGeom prst="rect">
            <a:avLst/>
          </a:prstGeom>
        </p:spPr>
        <p:txBody>
          <a:bodyPr vert="horz" lIns="91440" tIns="45720" rIns="91440" bIns="45720" rtlCol="0" anchor="ctr"/>
          <a:lstStyle>
            <a:lvl1pPr algn="ctr">
              <a:defRPr sz="1200" b="1">
                <a:solidFill>
                  <a:schemeClr val="bg1"/>
                </a:solidFill>
              </a:defRPr>
            </a:lvl1pPr>
          </a:lstStyle>
          <a:p>
            <a:r>
              <a:rPr lang="en-US" dirty="0" smtClean="0"/>
              <a:t>European Investment Bank Group          TA2013040 BGBSF</a:t>
            </a:r>
            <a:endParaRPr lang="en-GB" dirty="0"/>
          </a:p>
        </p:txBody>
      </p:sp>
      <p:sp>
        <p:nvSpPr>
          <p:cNvPr id="6" name="Slide Number Placeholder 5"/>
          <p:cNvSpPr>
            <a:spLocks noGrp="1"/>
          </p:cNvSpPr>
          <p:nvPr>
            <p:ph type="sldNum" sz="quarter" idx="4"/>
          </p:nvPr>
        </p:nvSpPr>
        <p:spPr>
          <a:xfrm>
            <a:off x="6553200" y="6484257"/>
            <a:ext cx="2133600" cy="365125"/>
          </a:xfrm>
          <a:prstGeom prst="rect">
            <a:avLst/>
          </a:prstGeom>
        </p:spPr>
        <p:txBody>
          <a:bodyPr vert="horz" lIns="91440" tIns="45720" rIns="91440" bIns="45720" rtlCol="0" anchor="ctr"/>
          <a:lstStyle>
            <a:lvl1pPr algn="r">
              <a:defRPr sz="1200">
                <a:solidFill>
                  <a:schemeClr val="bg1"/>
                </a:solidFill>
              </a:defRPr>
            </a:lvl1pPr>
          </a:lstStyle>
          <a:p>
            <a:fld id="{FD0A51CA-4611-42BC-8C78-05A9D4A054CC}" type="slidenum">
              <a:rPr lang="en-GB" smtClean="0"/>
              <a:pPr/>
              <a:t>‹#›</a:t>
            </a:fld>
            <a:endParaRPr lang="en-GB" dirty="0"/>
          </a:p>
        </p:txBody>
      </p:sp>
    </p:spTree>
    <p:extLst>
      <p:ext uri="{BB962C8B-B14F-4D97-AF65-F5344CB8AC3E}">
        <p14:creationId xmlns:p14="http://schemas.microsoft.com/office/powerpoint/2010/main" val="3384744402"/>
      </p:ext>
    </p:extLst>
  </p:cSld>
  <p:clrMap bg1="lt1" tx1="dk1" bg2="lt2" tx2="dk2" accent1="accent1" accent2="accent2" accent3="accent3" accent4="accent4" accent5="accent5" accent6="accent6" hlink="hlink" folHlink="folHlink"/>
  <p:sldLayoutIdLst>
    <p:sldLayoutId id="2147483661" r:id="rId1"/>
    <p:sldLayoutId id="2147483667" r:id="rId2"/>
    <p:sldLayoutId id="2147483679" r:id="rId3"/>
    <p:sldLayoutId id="2147483680" r:id="rId4"/>
    <p:sldLayoutId id="2147483682" r:id="rId5"/>
    <p:sldLayoutId id="2147483676" r:id="rId6"/>
    <p:sldLayoutId id="2147483684" r:id="rId7"/>
    <p:sldLayoutId id="2147483681" r:id="rId8"/>
  </p:sldLayoutIdLst>
  <p:timing>
    <p:tnLst>
      <p:par>
        <p:cTn id="1" dur="indefinite" restart="never" nodeType="tmRoot"/>
      </p:par>
    </p:tnLst>
  </p:timing>
  <p:hf hdr="0"/>
  <p:txStyles>
    <p:titleStyle>
      <a:lvl1pPr algn="r" defTabSz="914400" rtl="0" eaLnBrk="1" latinLnBrk="0" hangingPunct="1">
        <a:spcBef>
          <a:spcPct val="0"/>
        </a:spcBef>
        <a:buNone/>
        <a:defRPr sz="3200" kern="1200">
          <a:solidFill>
            <a:schemeClr val="tx2"/>
          </a:solidFill>
          <a:latin typeface="+mj-lt"/>
          <a:ea typeface="+mj-ea"/>
          <a:cs typeface="+mj-cs"/>
        </a:defRPr>
      </a:lvl1pPr>
    </p:titleStyle>
    <p:bodyStyle>
      <a:lvl1pPr marL="342900" indent="-342900" algn="l" defTabSz="914400" rtl="0" eaLnBrk="1" latinLnBrk="0" hangingPunct="1">
        <a:spcBef>
          <a:spcPct val="20000"/>
        </a:spcBef>
        <a:buClr>
          <a:schemeClr val="accent4"/>
        </a:buClr>
        <a:buFont typeface="Arial" pitchFamily="34" charset="0"/>
        <a:buChar char="•"/>
        <a:defRPr sz="2800" kern="1200">
          <a:solidFill>
            <a:schemeClr val="tx1"/>
          </a:solidFill>
          <a:latin typeface="+mn-lt"/>
          <a:ea typeface="+mn-ea"/>
          <a:cs typeface="+mn-cs"/>
        </a:defRPr>
      </a:lvl1pPr>
      <a:lvl2pPr marL="742950" indent="-285750" algn="l" defTabSz="914400" rtl="0" eaLnBrk="1" latinLnBrk="0" hangingPunct="1">
        <a:spcBef>
          <a:spcPct val="20000"/>
        </a:spcBef>
        <a:buClr>
          <a:schemeClr val="tx2"/>
        </a:buClr>
        <a:buFont typeface="Arial"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Clr>
          <a:schemeClr val="tx2"/>
        </a:buClr>
        <a:buFont typeface="Arial" pitchFamily="34" charset="0"/>
        <a:buChar char="•"/>
        <a:defRPr sz="2000" kern="1200">
          <a:solidFill>
            <a:schemeClr val="tx1"/>
          </a:solidFill>
          <a:latin typeface="+mn-lt"/>
          <a:ea typeface="+mn-ea"/>
          <a:cs typeface="+mn-cs"/>
        </a:defRPr>
      </a:lvl3pPr>
      <a:lvl4pPr marL="1600200" indent="-228600" algn="l" defTabSz="914400" rtl="0" eaLnBrk="1" latinLnBrk="0" hangingPunct="1">
        <a:spcBef>
          <a:spcPct val="20000"/>
        </a:spcBef>
        <a:buClr>
          <a:schemeClr val="tx2"/>
        </a:buClr>
        <a:buFont typeface="Arial" pitchFamily="34" charset="0"/>
        <a:buChar char="•"/>
        <a:defRPr sz="2000" kern="1200">
          <a:solidFill>
            <a:schemeClr val="bg1">
              <a:lumMod val="50000"/>
            </a:schemeClr>
          </a:solidFill>
          <a:latin typeface="+mn-lt"/>
          <a:ea typeface="+mn-ea"/>
          <a:cs typeface="+mn-cs"/>
        </a:defRPr>
      </a:lvl4pPr>
      <a:lvl5pPr marL="1828800" indent="0" algn="l" defTabSz="914400" rtl="0" eaLnBrk="1" latinLnBrk="0" hangingPunct="1">
        <a:spcBef>
          <a:spcPct val="20000"/>
        </a:spcBef>
        <a:buClr>
          <a:schemeClr val="tx2"/>
        </a:buClr>
        <a:buFont typeface="Arial" pitchFamily="34" charset="0"/>
        <a:buNone/>
        <a:defRPr sz="2000" kern="1200">
          <a:solidFill>
            <a:schemeClr val="bg1">
              <a:lumMod val="50000"/>
            </a:schemeClr>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1.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87524" y="4725144"/>
            <a:ext cx="8388166" cy="1188131"/>
          </a:xfrm>
        </p:spPr>
        <p:txBody>
          <a:bodyPr>
            <a:normAutofit/>
          </a:bodyPr>
          <a:lstStyle/>
          <a:p>
            <a:pPr algn="ctr"/>
            <a:r>
              <a:rPr lang="en-GB" sz="2400" i="1" dirty="0" smtClean="0">
                <a:solidFill>
                  <a:srgbClr val="0070C0"/>
                </a:solidFill>
              </a:rPr>
              <a:t>“Lessons Learnt” workshop </a:t>
            </a:r>
            <a:br>
              <a:rPr lang="en-GB" sz="2400" i="1" dirty="0" smtClean="0">
                <a:solidFill>
                  <a:srgbClr val="0070C0"/>
                </a:solidFill>
              </a:rPr>
            </a:br>
            <a:r>
              <a:rPr lang="en-GB" sz="2400" i="1" dirty="0" smtClean="0">
                <a:solidFill>
                  <a:srgbClr val="0070C0"/>
                </a:solidFill>
              </a:rPr>
              <a:t>on 18</a:t>
            </a:r>
            <a:r>
              <a:rPr lang="en-GB" sz="2400" i="1" baseline="30000" dirty="0" smtClean="0">
                <a:solidFill>
                  <a:srgbClr val="0070C0"/>
                </a:solidFill>
              </a:rPr>
              <a:t>th</a:t>
            </a:r>
            <a:r>
              <a:rPr lang="en-GB" sz="2400" i="1" dirty="0" smtClean="0">
                <a:solidFill>
                  <a:srgbClr val="0070C0"/>
                </a:solidFill>
              </a:rPr>
              <a:t> June </a:t>
            </a:r>
            <a:r>
              <a:rPr lang="hu-HU" sz="2400" i="1" dirty="0" smtClean="0">
                <a:solidFill>
                  <a:srgbClr val="0070C0"/>
                </a:solidFill>
              </a:rPr>
              <a:t>2015, </a:t>
            </a:r>
            <a:r>
              <a:rPr lang="en-GB" sz="2400" i="1" dirty="0" smtClean="0">
                <a:solidFill>
                  <a:srgbClr val="0070C0"/>
                </a:solidFill>
              </a:rPr>
              <a:t>Sofia</a:t>
            </a:r>
            <a:endParaRPr lang="en-GB" sz="2400" i="1" dirty="0">
              <a:solidFill>
                <a:srgbClr val="0070C0"/>
              </a:solidFill>
            </a:endParaRPr>
          </a:p>
        </p:txBody>
      </p:sp>
      <p:sp>
        <p:nvSpPr>
          <p:cNvPr id="3" name="Subtitle 2"/>
          <p:cNvSpPr>
            <a:spLocks noGrp="1"/>
          </p:cNvSpPr>
          <p:nvPr>
            <p:ph type="subTitle" idx="1"/>
          </p:nvPr>
        </p:nvSpPr>
        <p:spPr>
          <a:xfrm>
            <a:off x="827584" y="1592796"/>
            <a:ext cx="7848106" cy="2556284"/>
          </a:xfrm>
        </p:spPr>
        <p:txBody>
          <a:bodyPr>
            <a:normAutofit fontScale="92500" lnSpcReduction="10000"/>
          </a:bodyPr>
          <a:lstStyle/>
          <a:p>
            <a:pPr algn="ctr"/>
            <a:r>
              <a:rPr lang="en-GB" sz="2800" b="1" i="0" dirty="0" smtClean="0">
                <a:solidFill>
                  <a:srgbClr val="0070C0"/>
                </a:solidFill>
              </a:rPr>
              <a:t>Project Implementation Support Service Agreement (PISSA) TA2013040 BG BSF</a:t>
            </a:r>
          </a:p>
          <a:p>
            <a:pPr algn="ctr"/>
            <a:endParaRPr lang="en-US" sz="2800" dirty="0" smtClean="0">
              <a:solidFill>
                <a:srgbClr val="0070C0"/>
              </a:solidFill>
            </a:endParaRPr>
          </a:p>
          <a:p>
            <a:pPr algn="ctr"/>
            <a:r>
              <a:rPr lang="en-US" sz="2800" dirty="0" smtClean="0">
                <a:solidFill>
                  <a:srgbClr val="0070C0"/>
                </a:solidFill>
              </a:rPr>
              <a:t>S1 – Procurement &amp; FIDIC</a:t>
            </a:r>
          </a:p>
          <a:p>
            <a:pPr algn="r"/>
            <a:r>
              <a:rPr lang="en-GB" sz="2800" b="1" i="0" dirty="0" smtClean="0">
                <a:solidFill>
                  <a:srgbClr val="0070C0"/>
                </a:solidFill>
              </a:rPr>
              <a:t/>
            </a:r>
            <a:br>
              <a:rPr lang="en-GB" sz="2800" b="1" i="0" dirty="0" smtClean="0">
                <a:solidFill>
                  <a:srgbClr val="0070C0"/>
                </a:solidFill>
              </a:rPr>
            </a:br>
            <a:r>
              <a:rPr lang="hu-HU" sz="2800" b="1" i="0" dirty="0" smtClean="0">
                <a:solidFill>
                  <a:srgbClr val="0070C0"/>
                </a:solidFill>
              </a:rPr>
              <a:t>Dr. Károly Léderer</a:t>
            </a:r>
            <a:r>
              <a:rPr lang="en-GB" sz="2800" b="1" i="0" dirty="0" smtClean="0">
                <a:solidFill>
                  <a:srgbClr val="0070C0"/>
                </a:solidFill>
              </a:rPr>
              <a:t>, </a:t>
            </a:r>
            <a:r>
              <a:rPr lang="en-GB" sz="2800" b="1" i="0" dirty="0" smtClean="0">
                <a:solidFill>
                  <a:srgbClr val="0070C0"/>
                </a:solidFill>
              </a:rPr>
              <a:t>EIB Claim Expert, </a:t>
            </a:r>
            <a:r>
              <a:rPr lang="en-GB" sz="2800" b="1" i="0" dirty="0" smtClean="0">
                <a:solidFill>
                  <a:srgbClr val="0070C0"/>
                </a:solidFill>
              </a:rPr>
              <a:t>Sofia</a:t>
            </a:r>
            <a:endParaRPr lang="hu-HU" sz="2800" b="1" i="0" dirty="0" smtClean="0">
              <a:solidFill>
                <a:srgbClr val="0070C0"/>
              </a:solidFill>
            </a:endParaRPr>
          </a:p>
        </p:txBody>
      </p:sp>
      <p:sp>
        <p:nvSpPr>
          <p:cNvPr id="4" name="Date Placeholder 3"/>
          <p:cNvSpPr>
            <a:spLocks noGrp="1"/>
          </p:cNvSpPr>
          <p:nvPr>
            <p:ph type="dt" sz="half" idx="10"/>
          </p:nvPr>
        </p:nvSpPr>
        <p:spPr/>
        <p:txBody>
          <a:bodyPr/>
          <a:lstStyle/>
          <a:p>
            <a:r>
              <a:rPr lang="en-GB" dirty="0" smtClean="0"/>
              <a:t>Sofia, 18</a:t>
            </a:r>
            <a:r>
              <a:rPr lang="en-GB" baseline="30000" dirty="0" smtClean="0"/>
              <a:t>th</a:t>
            </a:r>
            <a:r>
              <a:rPr lang="en-GB" dirty="0" smtClean="0"/>
              <a:t> June 2015</a:t>
            </a:r>
            <a:endParaRPr lang="en-GB" dirty="0"/>
          </a:p>
        </p:txBody>
      </p:sp>
      <p:sp>
        <p:nvSpPr>
          <p:cNvPr id="5" name="Footer Placeholder 4"/>
          <p:cNvSpPr>
            <a:spLocks noGrp="1"/>
          </p:cNvSpPr>
          <p:nvPr>
            <p:ph type="ftr" sz="quarter" idx="11"/>
          </p:nvPr>
        </p:nvSpPr>
        <p:spPr>
          <a:xfrm>
            <a:off x="3124200" y="6484257"/>
            <a:ext cx="3103984" cy="365125"/>
          </a:xfrm>
        </p:spPr>
        <p:txBody>
          <a:bodyPr/>
          <a:lstStyle/>
          <a:p>
            <a:r>
              <a:rPr lang="en-US" dirty="0" smtClean="0"/>
              <a:t>European Investment Bank Group          TA2013040 BG BSF</a:t>
            </a:r>
            <a:endParaRPr lang="en-GB" dirty="0"/>
          </a:p>
        </p:txBody>
      </p:sp>
      <p:sp>
        <p:nvSpPr>
          <p:cNvPr id="6" name="Slide Number Placeholder 5"/>
          <p:cNvSpPr>
            <a:spLocks noGrp="1"/>
          </p:cNvSpPr>
          <p:nvPr>
            <p:ph type="sldNum" sz="quarter" idx="12"/>
          </p:nvPr>
        </p:nvSpPr>
        <p:spPr/>
        <p:txBody>
          <a:bodyPr/>
          <a:lstStyle/>
          <a:p>
            <a:fld id="{FD0A51CA-4611-42BC-8C78-05A9D4A054CC}" type="slidenum">
              <a:rPr lang="en-GB" smtClean="0"/>
              <a:t>1</a:t>
            </a:fld>
            <a:endParaRPr lang="en-GB" dirty="0"/>
          </a:p>
        </p:txBody>
      </p:sp>
    </p:spTree>
    <p:extLst>
      <p:ext uri="{BB962C8B-B14F-4D97-AF65-F5344CB8AC3E}">
        <p14:creationId xmlns:p14="http://schemas.microsoft.com/office/powerpoint/2010/main" val="226821718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83668" y="225424"/>
            <a:ext cx="7416823" cy="576000"/>
          </a:xfrm>
        </p:spPr>
        <p:txBody>
          <a:bodyPr/>
          <a:lstStyle/>
          <a:p>
            <a:r>
              <a:rPr lang="en-US" sz="1800" b="1" dirty="0"/>
              <a:t>Project Implementation Support Service </a:t>
            </a:r>
            <a:r>
              <a:rPr lang="en-US" sz="1800" b="1" dirty="0" smtClean="0"/>
              <a:t>Agreement – Activity 3, “</a:t>
            </a:r>
            <a:r>
              <a:rPr lang="hu-HU" sz="1800" b="1" dirty="0" smtClean="0"/>
              <a:t>L</a:t>
            </a:r>
            <a:r>
              <a:rPr lang="en-US" sz="1800" b="1" dirty="0" err="1" smtClean="0"/>
              <a:t>essons</a:t>
            </a:r>
            <a:r>
              <a:rPr lang="en-US" sz="1800" b="1" dirty="0" smtClean="0"/>
              <a:t> Learnt” workshop</a:t>
            </a:r>
            <a:r>
              <a:rPr lang="en-US" sz="1800" dirty="0" smtClean="0"/>
              <a:t> </a:t>
            </a:r>
            <a:r>
              <a:rPr lang="en-US" sz="2000" b="1" dirty="0"/>
              <a:t/>
            </a:r>
            <a:br>
              <a:rPr lang="en-US" sz="2000" b="1" dirty="0"/>
            </a:br>
            <a:endParaRPr lang="en-GB" sz="2000" dirty="0"/>
          </a:p>
        </p:txBody>
      </p:sp>
      <p:sp>
        <p:nvSpPr>
          <p:cNvPr id="3" name="Content Placeholder 2"/>
          <p:cNvSpPr>
            <a:spLocks noGrp="1"/>
          </p:cNvSpPr>
          <p:nvPr>
            <p:ph idx="1"/>
          </p:nvPr>
        </p:nvSpPr>
        <p:spPr>
          <a:xfrm>
            <a:off x="251520" y="1088740"/>
            <a:ext cx="8641657" cy="5508612"/>
          </a:xfrm>
        </p:spPr>
        <p:txBody>
          <a:bodyPr>
            <a:normAutofit/>
          </a:bodyPr>
          <a:lstStyle/>
          <a:p>
            <a:endParaRPr lang="en-GB" b="1" dirty="0" smtClean="0"/>
          </a:p>
          <a:p>
            <a:endParaRPr lang="en-US" b="1" dirty="0" smtClean="0"/>
          </a:p>
          <a:p>
            <a:pPr marL="0" indent="0">
              <a:buNone/>
            </a:pPr>
            <a:endParaRPr lang="en-US" dirty="0"/>
          </a:p>
          <a:p>
            <a:endParaRPr lang="en-GB" dirty="0"/>
          </a:p>
        </p:txBody>
      </p:sp>
      <p:sp>
        <p:nvSpPr>
          <p:cNvPr id="7" name="Date Placeholder 6"/>
          <p:cNvSpPr>
            <a:spLocks noGrp="1"/>
          </p:cNvSpPr>
          <p:nvPr>
            <p:ph type="dt" sz="half" idx="10"/>
          </p:nvPr>
        </p:nvSpPr>
        <p:spPr/>
        <p:txBody>
          <a:bodyPr/>
          <a:lstStyle/>
          <a:p>
            <a:r>
              <a:rPr lang="en-GB" dirty="0" smtClean="0"/>
              <a:t>Sofia, 18</a:t>
            </a:r>
            <a:r>
              <a:rPr lang="en-GB" baseline="30000" dirty="0" smtClean="0"/>
              <a:t>th</a:t>
            </a:r>
            <a:r>
              <a:rPr lang="en-GB" dirty="0" smtClean="0"/>
              <a:t> June</a:t>
            </a:r>
            <a:r>
              <a:rPr lang="en-GB" dirty="0"/>
              <a:t>, 2015</a:t>
            </a:r>
          </a:p>
        </p:txBody>
      </p:sp>
      <p:sp>
        <p:nvSpPr>
          <p:cNvPr id="9" name="Slide Number Placeholder 8"/>
          <p:cNvSpPr>
            <a:spLocks noGrp="1"/>
          </p:cNvSpPr>
          <p:nvPr>
            <p:ph type="sldNum" sz="quarter" idx="12"/>
          </p:nvPr>
        </p:nvSpPr>
        <p:spPr/>
        <p:txBody>
          <a:bodyPr/>
          <a:lstStyle/>
          <a:p>
            <a:fld id="{FD0A51CA-4611-42BC-8C78-05A9D4A054CC}" type="slidenum">
              <a:rPr lang="en-GB" smtClean="0"/>
              <a:t>2</a:t>
            </a:fld>
            <a:endParaRPr lang="en-GB" dirty="0"/>
          </a:p>
        </p:txBody>
      </p:sp>
      <p:sp>
        <p:nvSpPr>
          <p:cNvPr id="12" name="Footer Placeholder 4"/>
          <p:cNvSpPr>
            <a:spLocks noGrp="1"/>
          </p:cNvSpPr>
          <p:nvPr>
            <p:ph type="ftr" sz="quarter" idx="11"/>
          </p:nvPr>
        </p:nvSpPr>
        <p:spPr>
          <a:xfrm>
            <a:off x="3124200" y="6484257"/>
            <a:ext cx="3175992" cy="365125"/>
          </a:xfrm>
        </p:spPr>
        <p:txBody>
          <a:bodyPr/>
          <a:lstStyle/>
          <a:p>
            <a:r>
              <a:rPr lang="en-US" dirty="0" smtClean="0"/>
              <a:t>European Investment Bank Group          TA2013040 BG BSF</a:t>
            </a:r>
            <a:endParaRPr lang="en-GB" dirty="0"/>
          </a:p>
        </p:txBody>
      </p:sp>
      <p:sp>
        <p:nvSpPr>
          <p:cNvPr id="10" name="Tartalom helye 2"/>
          <p:cNvSpPr txBox="1">
            <a:spLocks/>
          </p:cNvSpPr>
          <p:nvPr/>
        </p:nvSpPr>
        <p:spPr>
          <a:xfrm>
            <a:off x="457200" y="1600200"/>
            <a:ext cx="8229600" cy="4421188"/>
          </a:xfrm>
          <a:prstGeom prst="rect">
            <a:avLst/>
          </a:prstGeom>
        </p:spPr>
        <p:txBody>
          <a:bodyPr vert="horz" lIns="91440" tIns="45720" rIns="91440" bIns="45720" rtlCol="0" anchor="ctr" anchorCtr="1">
            <a:normAutofit/>
          </a:bodyPr>
          <a:lstStyle>
            <a:lvl1pPr marL="342900" indent="-342900" algn="l" defTabSz="914400" rtl="0" eaLnBrk="1" latinLnBrk="0" hangingPunct="1">
              <a:spcBef>
                <a:spcPct val="20000"/>
              </a:spcBef>
              <a:buClr>
                <a:schemeClr val="accent4"/>
              </a:buClr>
              <a:buFont typeface="Arial" pitchFamily="34" charset="0"/>
              <a:buChar char="•"/>
              <a:defRPr sz="2800" kern="1200">
                <a:solidFill>
                  <a:schemeClr val="tx1"/>
                </a:solidFill>
                <a:latin typeface="+mn-lt"/>
                <a:ea typeface="+mn-ea"/>
                <a:cs typeface="+mn-cs"/>
              </a:defRPr>
            </a:lvl1pPr>
            <a:lvl2pPr marL="742950" indent="-285750" algn="l" defTabSz="914400" rtl="0" eaLnBrk="1" latinLnBrk="0" hangingPunct="1">
              <a:spcBef>
                <a:spcPct val="20000"/>
              </a:spcBef>
              <a:buClr>
                <a:schemeClr val="tx2"/>
              </a:buClr>
              <a:buFont typeface="Arial"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Clr>
                <a:schemeClr val="tx2"/>
              </a:buClr>
              <a:buFont typeface="Arial" pitchFamily="34" charset="0"/>
              <a:buChar char="•"/>
              <a:defRPr sz="2000" kern="1200">
                <a:solidFill>
                  <a:schemeClr val="tx1"/>
                </a:solidFill>
                <a:latin typeface="+mn-lt"/>
                <a:ea typeface="+mn-ea"/>
                <a:cs typeface="+mn-cs"/>
              </a:defRPr>
            </a:lvl3pPr>
            <a:lvl4pPr marL="1600200" indent="-228600" algn="l" defTabSz="914400" rtl="0" eaLnBrk="1" latinLnBrk="0" hangingPunct="1">
              <a:spcBef>
                <a:spcPct val="20000"/>
              </a:spcBef>
              <a:buClr>
                <a:schemeClr val="tx2"/>
              </a:buClr>
              <a:buFont typeface="Arial" pitchFamily="34" charset="0"/>
              <a:buChar char="•"/>
              <a:defRPr sz="2000" kern="1200">
                <a:solidFill>
                  <a:schemeClr val="bg1">
                    <a:lumMod val="50000"/>
                  </a:schemeClr>
                </a:solidFill>
                <a:latin typeface="+mn-lt"/>
                <a:ea typeface="+mn-ea"/>
                <a:cs typeface="+mn-cs"/>
              </a:defRPr>
            </a:lvl4pPr>
            <a:lvl5pPr marL="1828800" indent="0" algn="l" defTabSz="914400" rtl="0" eaLnBrk="1" latinLnBrk="0" hangingPunct="1">
              <a:spcBef>
                <a:spcPct val="20000"/>
              </a:spcBef>
              <a:buClr>
                <a:schemeClr val="tx2"/>
              </a:buClr>
              <a:buFont typeface="Arial" pitchFamily="34" charset="0"/>
              <a:buNone/>
              <a:defRPr sz="2000" kern="1200">
                <a:solidFill>
                  <a:schemeClr val="bg1">
                    <a:lumMod val="50000"/>
                  </a:schemeClr>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buClrTx/>
              <a:buFont typeface="Wingdings" panose="05000000000000000000" pitchFamily="2" charset="2"/>
              <a:buChar char="v"/>
            </a:pPr>
            <a:r>
              <a:rPr lang="en-GB" altLang="hu-HU" dirty="0" smtClean="0"/>
              <a:t>General thoughts on contract </a:t>
            </a:r>
          </a:p>
          <a:p>
            <a:pPr>
              <a:buClrTx/>
              <a:buFont typeface="Wingdings" panose="05000000000000000000" pitchFamily="2" charset="2"/>
              <a:buChar char="v"/>
            </a:pPr>
            <a:r>
              <a:rPr lang="en-GB" altLang="hu-HU" dirty="0" smtClean="0"/>
              <a:t>Legal environment around the PSP Contract</a:t>
            </a:r>
          </a:p>
          <a:p>
            <a:pPr>
              <a:buClrTx/>
              <a:buFont typeface="Wingdings" panose="05000000000000000000" pitchFamily="2" charset="2"/>
              <a:buChar char="v"/>
            </a:pPr>
            <a:r>
              <a:rPr lang="en-GB" altLang="hu-HU" dirty="0" smtClean="0"/>
              <a:t>Private contract / Public Contract</a:t>
            </a:r>
          </a:p>
          <a:p>
            <a:pPr marL="0" indent="0">
              <a:buClrTx/>
              <a:buNone/>
            </a:pPr>
            <a:r>
              <a:rPr lang="en-GB" altLang="fr-FR" dirty="0" smtClean="0"/>
              <a:t>          (FIDIC)	     (Procurement)</a:t>
            </a:r>
          </a:p>
          <a:p>
            <a:pPr>
              <a:spcAft>
                <a:spcPts val="600"/>
              </a:spcAft>
              <a:buClrTx/>
              <a:buFont typeface="Wingdings" panose="05000000000000000000" pitchFamily="2" charset="2"/>
              <a:buChar char="v"/>
            </a:pPr>
            <a:r>
              <a:rPr lang="en-GB" altLang="hu-HU" dirty="0" smtClean="0"/>
              <a:t>Some examples on practical issues</a:t>
            </a:r>
          </a:p>
          <a:p>
            <a:pPr>
              <a:spcAft>
                <a:spcPts val="600"/>
              </a:spcAft>
              <a:buClrTx/>
              <a:buFont typeface="Wingdings" panose="05000000000000000000" pitchFamily="2" charset="2"/>
              <a:buChar char="v"/>
            </a:pPr>
            <a:r>
              <a:rPr lang="en-GB" altLang="hu-HU" dirty="0" smtClean="0"/>
              <a:t>Suggested improvements in future NRIC’S contracts</a:t>
            </a:r>
          </a:p>
        </p:txBody>
      </p:sp>
      <p:sp>
        <p:nvSpPr>
          <p:cNvPr id="11" name="Title 1"/>
          <p:cNvSpPr txBox="1">
            <a:spLocks/>
          </p:cNvSpPr>
          <p:nvPr/>
        </p:nvSpPr>
        <p:spPr>
          <a:xfrm>
            <a:off x="0" y="832493"/>
            <a:ext cx="9144000" cy="863600"/>
          </a:xfrm>
          <a:prstGeom prst="rect">
            <a:avLst/>
          </a:prstGeom>
        </p:spPr>
        <p:txBody>
          <a:bodyPr vert="horz" lIns="91440" tIns="45720" rIns="91440" bIns="45720" rtlCol="0" anchor="t">
            <a:noAutofit/>
          </a:bodyPr>
          <a:lstStyle>
            <a:lvl1pPr algn="r" defTabSz="914400" rtl="0" eaLnBrk="1" latinLnBrk="0" hangingPunct="1">
              <a:spcBef>
                <a:spcPct val="0"/>
              </a:spcBef>
              <a:buNone/>
              <a:defRPr sz="3200" kern="1200">
                <a:solidFill>
                  <a:schemeClr val="tx2"/>
                </a:solidFill>
                <a:latin typeface="+mj-lt"/>
                <a:ea typeface="+mj-ea"/>
                <a:cs typeface="+mj-cs"/>
              </a:defRPr>
            </a:lvl1pPr>
          </a:lstStyle>
          <a:p>
            <a:pPr algn="ctr"/>
            <a:r>
              <a:rPr lang="hu-HU" altLang="hu-HU" sz="2400" b="1" dirty="0" smtClean="0"/>
              <a:t>PROCUREMENT &amp; FIDIC</a:t>
            </a:r>
          </a:p>
        </p:txBody>
      </p:sp>
    </p:spTree>
    <p:extLst>
      <p:ext uri="{BB962C8B-B14F-4D97-AF65-F5344CB8AC3E}">
        <p14:creationId xmlns:p14="http://schemas.microsoft.com/office/powerpoint/2010/main" val="11026434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animEffect transition="in" filter="fade">
                                      <p:cBhvr>
                                        <p:cTn id="7" dur="1000"/>
                                        <p:tgtEl>
                                          <p:spTgt spid="10">
                                            <p:txEl>
                                              <p:pRg st="0" end="0"/>
                                            </p:txEl>
                                          </p:spTgt>
                                        </p:tgtEl>
                                      </p:cBhvr>
                                    </p:animEffect>
                                    <p:anim calcmode="lin" valueType="num">
                                      <p:cBhvr>
                                        <p:cTn id="8" dur="1000" fill="hold"/>
                                        <p:tgtEl>
                                          <p:spTgt spid="10">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10">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10">
                                            <p:txEl>
                                              <p:pRg st="1" end="1"/>
                                            </p:txEl>
                                          </p:spTgt>
                                        </p:tgtEl>
                                        <p:attrNameLst>
                                          <p:attrName>style.visibility</p:attrName>
                                        </p:attrNameLst>
                                      </p:cBhvr>
                                      <p:to>
                                        <p:strVal val="visible"/>
                                      </p:to>
                                    </p:set>
                                    <p:animEffect transition="in" filter="fade">
                                      <p:cBhvr>
                                        <p:cTn id="14" dur="1000"/>
                                        <p:tgtEl>
                                          <p:spTgt spid="10">
                                            <p:txEl>
                                              <p:pRg st="1" end="1"/>
                                            </p:txEl>
                                          </p:spTgt>
                                        </p:tgtEl>
                                      </p:cBhvr>
                                    </p:animEffect>
                                    <p:anim calcmode="lin" valueType="num">
                                      <p:cBhvr>
                                        <p:cTn id="15" dur="1000" fill="hold"/>
                                        <p:tgtEl>
                                          <p:spTgt spid="10">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10">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10">
                                            <p:txEl>
                                              <p:pRg st="2" end="2"/>
                                            </p:txEl>
                                          </p:spTgt>
                                        </p:tgtEl>
                                        <p:attrNameLst>
                                          <p:attrName>style.visibility</p:attrName>
                                        </p:attrNameLst>
                                      </p:cBhvr>
                                      <p:to>
                                        <p:strVal val="visible"/>
                                      </p:to>
                                    </p:set>
                                    <p:animEffect transition="in" filter="fade">
                                      <p:cBhvr>
                                        <p:cTn id="21" dur="1000"/>
                                        <p:tgtEl>
                                          <p:spTgt spid="10">
                                            <p:txEl>
                                              <p:pRg st="2" end="2"/>
                                            </p:txEl>
                                          </p:spTgt>
                                        </p:tgtEl>
                                      </p:cBhvr>
                                    </p:animEffect>
                                    <p:anim calcmode="lin" valueType="num">
                                      <p:cBhvr>
                                        <p:cTn id="22" dur="1000" fill="hold"/>
                                        <p:tgtEl>
                                          <p:spTgt spid="10">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10">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10">
                                            <p:txEl>
                                              <p:pRg st="3" end="3"/>
                                            </p:txEl>
                                          </p:spTgt>
                                        </p:tgtEl>
                                        <p:attrNameLst>
                                          <p:attrName>style.visibility</p:attrName>
                                        </p:attrNameLst>
                                      </p:cBhvr>
                                      <p:to>
                                        <p:strVal val="visible"/>
                                      </p:to>
                                    </p:set>
                                    <p:animEffect transition="in" filter="fade">
                                      <p:cBhvr>
                                        <p:cTn id="28" dur="1000"/>
                                        <p:tgtEl>
                                          <p:spTgt spid="10">
                                            <p:txEl>
                                              <p:pRg st="3" end="3"/>
                                            </p:txEl>
                                          </p:spTgt>
                                        </p:tgtEl>
                                      </p:cBhvr>
                                    </p:animEffect>
                                    <p:anim calcmode="lin" valueType="num">
                                      <p:cBhvr>
                                        <p:cTn id="29" dur="1000" fill="hold"/>
                                        <p:tgtEl>
                                          <p:spTgt spid="10">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10">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10">
                                            <p:txEl>
                                              <p:pRg st="4" end="4"/>
                                            </p:txEl>
                                          </p:spTgt>
                                        </p:tgtEl>
                                        <p:attrNameLst>
                                          <p:attrName>style.visibility</p:attrName>
                                        </p:attrNameLst>
                                      </p:cBhvr>
                                      <p:to>
                                        <p:strVal val="visible"/>
                                      </p:to>
                                    </p:set>
                                    <p:animEffect transition="in" filter="fade">
                                      <p:cBhvr>
                                        <p:cTn id="35" dur="1000"/>
                                        <p:tgtEl>
                                          <p:spTgt spid="10">
                                            <p:txEl>
                                              <p:pRg st="4" end="4"/>
                                            </p:txEl>
                                          </p:spTgt>
                                        </p:tgtEl>
                                      </p:cBhvr>
                                    </p:animEffect>
                                    <p:anim calcmode="lin" valueType="num">
                                      <p:cBhvr>
                                        <p:cTn id="36" dur="1000" fill="hold"/>
                                        <p:tgtEl>
                                          <p:spTgt spid="10">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10">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10">
                                            <p:txEl>
                                              <p:pRg st="5" end="5"/>
                                            </p:txEl>
                                          </p:spTgt>
                                        </p:tgtEl>
                                        <p:attrNameLst>
                                          <p:attrName>style.visibility</p:attrName>
                                        </p:attrNameLst>
                                      </p:cBhvr>
                                      <p:to>
                                        <p:strVal val="visible"/>
                                      </p:to>
                                    </p:set>
                                    <p:animEffect transition="in" filter="fade">
                                      <p:cBhvr>
                                        <p:cTn id="42" dur="1000"/>
                                        <p:tgtEl>
                                          <p:spTgt spid="10">
                                            <p:txEl>
                                              <p:pRg st="5" end="5"/>
                                            </p:txEl>
                                          </p:spTgt>
                                        </p:tgtEl>
                                      </p:cBhvr>
                                    </p:animEffect>
                                    <p:anim calcmode="lin" valueType="num">
                                      <p:cBhvr>
                                        <p:cTn id="43" dur="1000" fill="hold"/>
                                        <p:tgtEl>
                                          <p:spTgt spid="10">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10">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83668" y="225424"/>
            <a:ext cx="7416823" cy="576000"/>
          </a:xfrm>
        </p:spPr>
        <p:txBody>
          <a:bodyPr/>
          <a:lstStyle/>
          <a:p>
            <a:r>
              <a:rPr lang="en-US" sz="1800" b="1" dirty="0"/>
              <a:t>Project Implementation Support Service </a:t>
            </a:r>
            <a:r>
              <a:rPr lang="en-US" sz="1800" b="1" dirty="0" smtClean="0"/>
              <a:t>Agreement – Activity 3, “</a:t>
            </a:r>
            <a:r>
              <a:rPr lang="hu-HU" sz="1800" b="1" dirty="0" smtClean="0"/>
              <a:t>L</a:t>
            </a:r>
            <a:r>
              <a:rPr lang="en-US" sz="1800" b="1" dirty="0" err="1" smtClean="0"/>
              <a:t>essons</a:t>
            </a:r>
            <a:r>
              <a:rPr lang="en-US" sz="1800" b="1" dirty="0" smtClean="0"/>
              <a:t> Learnt” workshop</a:t>
            </a:r>
            <a:r>
              <a:rPr lang="en-US" sz="1800" dirty="0" smtClean="0"/>
              <a:t> </a:t>
            </a:r>
            <a:r>
              <a:rPr lang="en-US" sz="2000" b="1" dirty="0"/>
              <a:t/>
            </a:r>
            <a:br>
              <a:rPr lang="en-US" sz="2000" b="1" dirty="0"/>
            </a:br>
            <a:endParaRPr lang="en-GB" sz="2000" dirty="0"/>
          </a:p>
        </p:txBody>
      </p:sp>
      <p:sp>
        <p:nvSpPr>
          <p:cNvPr id="3" name="Content Placeholder 2"/>
          <p:cNvSpPr>
            <a:spLocks noGrp="1"/>
          </p:cNvSpPr>
          <p:nvPr>
            <p:ph idx="1"/>
          </p:nvPr>
        </p:nvSpPr>
        <p:spPr>
          <a:xfrm>
            <a:off x="251520" y="1088740"/>
            <a:ext cx="8641657" cy="5508612"/>
          </a:xfrm>
        </p:spPr>
        <p:txBody>
          <a:bodyPr>
            <a:normAutofit/>
          </a:bodyPr>
          <a:lstStyle/>
          <a:p>
            <a:endParaRPr lang="en-GB" b="1" dirty="0" smtClean="0"/>
          </a:p>
          <a:p>
            <a:endParaRPr lang="en-US" b="1" dirty="0" smtClean="0"/>
          </a:p>
          <a:p>
            <a:pPr marL="0" indent="0">
              <a:buNone/>
            </a:pPr>
            <a:r>
              <a:rPr lang="hu-HU" dirty="0" smtClean="0"/>
              <a:t>	</a:t>
            </a:r>
            <a:endParaRPr lang="en-US" dirty="0"/>
          </a:p>
          <a:p>
            <a:endParaRPr lang="en-GB" dirty="0"/>
          </a:p>
        </p:txBody>
      </p:sp>
      <p:sp>
        <p:nvSpPr>
          <p:cNvPr id="7" name="Date Placeholder 6"/>
          <p:cNvSpPr>
            <a:spLocks noGrp="1"/>
          </p:cNvSpPr>
          <p:nvPr>
            <p:ph type="dt" sz="half" idx="10"/>
          </p:nvPr>
        </p:nvSpPr>
        <p:spPr/>
        <p:txBody>
          <a:bodyPr/>
          <a:lstStyle/>
          <a:p>
            <a:r>
              <a:rPr lang="en-GB" dirty="0" smtClean="0"/>
              <a:t>Sofia, 18</a:t>
            </a:r>
            <a:r>
              <a:rPr lang="en-GB" baseline="30000" dirty="0" smtClean="0"/>
              <a:t>th</a:t>
            </a:r>
            <a:r>
              <a:rPr lang="en-GB" dirty="0" smtClean="0"/>
              <a:t> June</a:t>
            </a:r>
            <a:r>
              <a:rPr lang="en-GB" dirty="0"/>
              <a:t>, 2015</a:t>
            </a:r>
          </a:p>
        </p:txBody>
      </p:sp>
      <p:sp>
        <p:nvSpPr>
          <p:cNvPr id="9" name="Slide Number Placeholder 8"/>
          <p:cNvSpPr>
            <a:spLocks noGrp="1"/>
          </p:cNvSpPr>
          <p:nvPr>
            <p:ph type="sldNum" sz="quarter" idx="12"/>
          </p:nvPr>
        </p:nvSpPr>
        <p:spPr/>
        <p:txBody>
          <a:bodyPr/>
          <a:lstStyle/>
          <a:p>
            <a:fld id="{FD0A51CA-4611-42BC-8C78-05A9D4A054CC}" type="slidenum">
              <a:rPr lang="en-GB" smtClean="0"/>
              <a:t>3</a:t>
            </a:fld>
            <a:endParaRPr lang="en-GB" dirty="0"/>
          </a:p>
        </p:txBody>
      </p:sp>
      <p:sp>
        <p:nvSpPr>
          <p:cNvPr id="12" name="Footer Placeholder 4"/>
          <p:cNvSpPr>
            <a:spLocks noGrp="1"/>
          </p:cNvSpPr>
          <p:nvPr>
            <p:ph type="ftr" sz="quarter" idx="11"/>
          </p:nvPr>
        </p:nvSpPr>
        <p:spPr>
          <a:xfrm>
            <a:off x="3124200" y="6484257"/>
            <a:ext cx="3175992" cy="365125"/>
          </a:xfrm>
        </p:spPr>
        <p:txBody>
          <a:bodyPr/>
          <a:lstStyle/>
          <a:p>
            <a:r>
              <a:rPr lang="en-US" dirty="0" smtClean="0"/>
              <a:t>European Investment Bank Group          TA2013040 BG BSF</a:t>
            </a:r>
            <a:endParaRPr lang="en-GB" dirty="0"/>
          </a:p>
        </p:txBody>
      </p:sp>
      <p:sp>
        <p:nvSpPr>
          <p:cNvPr id="10" name="Tartalom helye 2"/>
          <p:cNvSpPr txBox="1">
            <a:spLocks/>
          </p:cNvSpPr>
          <p:nvPr/>
        </p:nvSpPr>
        <p:spPr>
          <a:xfrm>
            <a:off x="472238" y="1412776"/>
            <a:ext cx="8229600" cy="4421188"/>
          </a:xfrm>
          <a:prstGeom prst="rect">
            <a:avLst/>
          </a:prstGeom>
        </p:spPr>
        <p:txBody>
          <a:bodyPr vert="horz" lIns="91440" tIns="45720" rIns="91440" bIns="45720" rtlCol="0" anchor="ctr" anchorCtr="1">
            <a:normAutofit fontScale="62500" lnSpcReduction="20000"/>
          </a:bodyPr>
          <a:lstStyle>
            <a:lvl1pPr marL="342900" indent="-342900" algn="l" defTabSz="914400" rtl="0" eaLnBrk="1" latinLnBrk="0" hangingPunct="1">
              <a:spcBef>
                <a:spcPct val="20000"/>
              </a:spcBef>
              <a:buClr>
                <a:schemeClr val="accent4"/>
              </a:buClr>
              <a:buFont typeface="Arial" pitchFamily="34" charset="0"/>
              <a:buChar char="•"/>
              <a:defRPr sz="2800" kern="1200">
                <a:solidFill>
                  <a:schemeClr val="tx1"/>
                </a:solidFill>
                <a:latin typeface="+mn-lt"/>
                <a:ea typeface="+mn-ea"/>
                <a:cs typeface="+mn-cs"/>
              </a:defRPr>
            </a:lvl1pPr>
            <a:lvl2pPr marL="742950" indent="-285750" algn="l" defTabSz="914400" rtl="0" eaLnBrk="1" latinLnBrk="0" hangingPunct="1">
              <a:spcBef>
                <a:spcPct val="20000"/>
              </a:spcBef>
              <a:buClr>
                <a:schemeClr val="tx2"/>
              </a:buClr>
              <a:buFont typeface="Arial"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Clr>
                <a:schemeClr val="tx2"/>
              </a:buClr>
              <a:buFont typeface="Arial" pitchFamily="34" charset="0"/>
              <a:buChar char="•"/>
              <a:defRPr sz="2000" kern="1200">
                <a:solidFill>
                  <a:schemeClr val="tx1"/>
                </a:solidFill>
                <a:latin typeface="+mn-lt"/>
                <a:ea typeface="+mn-ea"/>
                <a:cs typeface="+mn-cs"/>
              </a:defRPr>
            </a:lvl3pPr>
            <a:lvl4pPr marL="1600200" indent="-228600" algn="l" defTabSz="914400" rtl="0" eaLnBrk="1" latinLnBrk="0" hangingPunct="1">
              <a:spcBef>
                <a:spcPct val="20000"/>
              </a:spcBef>
              <a:buClr>
                <a:schemeClr val="tx2"/>
              </a:buClr>
              <a:buFont typeface="Arial" pitchFamily="34" charset="0"/>
              <a:buChar char="•"/>
              <a:defRPr sz="2000" kern="1200">
                <a:solidFill>
                  <a:schemeClr val="bg1">
                    <a:lumMod val="50000"/>
                  </a:schemeClr>
                </a:solidFill>
                <a:latin typeface="+mn-lt"/>
                <a:ea typeface="+mn-ea"/>
                <a:cs typeface="+mn-cs"/>
              </a:defRPr>
            </a:lvl4pPr>
            <a:lvl5pPr marL="1828800" indent="0" algn="l" defTabSz="914400" rtl="0" eaLnBrk="1" latinLnBrk="0" hangingPunct="1">
              <a:spcBef>
                <a:spcPct val="20000"/>
              </a:spcBef>
              <a:buClr>
                <a:schemeClr val="tx2"/>
              </a:buClr>
              <a:buFont typeface="Arial" pitchFamily="34" charset="0"/>
              <a:buNone/>
              <a:defRPr sz="2000" kern="1200">
                <a:solidFill>
                  <a:schemeClr val="bg1">
                    <a:lumMod val="50000"/>
                  </a:schemeClr>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ClrTx/>
              <a:buNone/>
              <a:tabLst>
                <a:tab pos="357188" algn="l"/>
              </a:tabLst>
            </a:pPr>
            <a:r>
              <a:rPr lang="hu-HU" altLang="hu-HU" sz="2000" dirty="0" smtClean="0"/>
              <a:t>	</a:t>
            </a:r>
            <a:endParaRPr lang="en-GB" altLang="hu-HU" sz="2600" dirty="0" smtClean="0"/>
          </a:p>
          <a:p>
            <a:pPr marL="0" indent="0">
              <a:buClrTx/>
              <a:buNone/>
            </a:pPr>
            <a:r>
              <a:rPr lang="en-GB" altLang="hu-HU" sz="2900" dirty="0" smtClean="0"/>
              <a:t>A CONTRACT is</a:t>
            </a:r>
          </a:p>
          <a:p>
            <a:pPr>
              <a:buClr>
                <a:schemeClr val="accent4">
                  <a:lumMod val="75000"/>
                </a:schemeClr>
              </a:buClr>
              <a:buFont typeface="Wingdings" panose="05000000000000000000" pitchFamily="2" charset="2"/>
              <a:buChar char="§"/>
            </a:pPr>
            <a:r>
              <a:rPr lang="en-GB" altLang="hu-HU" dirty="0" smtClean="0"/>
              <a:t>an agreement by which on</a:t>
            </a:r>
            <a:r>
              <a:rPr lang="hu-HU" altLang="hu-HU" dirty="0" smtClean="0"/>
              <a:t>e</a:t>
            </a:r>
            <a:r>
              <a:rPr lang="en-GB" altLang="hu-HU" dirty="0" smtClean="0"/>
              <a:t> person bind himself toward an other to transfer, to do or not do something (French Civil Code) </a:t>
            </a:r>
            <a:endParaRPr lang="hu-HU" altLang="hu-HU" dirty="0" smtClean="0"/>
          </a:p>
          <a:p>
            <a:pPr>
              <a:buClr>
                <a:schemeClr val="accent4">
                  <a:lumMod val="75000"/>
                </a:schemeClr>
              </a:buClr>
              <a:buFont typeface="Wingdings" panose="05000000000000000000" pitchFamily="2" charset="2"/>
              <a:buChar char="§"/>
            </a:pPr>
            <a:r>
              <a:rPr lang="en-GB" altLang="hu-HU" dirty="0" smtClean="0"/>
              <a:t>necessary between the parties in order to create an obligation by legal transaction and to </a:t>
            </a:r>
            <a:r>
              <a:rPr lang="hu-HU" altLang="hu-HU" dirty="0" err="1" smtClean="0"/>
              <a:t>al</a:t>
            </a:r>
            <a:r>
              <a:rPr lang="en-GB" altLang="hu-HU" dirty="0" err="1" smtClean="0"/>
              <a:t>ter</a:t>
            </a:r>
            <a:r>
              <a:rPr lang="en-GB" altLang="hu-HU" dirty="0" smtClean="0"/>
              <a:t> the contents of an obligation (German Civil Code)</a:t>
            </a:r>
          </a:p>
          <a:p>
            <a:pPr>
              <a:buClr>
                <a:schemeClr val="accent4">
                  <a:lumMod val="75000"/>
                </a:schemeClr>
              </a:buClr>
              <a:buFont typeface="Wingdings" panose="05000000000000000000" pitchFamily="2" charset="2"/>
              <a:buChar char="§"/>
            </a:pPr>
            <a:r>
              <a:rPr lang="en-GB" altLang="hu-HU" dirty="0" smtClean="0"/>
              <a:t>a bilateral arrangement under which each party owed obligations to the other, resting on „bona fides” and included in a consensual contract (Roman concept BC) </a:t>
            </a:r>
            <a:endParaRPr lang="hu-HU" altLang="hu-HU" dirty="0" smtClean="0"/>
          </a:p>
          <a:p>
            <a:pPr marL="0" indent="0">
              <a:buClr>
                <a:schemeClr val="accent4">
                  <a:lumMod val="75000"/>
                </a:schemeClr>
              </a:buClr>
              <a:buNone/>
            </a:pPr>
            <a:r>
              <a:rPr lang="en-GB" altLang="hu-HU" dirty="0" smtClean="0"/>
              <a:t>THE PHILOSOP</a:t>
            </a:r>
            <a:r>
              <a:rPr lang="hu-HU" altLang="hu-HU" dirty="0" smtClean="0"/>
              <a:t>H</a:t>
            </a:r>
            <a:r>
              <a:rPr lang="en-GB" altLang="hu-HU" dirty="0" smtClean="0"/>
              <a:t>Y BEHIND THE CONTRACT</a:t>
            </a:r>
          </a:p>
          <a:p>
            <a:pPr>
              <a:buClr>
                <a:schemeClr val="accent4">
                  <a:lumMod val="75000"/>
                </a:schemeClr>
              </a:buClr>
              <a:buFont typeface="Wingdings" panose="05000000000000000000" pitchFamily="2" charset="2"/>
              <a:buChar char="§"/>
            </a:pPr>
            <a:r>
              <a:rPr lang="en-GB" altLang="hu-HU" dirty="0" smtClean="0"/>
              <a:t>contractual obligations are voluntarily undertaken</a:t>
            </a:r>
          </a:p>
          <a:p>
            <a:pPr>
              <a:buClr>
                <a:schemeClr val="accent4">
                  <a:lumMod val="75000"/>
                </a:schemeClr>
              </a:buClr>
              <a:buFont typeface="Wingdings" panose="05000000000000000000" pitchFamily="2" charset="2"/>
              <a:buChar char="§"/>
            </a:pPr>
            <a:r>
              <a:rPr lang="en-GB" altLang="hu-HU" dirty="0" smtClean="0"/>
              <a:t>to ensure that each party receives the benefits promised by the other party (alternatively their monetary equivalent)</a:t>
            </a:r>
          </a:p>
          <a:p>
            <a:pPr>
              <a:buClr>
                <a:schemeClr val="accent4">
                  <a:lumMod val="75000"/>
                </a:schemeClr>
              </a:buClr>
              <a:buFont typeface="Wingdings" panose="05000000000000000000" pitchFamily="2" charset="2"/>
              <a:buChar char="§"/>
            </a:pPr>
            <a:r>
              <a:rPr lang="en-GB" altLang="hu-HU" dirty="0" smtClean="0"/>
              <a:t>the contract provisions should determine what and against whom they can recover (</a:t>
            </a:r>
            <a:r>
              <a:rPr lang="hu-HU" altLang="hu-HU" dirty="0" err="1" smtClean="0"/>
              <a:t>to</a:t>
            </a:r>
            <a:r>
              <a:rPr lang="hu-HU" altLang="hu-HU" dirty="0" smtClean="0"/>
              <a:t> </a:t>
            </a:r>
            <a:r>
              <a:rPr lang="en-GB" altLang="hu-HU" dirty="0" smtClean="0"/>
              <a:t>secure certainty)</a:t>
            </a:r>
          </a:p>
          <a:p>
            <a:pPr>
              <a:buClr>
                <a:schemeClr val="accent4">
                  <a:lumMod val="75000"/>
                </a:schemeClr>
              </a:buClr>
              <a:buFont typeface="Wingdings" panose="05000000000000000000" pitchFamily="2" charset="2"/>
              <a:buChar char="§"/>
            </a:pPr>
            <a:r>
              <a:rPr lang="en-GB" altLang="hu-HU" dirty="0" smtClean="0"/>
              <a:t>the contract establishes the mandatory mechanism to </a:t>
            </a:r>
            <a:r>
              <a:rPr lang="en-GB" altLang="hu-HU" dirty="0" err="1" smtClean="0"/>
              <a:t>accomodate</a:t>
            </a:r>
            <a:r>
              <a:rPr lang="en-GB" altLang="hu-HU" dirty="0" smtClean="0"/>
              <a:t> to the dynamics of the events</a:t>
            </a:r>
          </a:p>
        </p:txBody>
      </p:sp>
      <p:sp>
        <p:nvSpPr>
          <p:cNvPr id="11" name="Title 1"/>
          <p:cNvSpPr txBox="1">
            <a:spLocks/>
          </p:cNvSpPr>
          <p:nvPr/>
        </p:nvSpPr>
        <p:spPr>
          <a:xfrm>
            <a:off x="0" y="832493"/>
            <a:ext cx="9144000" cy="863600"/>
          </a:xfrm>
          <a:prstGeom prst="rect">
            <a:avLst/>
          </a:prstGeom>
        </p:spPr>
        <p:txBody>
          <a:bodyPr vert="horz" lIns="91440" tIns="45720" rIns="91440" bIns="45720" rtlCol="0" anchor="t">
            <a:noAutofit/>
          </a:bodyPr>
          <a:lstStyle>
            <a:lvl1pPr algn="r" defTabSz="914400" rtl="0" eaLnBrk="1" latinLnBrk="0" hangingPunct="1">
              <a:spcBef>
                <a:spcPct val="0"/>
              </a:spcBef>
              <a:buNone/>
              <a:defRPr sz="3200" kern="1200">
                <a:solidFill>
                  <a:schemeClr val="tx2"/>
                </a:solidFill>
                <a:latin typeface="+mj-lt"/>
                <a:ea typeface="+mj-ea"/>
                <a:cs typeface="+mj-cs"/>
              </a:defRPr>
            </a:lvl1pPr>
          </a:lstStyle>
          <a:p>
            <a:pPr algn="ctr"/>
            <a:r>
              <a:rPr lang="hu-HU" altLang="hu-HU" sz="2400" b="1" dirty="0" smtClean="0"/>
              <a:t>GENERAL THOUGHTS ON CONTRACT</a:t>
            </a:r>
          </a:p>
          <a:p>
            <a:pPr algn="ctr"/>
            <a:r>
              <a:rPr lang="en-GB" altLang="hu-HU" sz="2400" dirty="0"/>
              <a:t>(some very basic principles of both private and public contract)</a:t>
            </a:r>
            <a:endParaRPr lang="hu-HU" altLang="hu-HU" sz="2400" b="1" dirty="0"/>
          </a:p>
        </p:txBody>
      </p:sp>
    </p:spTree>
    <p:extLst>
      <p:ext uri="{BB962C8B-B14F-4D97-AF65-F5344CB8AC3E}">
        <p14:creationId xmlns:p14="http://schemas.microsoft.com/office/powerpoint/2010/main" val="7713967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animEffect transition="in" filter="fade">
                                      <p:cBhvr>
                                        <p:cTn id="7" dur="1000"/>
                                        <p:tgtEl>
                                          <p:spTgt spid="10">
                                            <p:txEl>
                                              <p:pRg st="0" end="0"/>
                                            </p:txEl>
                                          </p:spTgt>
                                        </p:tgtEl>
                                      </p:cBhvr>
                                    </p:animEffect>
                                    <p:anim calcmode="lin" valueType="num">
                                      <p:cBhvr>
                                        <p:cTn id="8" dur="1000" fill="hold"/>
                                        <p:tgtEl>
                                          <p:spTgt spid="10">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10">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10">
                                            <p:txEl>
                                              <p:pRg st="1" end="1"/>
                                            </p:txEl>
                                          </p:spTgt>
                                        </p:tgtEl>
                                        <p:attrNameLst>
                                          <p:attrName>style.visibility</p:attrName>
                                        </p:attrNameLst>
                                      </p:cBhvr>
                                      <p:to>
                                        <p:strVal val="visible"/>
                                      </p:to>
                                    </p:set>
                                    <p:animEffect transition="in" filter="fade">
                                      <p:cBhvr>
                                        <p:cTn id="14" dur="1000"/>
                                        <p:tgtEl>
                                          <p:spTgt spid="10">
                                            <p:txEl>
                                              <p:pRg st="1" end="1"/>
                                            </p:txEl>
                                          </p:spTgt>
                                        </p:tgtEl>
                                      </p:cBhvr>
                                    </p:animEffect>
                                    <p:anim calcmode="lin" valueType="num">
                                      <p:cBhvr>
                                        <p:cTn id="15" dur="1000" fill="hold"/>
                                        <p:tgtEl>
                                          <p:spTgt spid="10">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10">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10">
                                            <p:txEl>
                                              <p:pRg st="2" end="2"/>
                                            </p:txEl>
                                          </p:spTgt>
                                        </p:tgtEl>
                                        <p:attrNameLst>
                                          <p:attrName>style.visibility</p:attrName>
                                        </p:attrNameLst>
                                      </p:cBhvr>
                                      <p:to>
                                        <p:strVal val="visible"/>
                                      </p:to>
                                    </p:set>
                                    <p:animEffect transition="in" filter="fade">
                                      <p:cBhvr>
                                        <p:cTn id="21" dur="1000"/>
                                        <p:tgtEl>
                                          <p:spTgt spid="10">
                                            <p:txEl>
                                              <p:pRg st="2" end="2"/>
                                            </p:txEl>
                                          </p:spTgt>
                                        </p:tgtEl>
                                      </p:cBhvr>
                                    </p:animEffect>
                                    <p:anim calcmode="lin" valueType="num">
                                      <p:cBhvr>
                                        <p:cTn id="22" dur="1000" fill="hold"/>
                                        <p:tgtEl>
                                          <p:spTgt spid="10">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10">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10">
                                            <p:txEl>
                                              <p:pRg st="3" end="3"/>
                                            </p:txEl>
                                          </p:spTgt>
                                        </p:tgtEl>
                                        <p:attrNameLst>
                                          <p:attrName>style.visibility</p:attrName>
                                        </p:attrNameLst>
                                      </p:cBhvr>
                                      <p:to>
                                        <p:strVal val="visible"/>
                                      </p:to>
                                    </p:set>
                                    <p:animEffect transition="in" filter="fade">
                                      <p:cBhvr>
                                        <p:cTn id="28" dur="1000"/>
                                        <p:tgtEl>
                                          <p:spTgt spid="10">
                                            <p:txEl>
                                              <p:pRg st="3" end="3"/>
                                            </p:txEl>
                                          </p:spTgt>
                                        </p:tgtEl>
                                      </p:cBhvr>
                                    </p:animEffect>
                                    <p:anim calcmode="lin" valueType="num">
                                      <p:cBhvr>
                                        <p:cTn id="29" dur="1000" fill="hold"/>
                                        <p:tgtEl>
                                          <p:spTgt spid="10">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10">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10">
                                            <p:txEl>
                                              <p:pRg st="4" end="4"/>
                                            </p:txEl>
                                          </p:spTgt>
                                        </p:tgtEl>
                                        <p:attrNameLst>
                                          <p:attrName>style.visibility</p:attrName>
                                        </p:attrNameLst>
                                      </p:cBhvr>
                                      <p:to>
                                        <p:strVal val="visible"/>
                                      </p:to>
                                    </p:set>
                                    <p:animEffect transition="in" filter="fade">
                                      <p:cBhvr>
                                        <p:cTn id="35" dur="1000"/>
                                        <p:tgtEl>
                                          <p:spTgt spid="10">
                                            <p:txEl>
                                              <p:pRg st="4" end="4"/>
                                            </p:txEl>
                                          </p:spTgt>
                                        </p:tgtEl>
                                      </p:cBhvr>
                                    </p:animEffect>
                                    <p:anim calcmode="lin" valueType="num">
                                      <p:cBhvr>
                                        <p:cTn id="36" dur="1000" fill="hold"/>
                                        <p:tgtEl>
                                          <p:spTgt spid="10">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10">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10">
                                            <p:txEl>
                                              <p:pRg st="5" end="5"/>
                                            </p:txEl>
                                          </p:spTgt>
                                        </p:tgtEl>
                                        <p:attrNameLst>
                                          <p:attrName>style.visibility</p:attrName>
                                        </p:attrNameLst>
                                      </p:cBhvr>
                                      <p:to>
                                        <p:strVal val="visible"/>
                                      </p:to>
                                    </p:set>
                                    <p:animEffect transition="in" filter="fade">
                                      <p:cBhvr>
                                        <p:cTn id="42" dur="1000"/>
                                        <p:tgtEl>
                                          <p:spTgt spid="10">
                                            <p:txEl>
                                              <p:pRg st="5" end="5"/>
                                            </p:txEl>
                                          </p:spTgt>
                                        </p:tgtEl>
                                      </p:cBhvr>
                                    </p:animEffect>
                                    <p:anim calcmode="lin" valueType="num">
                                      <p:cBhvr>
                                        <p:cTn id="43" dur="1000" fill="hold"/>
                                        <p:tgtEl>
                                          <p:spTgt spid="10">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10">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10">
                                            <p:txEl>
                                              <p:pRg st="6" end="6"/>
                                            </p:txEl>
                                          </p:spTgt>
                                        </p:tgtEl>
                                        <p:attrNameLst>
                                          <p:attrName>style.visibility</p:attrName>
                                        </p:attrNameLst>
                                      </p:cBhvr>
                                      <p:to>
                                        <p:strVal val="visible"/>
                                      </p:to>
                                    </p:set>
                                    <p:animEffect transition="in" filter="fade">
                                      <p:cBhvr>
                                        <p:cTn id="49" dur="1000"/>
                                        <p:tgtEl>
                                          <p:spTgt spid="10">
                                            <p:txEl>
                                              <p:pRg st="6" end="6"/>
                                            </p:txEl>
                                          </p:spTgt>
                                        </p:tgtEl>
                                      </p:cBhvr>
                                    </p:animEffect>
                                    <p:anim calcmode="lin" valueType="num">
                                      <p:cBhvr>
                                        <p:cTn id="50" dur="1000" fill="hold"/>
                                        <p:tgtEl>
                                          <p:spTgt spid="10">
                                            <p:txEl>
                                              <p:pRg st="6" end="6"/>
                                            </p:txEl>
                                          </p:spTgt>
                                        </p:tgtEl>
                                        <p:attrNameLst>
                                          <p:attrName>ppt_x</p:attrName>
                                        </p:attrNameLst>
                                      </p:cBhvr>
                                      <p:tavLst>
                                        <p:tav tm="0">
                                          <p:val>
                                            <p:strVal val="#ppt_x"/>
                                          </p:val>
                                        </p:tav>
                                        <p:tav tm="100000">
                                          <p:val>
                                            <p:strVal val="#ppt_x"/>
                                          </p:val>
                                        </p:tav>
                                      </p:tavLst>
                                    </p:anim>
                                    <p:anim calcmode="lin" valueType="num">
                                      <p:cBhvr>
                                        <p:cTn id="51" dur="1000" fill="hold"/>
                                        <p:tgtEl>
                                          <p:spTgt spid="10">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grpId="0" nodeType="clickEffect">
                                  <p:stCondLst>
                                    <p:cond delay="0"/>
                                  </p:stCondLst>
                                  <p:childTnLst>
                                    <p:set>
                                      <p:cBhvr>
                                        <p:cTn id="55" dur="1" fill="hold">
                                          <p:stCondLst>
                                            <p:cond delay="0"/>
                                          </p:stCondLst>
                                        </p:cTn>
                                        <p:tgtEl>
                                          <p:spTgt spid="10">
                                            <p:txEl>
                                              <p:pRg st="7" end="7"/>
                                            </p:txEl>
                                          </p:spTgt>
                                        </p:tgtEl>
                                        <p:attrNameLst>
                                          <p:attrName>style.visibility</p:attrName>
                                        </p:attrNameLst>
                                      </p:cBhvr>
                                      <p:to>
                                        <p:strVal val="visible"/>
                                      </p:to>
                                    </p:set>
                                    <p:animEffect transition="in" filter="fade">
                                      <p:cBhvr>
                                        <p:cTn id="56" dur="1000"/>
                                        <p:tgtEl>
                                          <p:spTgt spid="10">
                                            <p:txEl>
                                              <p:pRg st="7" end="7"/>
                                            </p:txEl>
                                          </p:spTgt>
                                        </p:tgtEl>
                                      </p:cBhvr>
                                    </p:animEffect>
                                    <p:anim calcmode="lin" valueType="num">
                                      <p:cBhvr>
                                        <p:cTn id="57" dur="1000" fill="hold"/>
                                        <p:tgtEl>
                                          <p:spTgt spid="10">
                                            <p:txEl>
                                              <p:pRg st="7" end="7"/>
                                            </p:txEl>
                                          </p:spTgt>
                                        </p:tgtEl>
                                        <p:attrNameLst>
                                          <p:attrName>ppt_x</p:attrName>
                                        </p:attrNameLst>
                                      </p:cBhvr>
                                      <p:tavLst>
                                        <p:tav tm="0">
                                          <p:val>
                                            <p:strVal val="#ppt_x"/>
                                          </p:val>
                                        </p:tav>
                                        <p:tav tm="100000">
                                          <p:val>
                                            <p:strVal val="#ppt_x"/>
                                          </p:val>
                                        </p:tav>
                                      </p:tavLst>
                                    </p:anim>
                                    <p:anim calcmode="lin" valueType="num">
                                      <p:cBhvr>
                                        <p:cTn id="58" dur="1000" fill="hold"/>
                                        <p:tgtEl>
                                          <p:spTgt spid="10">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42" presetClass="entr" presetSubtype="0" fill="hold" grpId="0" nodeType="clickEffect">
                                  <p:stCondLst>
                                    <p:cond delay="0"/>
                                  </p:stCondLst>
                                  <p:childTnLst>
                                    <p:set>
                                      <p:cBhvr>
                                        <p:cTn id="62" dur="1" fill="hold">
                                          <p:stCondLst>
                                            <p:cond delay="0"/>
                                          </p:stCondLst>
                                        </p:cTn>
                                        <p:tgtEl>
                                          <p:spTgt spid="10">
                                            <p:txEl>
                                              <p:pRg st="8" end="8"/>
                                            </p:txEl>
                                          </p:spTgt>
                                        </p:tgtEl>
                                        <p:attrNameLst>
                                          <p:attrName>style.visibility</p:attrName>
                                        </p:attrNameLst>
                                      </p:cBhvr>
                                      <p:to>
                                        <p:strVal val="visible"/>
                                      </p:to>
                                    </p:set>
                                    <p:animEffect transition="in" filter="fade">
                                      <p:cBhvr>
                                        <p:cTn id="63" dur="1000"/>
                                        <p:tgtEl>
                                          <p:spTgt spid="10">
                                            <p:txEl>
                                              <p:pRg st="8" end="8"/>
                                            </p:txEl>
                                          </p:spTgt>
                                        </p:tgtEl>
                                      </p:cBhvr>
                                    </p:animEffect>
                                    <p:anim calcmode="lin" valueType="num">
                                      <p:cBhvr>
                                        <p:cTn id="64" dur="1000" fill="hold"/>
                                        <p:tgtEl>
                                          <p:spTgt spid="10">
                                            <p:txEl>
                                              <p:pRg st="8" end="8"/>
                                            </p:txEl>
                                          </p:spTgt>
                                        </p:tgtEl>
                                        <p:attrNameLst>
                                          <p:attrName>ppt_x</p:attrName>
                                        </p:attrNameLst>
                                      </p:cBhvr>
                                      <p:tavLst>
                                        <p:tav tm="0">
                                          <p:val>
                                            <p:strVal val="#ppt_x"/>
                                          </p:val>
                                        </p:tav>
                                        <p:tav tm="100000">
                                          <p:val>
                                            <p:strVal val="#ppt_x"/>
                                          </p:val>
                                        </p:tav>
                                      </p:tavLst>
                                    </p:anim>
                                    <p:anim calcmode="lin" valueType="num">
                                      <p:cBhvr>
                                        <p:cTn id="65" dur="1000" fill="hold"/>
                                        <p:tgtEl>
                                          <p:spTgt spid="10">
                                            <p:txEl>
                                              <p:pRg st="8" end="8"/>
                                            </p:txEl>
                                          </p:spTgt>
                                        </p:tgtEl>
                                        <p:attrNameLst>
                                          <p:attrName>ppt_y</p:attrName>
                                        </p:attrNameLst>
                                      </p:cBhvr>
                                      <p:tavLst>
                                        <p:tav tm="0">
                                          <p:val>
                                            <p:strVal val="#ppt_y+.1"/>
                                          </p:val>
                                        </p:tav>
                                        <p:tav tm="100000">
                                          <p:val>
                                            <p:strVal val="#ppt_y"/>
                                          </p:val>
                                        </p:tav>
                                      </p:tavLst>
                                    </p:anim>
                                  </p:childTnLst>
                                </p:cTn>
                              </p:par>
                            </p:childTnLst>
                          </p:cTn>
                        </p:par>
                      </p:childTnLst>
                    </p:cTn>
                  </p:par>
                  <p:par>
                    <p:cTn id="66" fill="hold">
                      <p:stCondLst>
                        <p:cond delay="indefinite"/>
                      </p:stCondLst>
                      <p:childTnLst>
                        <p:par>
                          <p:cTn id="67" fill="hold">
                            <p:stCondLst>
                              <p:cond delay="0"/>
                            </p:stCondLst>
                            <p:childTnLst>
                              <p:par>
                                <p:cTn id="68" presetID="42" presetClass="entr" presetSubtype="0" fill="hold" grpId="0" nodeType="clickEffect">
                                  <p:stCondLst>
                                    <p:cond delay="0"/>
                                  </p:stCondLst>
                                  <p:childTnLst>
                                    <p:set>
                                      <p:cBhvr>
                                        <p:cTn id="69" dur="1" fill="hold">
                                          <p:stCondLst>
                                            <p:cond delay="0"/>
                                          </p:stCondLst>
                                        </p:cTn>
                                        <p:tgtEl>
                                          <p:spTgt spid="10">
                                            <p:txEl>
                                              <p:pRg st="9" end="9"/>
                                            </p:txEl>
                                          </p:spTgt>
                                        </p:tgtEl>
                                        <p:attrNameLst>
                                          <p:attrName>style.visibility</p:attrName>
                                        </p:attrNameLst>
                                      </p:cBhvr>
                                      <p:to>
                                        <p:strVal val="visible"/>
                                      </p:to>
                                    </p:set>
                                    <p:animEffect transition="in" filter="fade">
                                      <p:cBhvr>
                                        <p:cTn id="70" dur="1000"/>
                                        <p:tgtEl>
                                          <p:spTgt spid="10">
                                            <p:txEl>
                                              <p:pRg st="9" end="9"/>
                                            </p:txEl>
                                          </p:spTgt>
                                        </p:tgtEl>
                                      </p:cBhvr>
                                    </p:animEffect>
                                    <p:anim calcmode="lin" valueType="num">
                                      <p:cBhvr>
                                        <p:cTn id="71" dur="1000" fill="hold"/>
                                        <p:tgtEl>
                                          <p:spTgt spid="10">
                                            <p:txEl>
                                              <p:pRg st="9" end="9"/>
                                            </p:txEl>
                                          </p:spTgt>
                                        </p:tgtEl>
                                        <p:attrNameLst>
                                          <p:attrName>ppt_x</p:attrName>
                                        </p:attrNameLst>
                                      </p:cBhvr>
                                      <p:tavLst>
                                        <p:tav tm="0">
                                          <p:val>
                                            <p:strVal val="#ppt_x"/>
                                          </p:val>
                                        </p:tav>
                                        <p:tav tm="100000">
                                          <p:val>
                                            <p:strVal val="#ppt_x"/>
                                          </p:val>
                                        </p:tav>
                                      </p:tavLst>
                                    </p:anim>
                                    <p:anim calcmode="lin" valueType="num">
                                      <p:cBhvr>
                                        <p:cTn id="72" dur="1000" fill="hold"/>
                                        <p:tgtEl>
                                          <p:spTgt spid="10">
                                            <p:txEl>
                                              <p:pRg st="9" end="9"/>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83668" y="225424"/>
            <a:ext cx="7416823" cy="576000"/>
          </a:xfrm>
        </p:spPr>
        <p:txBody>
          <a:bodyPr/>
          <a:lstStyle/>
          <a:p>
            <a:r>
              <a:rPr lang="en-US" sz="1800" b="1" dirty="0"/>
              <a:t>Project Implementation Support Service </a:t>
            </a:r>
            <a:r>
              <a:rPr lang="en-US" sz="1800" b="1" dirty="0" smtClean="0"/>
              <a:t>Agreement – Activity 3, “</a:t>
            </a:r>
            <a:r>
              <a:rPr lang="hu-HU" sz="1800" b="1" dirty="0" smtClean="0"/>
              <a:t>L</a:t>
            </a:r>
            <a:r>
              <a:rPr lang="en-US" sz="1800" b="1" dirty="0" err="1" smtClean="0"/>
              <a:t>essons</a:t>
            </a:r>
            <a:r>
              <a:rPr lang="en-US" sz="1800" b="1" dirty="0" smtClean="0"/>
              <a:t> Learnt” workshop</a:t>
            </a:r>
            <a:r>
              <a:rPr lang="en-US" sz="1800" dirty="0" smtClean="0"/>
              <a:t> </a:t>
            </a:r>
            <a:r>
              <a:rPr lang="en-US" sz="2000" b="1" dirty="0"/>
              <a:t/>
            </a:r>
            <a:br>
              <a:rPr lang="en-US" sz="2000" b="1" dirty="0"/>
            </a:br>
            <a:endParaRPr lang="en-GB" sz="2000" dirty="0"/>
          </a:p>
        </p:txBody>
      </p:sp>
      <p:sp>
        <p:nvSpPr>
          <p:cNvPr id="3" name="Content Placeholder 2"/>
          <p:cNvSpPr>
            <a:spLocks noGrp="1"/>
          </p:cNvSpPr>
          <p:nvPr>
            <p:ph idx="1"/>
          </p:nvPr>
        </p:nvSpPr>
        <p:spPr>
          <a:xfrm>
            <a:off x="251520" y="1088740"/>
            <a:ext cx="8641657" cy="5508612"/>
          </a:xfrm>
        </p:spPr>
        <p:txBody>
          <a:bodyPr>
            <a:normAutofit/>
          </a:bodyPr>
          <a:lstStyle/>
          <a:p>
            <a:endParaRPr lang="en-GB" b="1" dirty="0" smtClean="0"/>
          </a:p>
          <a:p>
            <a:endParaRPr lang="en-US" b="1" dirty="0" smtClean="0"/>
          </a:p>
          <a:p>
            <a:pPr marL="0" indent="0">
              <a:buNone/>
            </a:pPr>
            <a:endParaRPr lang="en-US" dirty="0"/>
          </a:p>
          <a:p>
            <a:endParaRPr lang="en-GB" dirty="0"/>
          </a:p>
        </p:txBody>
      </p:sp>
      <p:sp>
        <p:nvSpPr>
          <p:cNvPr id="7" name="Date Placeholder 6"/>
          <p:cNvSpPr>
            <a:spLocks noGrp="1"/>
          </p:cNvSpPr>
          <p:nvPr>
            <p:ph type="dt" sz="half" idx="10"/>
          </p:nvPr>
        </p:nvSpPr>
        <p:spPr/>
        <p:txBody>
          <a:bodyPr/>
          <a:lstStyle/>
          <a:p>
            <a:r>
              <a:rPr lang="en-GB" dirty="0" smtClean="0"/>
              <a:t>Sofia, 18</a:t>
            </a:r>
            <a:r>
              <a:rPr lang="en-GB" baseline="30000" dirty="0" smtClean="0"/>
              <a:t>th</a:t>
            </a:r>
            <a:r>
              <a:rPr lang="en-GB" dirty="0" smtClean="0"/>
              <a:t> June</a:t>
            </a:r>
            <a:r>
              <a:rPr lang="en-GB" dirty="0"/>
              <a:t>, 2015</a:t>
            </a:r>
          </a:p>
        </p:txBody>
      </p:sp>
      <p:sp>
        <p:nvSpPr>
          <p:cNvPr id="9" name="Slide Number Placeholder 8"/>
          <p:cNvSpPr>
            <a:spLocks noGrp="1"/>
          </p:cNvSpPr>
          <p:nvPr>
            <p:ph type="sldNum" sz="quarter" idx="12"/>
          </p:nvPr>
        </p:nvSpPr>
        <p:spPr/>
        <p:txBody>
          <a:bodyPr/>
          <a:lstStyle/>
          <a:p>
            <a:fld id="{FD0A51CA-4611-42BC-8C78-05A9D4A054CC}" type="slidenum">
              <a:rPr lang="en-GB" smtClean="0"/>
              <a:t>4</a:t>
            </a:fld>
            <a:endParaRPr lang="en-GB" dirty="0"/>
          </a:p>
        </p:txBody>
      </p:sp>
      <p:sp>
        <p:nvSpPr>
          <p:cNvPr id="12" name="Footer Placeholder 4"/>
          <p:cNvSpPr>
            <a:spLocks noGrp="1"/>
          </p:cNvSpPr>
          <p:nvPr>
            <p:ph type="ftr" sz="quarter" idx="11"/>
          </p:nvPr>
        </p:nvSpPr>
        <p:spPr>
          <a:xfrm>
            <a:off x="3124200" y="6484257"/>
            <a:ext cx="3175992" cy="365125"/>
          </a:xfrm>
        </p:spPr>
        <p:txBody>
          <a:bodyPr/>
          <a:lstStyle/>
          <a:p>
            <a:r>
              <a:rPr lang="en-US" dirty="0" smtClean="0"/>
              <a:t>European Investment Bank Group          TA2013040 BG BSF</a:t>
            </a:r>
            <a:endParaRPr lang="en-GB" dirty="0"/>
          </a:p>
        </p:txBody>
      </p:sp>
      <p:sp>
        <p:nvSpPr>
          <p:cNvPr id="8" name="Szövegdoboz 7"/>
          <p:cNvSpPr txBox="1"/>
          <p:nvPr/>
        </p:nvSpPr>
        <p:spPr>
          <a:xfrm>
            <a:off x="6889833" y="3297463"/>
            <a:ext cx="2016224" cy="738664"/>
          </a:xfrm>
          <a:prstGeom prst="rect">
            <a:avLst/>
          </a:prstGeom>
          <a:solidFill>
            <a:schemeClr val="accent3">
              <a:lumMod val="75000"/>
            </a:schemeClr>
          </a:solidFill>
          <a:effectLst>
            <a:softEdge rad="88900"/>
          </a:effectLst>
          <a:scene3d>
            <a:camera prst="orthographicFront"/>
            <a:lightRig rig="threePt" dir="t"/>
          </a:scene3d>
          <a:sp3d contourW="25400">
            <a:bevelT/>
            <a:contourClr>
              <a:schemeClr val="tx1"/>
            </a:contourClr>
          </a:sp3d>
        </p:spPr>
        <p:txBody>
          <a:bodyPr anchor="ctr">
            <a:spAutoFit/>
          </a:bodyPr>
          <a:lstStyle>
            <a:defPPr>
              <a:defRPr lang="en-US"/>
            </a:defPPr>
            <a:lvl1pPr algn="ctr">
              <a:defRPr sz="1600"/>
            </a:lvl1pPr>
          </a:lstStyle>
          <a:p>
            <a:pPr>
              <a:defRPr/>
            </a:pPr>
            <a:r>
              <a:rPr lang="en-GB" sz="1400" dirty="0" smtClean="0"/>
              <a:t>Need </a:t>
            </a:r>
            <a:r>
              <a:rPr lang="hu-HU" sz="1400" dirty="0" err="1" smtClean="0"/>
              <a:t>contract</a:t>
            </a:r>
            <a:r>
              <a:rPr lang="en-GB" sz="1400" dirty="0" smtClean="0"/>
              <a:t> amendment in case of variations and </a:t>
            </a:r>
            <a:r>
              <a:rPr lang="hu-HU" sz="1400" dirty="0" err="1" smtClean="0"/>
              <a:t>EoT</a:t>
            </a:r>
            <a:endParaRPr lang="en-GB" sz="1400" dirty="0" smtClean="0"/>
          </a:p>
        </p:txBody>
      </p:sp>
      <p:graphicFrame>
        <p:nvGraphicFramePr>
          <p:cNvPr id="10" name="Diagram 9"/>
          <p:cNvGraphicFramePr/>
          <p:nvPr>
            <p:extLst>
              <p:ext uri="{D42A27DB-BD31-4B8C-83A1-F6EECF244321}">
                <p14:modId xmlns:p14="http://schemas.microsoft.com/office/powerpoint/2010/main" val="913656984"/>
              </p:ext>
            </p:extLst>
          </p:nvPr>
        </p:nvGraphicFramePr>
        <p:xfrm>
          <a:off x="1751856" y="1692037"/>
          <a:ext cx="5640288" cy="398962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1" name="Szövegdoboz 10"/>
          <p:cNvSpPr txBox="1"/>
          <p:nvPr/>
        </p:nvSpPr>
        <p:spPr>
          <a:xfrm>
            <a:off x="5535037" y="4716664"/>
            <a:ext cx="2928587" cy="954107"/>
          </a:xfrm>
          <a:prstGeom prst="rect">
            <a:avLst/>
          </a:prstGeom>
          <a:solidFill>
            <a:schemeClr val="accent3">
              <a:lumMod val="75000"/>
            </a:schemeClr>
          </a:solidFill>
          <a:effectLst>
            <a:softEdge rad="88900"/>
          </a:effectLst>
          <a:scene3d>
            <a:camera prst="orthographicFront"/>
            <a:lightRig rig="threePt" dir="t"/>
          </a:scene3d>
          <a:sp3d contourW="25400">
            <a:bevelT/>
            <a:contourClr>
              <a:schemeClr val="tx1"/>
            </a:contourClr>
          </a:sp3d>
        </p:spPr>
        <p:txBody>
          <a:bodyPr wrap="square" anchor="ctr">
            <a:spAutoFit/>
          </a:bodyPr>
          <a:lstStyle>
            <a:defPPr>
              <a:defRPr lang="en-US"/>
            </a:defPPr>
            <a:lvl1pPr algn="ctr">
              <a:defRPr sz="1600"/>
            </a:lvl1pPr>
          </a:lstStyle>
          <a:p>
            <a:pPr>
              <a:defRPr/>
            </a:pPr>
            <a:r>
              <a:rPr lang="hu-HU" sz="1400" dirty="0" err="1" smtClean="0"/>
              <a:t>Duties</a:t>
            </a:r>
            <a:r>
              <a:rPr lang="hu-HU" sz="1400" dirty="0" smtClean="0"/>
              <a:t> and </a:t>
            </a:r>
            <a:r>
              <a:rPr lang="en-GB" sz="1400" dirty="0" smtClean="0"/>
              <a:t>responsibilities of the owner, designer, contractor, engineer, incl. separate sets of acts and protocols</a:t>
            </a:r>
          </a:p>
        </p:txBody>
      </p:sp>
      <p:sp>
        <p:nvSpPr>
          <p:cNvPr id="13" name="Szövegdoboz 12"/>
          <p:cNvSpPr txBox="1"/>
          <p:nvPr/>
        </p:nvSpPr>
        <p:spPr>
          <a:xfrm>
            <a:off x="359532" y="3090030"/>
            <a:ext cx="1872208" cy="1169551"/>
          </a:xfrm>
          <a:prstGeom prst="rect">
            <a:avLst/>
          </a:prstGeom>
          <a:solidFill>
            <a:schemeClr val="accent3">
              <a:lumMod val="75000"/>
            </a:schemeClr>
          </a:solidFill>
          <a:effectLst>
            <a:softEdge rad="88900"/>
          </a:effectLst>
          <a:scene3d>
            <a:camera prst="orthographicFront"/>
            <a:lightRig rig="threePt" dir="t"/>
          </a:scene3d>
          <a:sp3d contourW="25400">
            <a:bevelT/>
            <a:contourClr>
              <a:schemeClr val="tx1"/>
            </a:contourClr>
          </a:sp3d>
        </p:spPr>
        <p:txBody>
          <a:bodyPr anchor="ctr">
            <a:spAutoFit/>
          </a:bodyPr>
          <a:lstStyle>
            <a:defPPr>
              <a:defRPr lang="en-US"/>
            </a:defPPr>
            <a:lvl1pPr algn="ctr">
              <a:defRPr sz="1600"/>
            </a:lvl1pPr>
          </a:lstStyle>
          <a:p>
            <a:pPr>
              <a:defRPr/>
            </a:pPr>
            <a:r>
              <a:rPr lang="en-GB" sz="1400" dirty="0" smtClean="0"/>
              <a:t>General responsibilities of the parties of contract </a:t>
            </a:r>
            <a:r>
              <a:rPr lang="hu-HU" sz="1400" dirty="0" smtClean="0"/>
              <a:t>, </a:t>
            </a:r>
            <a:r>
              <a:rPr lang="en-GB" sz="1400" dirty="0" smtClean="0"/>
              <a:t>incl. limitations of liability</a:t>
            </a:r>
          </a:p>
        </p:txBody>
      </p:sp>
      <p:sp>
        <p:nvSpPr>
          <p:cNvPr id="20" name="Title 1"/>
          <p:cNvSpPr txBox="1">
            <a:spLocks/>
          </p:cNvSpPr>
          <p:nvPr/>
        </p:nvSpPr>
        <p:spPr>
          <a:xfrm>
            <a:off x="0" y="829463"/>
            <a:ext cx="9144000" cy="863600"/>
          </a:xfrm>
          <a:prstGeom prst="rect">
            <a:avLst/>
          </a:prstGeom>
        </p:spPr>
        <p:txBody>
          <a:bodyPr vert="horz" lIns="91440" tIns="45720" rIns="91440" bIns="45720" rtlCol="0" anchor="t">
            <a:noAutofit/>
          </a:bodyPr>
          <a:lstStyle>
            <a:lvl1pPr algn="r" defTabSz="914400" rtl="0" eaLnBrk="1" latinLnBrk="0" hangingPunct="1">
              <a:spcBef>
                <a:spcPct val="0"/>
              </a:spcBef>
              <a:buNone/>
              <a:defRPr sz="3200" kern="1200">
                <a:solidFill>
                  <a:schemeClr val="tx2"/>
                </a:solidFill>
                <a:latin typeface="+mj-lt"/>
                <a:ea typeface="+mj-ea"/>
                <a:cs typeface="+mj-cs"/>
              </a:defRPr>
            </a:lvl1pPr>
          </a:lstStyle>
          <a:p>
            <a:pPr algn="ctr"/>
            <a:r>
              <a:rPr lang="hu-HU" altLang="hu-HU" sz="2400" b="1" dirty="0" smtClean="0"/>
              <a:t>LEGAL ENVIRONMENT AROUND THE CONTRACT</a:t>
            </a:r>
          </a:p>
        </p:txBody>
      </p:sp>
      <p:sp>
        <p:nvSpPr>
          <p:cNvPr id="22" name="Szövegdoboz 21"/>
          <p:cNvSpPr txBox="1"/>
          <p:nvPr/>
        </p:nvSpPr>
        <p:spPr>
          <a:xfrm>
            <a:off x="5501333" y="1597948"/>
            <a:ext cx="2016224" cy="307777"/>
          </a:xfrm>
          <a:prstGeom prst="rect">
            <a:avLst/>
          </a:prstGeom>
          <a:solidFill>
            <a:schemeClr val="accent3">
              <a:lumMod val="75000"/>
            </a:schemeClr>
          </a:solidFill>
          <a:effectLst>
            <a:softEdge rad="88900"/>
          </a:effectLst>
          <a:scene3d>
            <a:camera prst="orthographicFront"/>
            <a:lightRig rig="threePt" dir="t"/>
          </a:scene3d>
          <a:sp3d contourW="25400">
            <a:bevelT/>
            <a:contourClr>
              <a:schemeClr val="tx1"/>
            </a:contourClr>
          </a:sp3d>
        </p:spPr>
        <p:txBody>
          <a:bodyPr anchor="ctr">
            <a:spAutoFit/>
          </a:bodyPr>
          <a:lstStyle>
            <a:defPPr>
              <a:defRPr lang="en-US"/>
            </a:defPPr>
            <a:lvl1pPr algn="ctr">
              <a:defRPr sz="1600"/>
            </a:lvl1pPr>
          </a:lstStyle>
          <a:p>
            <a:pPr>
              <a:defRPr/>
            </a:pPr>
            <a:r>
              <a:rPr lang="hu-HU" sz="1400" dirty="0" smtClean="0"/>
              <a:t>DAB </a:t>
            </a:r>
            <a:r>
              <a:rPr lang="hu-HU" sz="1400" dirty="0" err="1" smtClean="0"/>
              <a:t>role</a:t>
            </a:r>
            <a:endParaRPr lang="en-GB" sz="1400" dirty="0" smtClean="0"/>
          </a:p>
        </p:txBody>
      </p:sp>
    </p:spTree>
    <p:extLst>
      <p:ext uri="{BB962C8B-B14F-4D97-AF65-F5344CB8AC3E}">
        <p14:creationId xmlns:p14="http://schemas.microsoft.com/office/powerpoint/2010/main" val="409356003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83668" y="225424"/>
            <a:ext cx="7416823" cy="576000"/>
          </a:xfrm>
        </p:spPr>
        <p:txBody>
          <a:bodyPr/>
          <a:lstStyle/>
          <a:p>
            <a:r>
              <a:rPr lang="en-US" sz="1800" b="1" dirty="0"/>
              <a:t>Project Implementation Support Service </a:t>
            </a:r>
            <a:r>
              <a:rPr lang="en-US" sz="1800" b="1" dirty="0" smtClean="0"/>
              <a:t>Agreement – Activity 3, “</a:t>
            </a:r>
            <a:r>
              <a:rPr lang="hu-HU" sz="1800" b="1" dirty="0" smtClean="0"/>
              <a:t>L</a:t>
            </a:r>
            <a:r>
              <a:rPr lang="en-US" sz="1800" b="1" dirty="0" err="1" smtClean="0"/>
              <a:t>essons</a:t>
            </a:r>
            <a:r>
              <a:rPr lang="en-US" sz="1800" b="1" dirty="0" smtClean="0"/>
              <a:t> Learnt” workshop</a:t>
            </a:r>
            <a:r>
              <a:rPr lang="en-US" sz="1800" dirty="0" smtClean="0"/>
              <a:t> </a:t>
            </a:r>
            <a:r>
              <a:rPr lang="en-US" sz="2000" b="1" dirty="0"/>
              <a:t/>
            </a:r>
            <a:br>
              <a:rPr lang="en-US" sz="2000" b="1" dirty="0"/>
            </a:br>
            <a:endParaRPr lang="en-GB" sz="2000" dirty="0"/>
          </a:p>
        </p:txBody>
      </p:sp>
      <p:sp>
        <p:nvSpPr>
          <p:cNvPr id="3" name="Content Placeholder 2"/>
          <p:cNvSpPr>
            <a:spLocks noGrp="1"/>
          </p:cNvSpPr>
          <p:nvPr>
            <p:ph idx="1"/>
          </p:nvPr>
        </p:nvSpPr>
        <p:spPr>
          <a:xfrm>
            <a:off x="251520" y="1088740"/>
            <a:ext cx="8641657" cy="5508612"/>
          </a:xfrm>
        </p:spPr>
        <p:txBody>
          <a:bodyPr>
            <a:normAutofit/>
          </a:bodyPr>
          <a:lstStyle/>
          <a:p>
            <a:endParaRPr lang="en-GB" b="1" dirty="0" smtClean="0"/>
          </a:p>
          <a:p>
            <a:endParaRPr lang="en-US" b="1" dirty="0" smtClean="0"/>
          </a:p>
          <a:p>
            <a:pPr marL="0" indent="0">
              <a:buNone/>
            </a:pPr>
            <a:endParaRPr lang="en-US" dirty="0"/>
          </a:p>
          <a:p>
            <a:endParaRPr lang="en-GB" dirty="0"/>
          </a:p>
        </p:txBody>
      </p:sp>
      <p:sp>
        <p:nvSpPr>
          <p:cNvPr id="7" name="Date Placeholder 6"/>
          <p:cNvSpPr>
            <a:spLocks noGrp="1"/>
          </p:cNvSpPr>
          <p:nvPr>
            <p:ph type="dt" sz="half" idx="10"/>
          </p:nvPr>
        </p:nvSpPr>
        <p:spPr/>
        <p:txBody>
          <a:bodyPr/>
          <a:lstStyle/>
          <a:p>
            <a:r>
              <a:rPr lang="en-GB" dirty="0" smtClean="0"/>
              <a:t>Sofia, 18</a:t>
            </a:r>
            <a:r>
              <a:rPr lang="en-GB" baseline="30000" dirty="0" smtClean="0"/>
              <a:t>th</a:t>
            </a:r>
            <a:r>
              <a:rPr lang="en-GB" dirty="0" smtClean="0"/>
              <a:t> June</a:t>
            </a:r>
            <a:r>
              <a:rPr lang="en-GB" dirty="0"/>
              <a:t>, 2015</a:t>
            </a:r>
          </a:p>
        </p:txBody>
      </p:sp>
      <p:sp>
        <p:nvSpPr>
          <p:cNvPr id="9" name="Slide Number Placeholder 8"/>
          <p:cNvSpPr>
            <a:spLocks noGrp="1"/>
          </p:cNvSpPr>
          <p:nvPr>
            <p:ph type="sldNum" sz="quarter" idx="12"/>
          </p:nvPr>
        </p:nvSpPr>
        <p:spPr/>
        <p:txBody>
          <a:bodyPr/>
          <a:lstStyle/>
          <a:p>
            <a:fld id="{FD0A51CA-4611-42BC-8C78-05A9D4A054CC}" type="slidenum">
              <a:rPr lang="en-GB" smtClean="0"/>
              <a:t>5</a:t>
            </a:fld>
            <a:endParaRPr lang="en-GB" dirty="0"/>
          </a:p>
        </p:txBody>
      </p:sp>
      <p:sp>
        <p:nvSpPr>
          <p:cNvPr id="12" name="Footer Placeholder 4"/>
          <p:cNvSpPr>
            <a:spLocks noGrp="1"/>
          </p:cNvSpPr>
          <p:nvPr>
            <p:ph type="ftr" sz="quarter" idx="11"/>
          </p:nvPr>
        </p:nvSpPr>
        <p:spPr>
          <a:xfrm>
            <a:off x="3124200" y="6484257"/>
            <a:ext cx="3175992" cy="365125"/>
          </a:xfrm>
        </p:spPr>
        <p:txBody>
          <a:bodyPr/>
          <a:lstStyle/>
          <a:p>
            <a:r>
              <a:rPr lang="en-US" dirty="0" smtClean="0"/>
              <a:t>European Investment Bank Group          TA2013040 BG BSF</a:t>
            </a:r>
            <a:endParaRPr lang="en-GB" dirty="0"/>
          </a:p>
        </p:txBody>
      </p:sp>
      <p:sp>
        <p:nvSpPr>
          <p:cNvPr id="8" name="Title 1"/>
          <p:cNvSpPr txBox="1">
            <a:spLocks/>
          </p:cNvSpPr>
          <p:nvPr/>
        </p:nvSpPr>
        <p:spPr>
          <a:xfrm>
            <a:off x="-10630" y="827468"/>
            <a:ext cx="9144000" cy="863600"/>
          </a:xfrm>
          <a:prstGeom prst="rect">
            <a:avLst/>
          </a:prstGeom>
        </p:spPr>
        <p:txBody>
          <a:bodyPr vert="horz" lIns="91440" tIns="45720" rIns="91440" bIns="45720" rtlCol="0" anchor="t">
            <a:noAutofit/>
          </a:bodyPr>
          <a:lstStyle>
            <a:lvl1pPr algn="r" defTabSz="914400" rtl="0" eaLnBrk="1" latinLnBrk="0" hangingPunct="1">
              <a:spcBef>
                <a:spcPct val="0"/>
              </a:spcBef>
              <a:buNone/>
              <a:defRPr sz="3200" kern="1200">
                <a:solidFill>
                  <a:schemeClr val="tx2"/>
                </a:solidFill>
                <a:latin typeface="+mj-lt"/>
                <a:ea typeface="+mj-ea"/>
                <a:cs typeface="+mj-cs"/>
              </a:defRPr>
            </a:lvl1pPr>
          </a:lstStyle>
          <a:p>
            <a:pPr algn="ctr"/>
            <a:r>
              <a:rPr lang="hu-HU" altLang="hu-HU" sz="2400" b="1" dirty="0"/>
              <a:t>PRIVATE </a:t>
            </a:r>
            <a:r>
              <a:rPr lang="hu-HU" altLang="hu-HU" sz="2400" b="1" dirty="0" smtClean="0"/>
              <a:t>CONTRACT / PUBLIC CONTRACT</a:t>
            </a:r>
          </a:p>
          <a:p>
            <a:pPr algn="ctr"/>
            <a:r>
              <a:rPr lang="hu-HU" altLang="fr-FR" sz="2400" b="1" dirty="0" smtClean="0"/>
              <a:t>           (</a:t>
            </a:r>
            <a:r>
              <a:rPr lang="hu-HU" altLang="fr-FR" sz="2400" b="1" dirty="0"/>
              <a:t>FIDIC</a:t>
            </a:r>
            <a:r>
              <a:rPr lang="hu-HU" altLang="fr-FR" sz="2400" b="1" dirty="0" smtClean="0"/>
              <a:t>)	       (</a:t>
            </a:r>
            <a:r>
              <a:rPr lang="hu-HU" altLang="fr-FR" sz="2400" b="1" dirty="0"/>
              <a:t>PROCUREMENT)</a:t>
            </a:r>
            <a:endParaRPr lang="en-GB" altLang="fr-FR" sz="2400" b="1" dirty="0"/>
          </a:p>
        </p:txBody>
      </p:sp>
      <p:sp>
        <p:nvSpPr>
          <p:cNvPr id="10" name="Tartalom helye 2"/>
          <p:cNvSpPr txBox="1">
            <a:spLocks/>
          </p:cNvSpPr>
          <p:nvPr/>
        </p:nvSpPr>
        <p:spPr>
          <a:xfrm>
            <a:off x="597396" y="1592796"/>
            <a:ext cx="8229600" cy="4197350"/>
          </a:xfrm>
          <a:prstGeom prst="rect">
            <a:avLst/>
          </a:prstGeom>
        </p:spPr>
        <p:txBody>
          <a:bodyPr vert="horz" lIns="91440" tIns="45720" rIns="91440" bIns="45720" rtlCol="0" anchor="ctr" anchorCtr="1">
            <a:normAutofit fontScale="85000" lnSpcReduction="20000"/>
          </a:bodyPr>
          <a:lstStyle>
            <a:lvl1pPr marL="342900" indent="-342900" algn="l" defTabSz="914400" rtl="0" eaLnBrk="1" latinLnBrk="0" hangingPunct="1">
              <a:spcBef>
                <a:spcPct val="20000"/>
              </a:spcBef>
              <a:buClr>
                <a:schemeClr val="accent4"/>
              </a:buClr>
              <a:buFont typeface="Arial" pitchFamily="34" charset="0"/>
              <a:buChar char="•"/>
              <a:defRPr sz="2800" kern="1200">
                <a:solidFill>
                  <a:schemeClr val="tx1"/>
                </a:solidFill>
                <a:latin typeface="+mn-lt"/>
                <a:ea typeface="+mn-ea"/>
                <a:cs typeface="+mn-cs"/>
              </a:defRPr>
            </a:lvl1pPr>
            <a:lvl2pPr marL="742950" indent="-285750" algn="l" defTabSz="914400" rtl="0" eaLnBrk="1" latinLnBrk="0" hangingPunct="1">
              <a:spcBef>
                <a:spcPct val="20000"/>
              </a:spcBef>
              <a:buClr>
                <a:schemeClr val="tx2"/>
              </a:buClr>
              <a:buFont typeface="Arial"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Clr>
                <a:schemeClr val="tx2"/>
              </a:buClr>
              <a:buFont typeface="Arial" pitchFamily="34" charset="0"/>
              <a:buChar char="•"/>
              <a:defRPr sz="2000" kern="1200">
                <a:solidFill>
                  <a:schemeClr val="tx1"/>
                </a:solidFill>
                <a:latin typeface="+mn-lt"/>
                <a:ea typeface="+mn-ea"/>
                <a:cs typeface="+mn-cs"/>
              </a:defRPr>
            </a:lvl3pPr>
            <a:lvl4pPr marL="1600200" indent="-228600" algn="l" defTabSz="914400" rtl="0" eaLnBrk="1" latinLnBrk="0" hangingPunct="1">
              <a:spcBef>
                <a:spcPct val="20000"/>
              </a:spcBef>
              <a:buClr>
                <a:schemeClr val="tx2"/>
              </a:buClr>
              <a:buFont typeface="Arial" pitchFamily="34" charset="0"/>
              <a:buChar char="•"/>
              <a:defRPr sz="2000" kern="1200">
                <a:solidFill>
                  <a:schemeClr val="bg1">
                    <a:lumMod val="50000"/>
                  </a:schemeClr>
                </a:solidFill>
                <a:latin typeface="+mn-lt"/>
                <a:ea typeface="+mn-ea"/>
                <a:cs typeface="+mn-cs"/>
              </a:defRPr>
            </a:lvl4pPr>
            <a:lvl5pPr marL="1828800" indent="0" algn="l" defTabSz="914400" rtl="0" eaLnBrk="1" latinLnBrk="0" hangingPunct="1">
              <a:spcBef>
                <a:spcPct val="20000"/>
              </a:spcBef>
              <a:buClr>
                <a:schemeClr val="tx2"/>
              </a:buClr>
              <a:buFont typeface="Arial" pitchFamily="34" charset="0"/>
              <a:buNone/>
              <a:defRPr sz="2000" kern="1200">
                <a:solidFill>
                  <a:schemeClr val="bg1">
                    <a:lumMod val="50000"/>
                  </a:schemeClr>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Font typeface="Arial" pitchFamily="34" charset="0"/>
              <a:buNone/>
            </a:pPr>
            <a:r>
              <a:rPr lang="en-GB" altLang="hu-HU" sz="2400" dirty="0" smtClean="0"/>
              <a:t>Major Fundamental Principles of and potential conflicts between </a:t>
            </a:r>
          </a:p>
          <a:p>
            <a:pPr marL="0" indent="0">
              <a:buFont typeface="Arial" pitchFamily="34" charset="0"/>
              <a:buNone/>
            </a:pPr>
            <a:endParaRPr lang="en-GB" altLang="hu-HU" dirty="0" smtClean="0"/>
          </a:p>
          <a:p>
            <a:pPr marL="0" indent="0">
              <a:buFont typeface="Arial" pitchFamily="34" charset="0"/>
              <a:buNone/>
            </a:pPr>
            <a:endParaRPr lang="en-GB" altLang="hu-HU" dirty="0" smtClean="0"/>
          </a:p>
          <a:p>
            <a:pPr marL="0" indent="0">
              <a:buFont typeface="Arial" pitchFamily="34" charset="0"/>
              <a:buNone/>
            </a:pPr>
            <a:endParaRPr lang="en-GB" altLang="hu-HU" dirty="0" smtClean="0"/>
          </a:p>
          <a:p>
            <a:pPr marL="0" indent="0">
              <a:buFont typeface="Arial" pitchFamily="34" charset="0"/>
              <a:buNone/>
            </a:pPr>
            <a:endParaRPr lang="en-GB" altLang="hu-HU" dirty="0" smtClean="0"/>
          </a:p>
          <a:p>
            <a:pPr marL="0" indent="0">
              <a:buFont typeface="Arial" pitchFamily="34" charset="0"/>
              <a:buNone/>
            </a:pPr>
            <a:endParaRPr lang="en-GB" altLang="hu-HU" dirty="0" smtClean="0"/>
          </a:p>
          <a:p>
            <a:pPr marL="0" indent="0" algn="ctr">
              <a:buFont typeface="Arial" pitchFamily="34" charset="0"/>
              <a:buNone/>
            </a:pPr>
            <a:endParaRPr lang="hu-HU" altLang="hu-HU" sz="2400" dirty="0" smtClean="0"/>
          </a:p>
          <a:p>
            <a:pPr marL="0" indent="0" algn="ctr">
              <a:spcBef>
                <a:spcPts val="3600"/>
              </a:spcBef>
              <a:buFont typeface="Arial" pitchFamily="34" charset="0"/>
              <a:buNone/>
            </a:pPr>
            <a:endParaRPr lang="hu-HU" altLang="hu-HU" sz="2400" dirty="0" smtClean="0"/>
          </a:p>
          <a:p>
            <a:pPr marL="0" indent="0">
              <a:spcBef>
                <a:spcPts val="3600"/>
              </a:spcBef>
              <a:buFont typeface="Arial" pitchFamily="34" charset="0"/>
              <a:buNone/>
            </a:pPr>
            <a:r>
              <a:rPr lang="en-GB" altLang="hu-HU" sz="2400" dirty="0" smtClean="0"/>
              <a:t>Legal and cultural traditions</a:t>
            </a:r>
            <a:r>
              <a:rPr lang="hu-HU" altLang="hu-HU" sz="2400" dirty="0" smtClean="0"/>
              <a:t> </a:t>
            </a:r>
            <a:r>
              <a:rPr lang="en-GB" altLang="hu-HU" sz="2400" dirty="0" smtClean="0"/>
              <a:t>+</a:t>
            </a:r>
            <a:r>
              <a:rPr lang="hu-HU" altLang="hu-HU" sz="2400" dirty="0" smtClean="0"/>
              <a:t> </a:t>
            </a:r>
            <a:r>
              <a:rPr lang="en-GB" altLang="hu-HU" sz="2400" dirty="0" smtClean="0"/>
              <a:t>s</a:t>
            </a:r>
            <a:r>
              <a:rPr lang="hu-HU" altLang="hu-HU" sz="2400" dirty="0" smtClean="0"/>
              <a:t>tatus of</a:t>
            </a:r>
            <a:r>
              <a:rPr lang="en-GB" altLang="hu-HU" sz="2400" dirty="0" smtClean="0"/>
              <a:t> economic an</a:t>
            </a:r>
            <a:r>
              <a:rPr lang="hu-HU" altLang="hu-HU" sz="2400" dirty="0" smtClean="0"/>
              <a:t>d</a:t>
            </a:r>
            <a:r>
              <a:rPr lang="en-GB" altLang="hu-HU" sz="2400" dirty="0" smtClean="0"/>
              <a:t> institutional development are important factors also!</a:t>
            </a:r>
          </a:p>
        </p:txBody>
      </p:sp>
      <p:graphicFrame>
        <p:nvGraphicFramePr>
          <p:cNvPr id="11" name="Táblázat 10"/>
          <p:cNvGraphicFramePr>
            <a:graphicFrameLocks noGrp="1"/>
          </p:cNvGraphicFramePr>
          <p:nvPr>
            <p:extLst>
              <p:ext uri="{D42A27DB-BD31-4B8C-83A1-F6EECF244321}">
                <p14:modId xmlns:p14="http://schemas.microsoft.com/office/powerpoint/2010/main" val="2048497348"/>
              </p:ext>
            </p:extLst>
          </p:nvPr>
        </p:nvGraphicFramePr>
        <p:xfrm>
          <a:off x="1545133" y="2094446"/>
          <a:ext cx="6376987" cy="2925810"/>
        </p:xfrm>
        <a:graphic>
          <a:graphicData uri="http://schemas.openxmlformats.org/drawingml/2006/table">
            <a:tbl>
              <a:tblPr firstRow="1" bandRow="1">
                <a:tableStyleId>{5C22544A-7EE6-4342-B048-85BDC9FD1C3A}</a:tableStyleId>
              </a:tblPr>
              <a:tblGrid>
                <a:gridCol w="2376395"/>
                <a:gridCol w="1192126"/>
                <a:gridCol w="2808466"/>
              </a:tblGrid>
              <a:tr h="365660">
                <a:tc>
                  <a:txBody>
                    <a:bodyPr/>
                    <a:lstStyle/>
                    <a:p>
                      <a:r>
                        <a:rPr lang="hu-HU" sz="1800" dirty="0" err="1" smtClean="0"/>
                        <a:t>Private</a:t>
                      </a:r>
                      <a:r>
                        <a:rPr lang="hu-HU" sz="1800" dirty="0" smtClean="0"/>
                        <a:t> Law</a:t>
                      </a:r>
                      <a:endParaRPr lang="hu-HU" sz="1800" dirty="0"/>
                    </a:p>
                  </a:txBody>
                  <a:tcPr marL="91445" marR="91445" marT="45693" marB="45693"/>
                </a:tc>
                <a:tc>
                  <a:txBody>
                    <a:bodyPr/>
                    <a:lstStyle/>
                    <a:p>
                      <a:endParaRPr lang="hu-HU" sz="1800" dirty="0"/>
                    </a:p>
                  </a:txBody>
                  <a:tcPr marL="91445" marR="91445" marT="45693" marB="45693"/>
                </a:tc>
                <a:tc>
                  <a:txBody>
                    <a:bodyPr/>
                    <a:lstStyle/>
                    <a:p>
                      <a:r>
                        <a:rPr lang="hu-HU" sz="1800" dirty="0" smtClean="0"/>
                        <a:t>Public Law</a:t>
                      </a:r>
                      <a:endParaRPr lang="hu-HU" sz="1800" dirty="0"/>
                    </a:p>
                  </a:txBody>
                  <a:tcPr marL="91445" marR="91445" marT="45693" marB="45693"/>
                </a:tc>
              </a:tr>
              <a:tr h="365660">
                <a:tc>
                  <a:txBody>
                    <a:bodyPr/>
                    <a:lstStyle/>
                    <a:p>
                      <a:r>
                        <a:rPr lang="en-GB" sz="1800" noProof="0" dirty="0" smtClean="0"/>
                        <a:t>FIDIC form of Contract</a:t>
                      </a:r>
                      <a:endParaRPr lang="en-GB" sz="1800" noProof="0" dirty="0"/>
                    </a:p>
                  </a:txBody>
                  <a:tcPr marL="91445" marR="91445" marT="45693" marB="45693"/>
                </a:tc>
                <a:tc>
                  <a:txBody>
                    <a:bodyPr/>
                    <a:lstStyle/>
                    <a:p>
                      <a:endParaRPr lang="hu-HU" sz="1800" dirty="0"/>
                    </a:p>
                  </a:txBody>
                  <a:tcPr marL="91445" marR="91445" marT="45693" marB="45693"/>
                </a:tc>
                <a:tc>
                  <a:txBody>
                    <a:bodyPr/>
                    <a:lstStyle/>
                    <a:p>
                      <a:r>
                        <a:rPr lang="hu-HU" sz="1800" dirty="0" smtClean="0"/>
                        <a:t>Law of Public </a:t>
                      </a:r>
                      <a:r>
                        <a:rPr lang="en-GB" sz="1800" noProof="0" dirty="0" smtClean="0"/>
                        <a:t>Procurement</a:t>
                      </a:r>
                      <a:endParaRPr lang="en-GB" sz="1800" noProof="0" dirty="0"/>
                    </a:p>
                  </a:txBody>
                  <a:tcPr marL="91445" marR="91445" marT="45693" marB="45693"/>
                </a:tc>
              </a:tr>
              <a:tr h="365660">
                <a:tc>
                  <a:txBody>
                    <a:bodyPr/>
                    <a:lstStyle/>
                    <a:p>
                      <a:r>
                        <a:rPr lang="en-GB" sz="1800" noProof="0" dirty="0" smtClean="0"/>
                        <a:t>Equilibrium</a:t>
                      </a:r>
                      <a:endParaRPr lang="en-GB" sz="1800" noProof="0" dirty="0"/>
                    </a:p>
                  </a:txBody>
                  <a:tcPr marL="91445" marR="91445" marT="45693" marB="45693"/>
                </a:tc>
                <a:tc>
                  <a:txBody>
                    <a:bodyPr/>
                    <a:lstStyle/>
                    <a:p>
                      <a:endParaRPr lang="en-GB" sz="1800" noProof="0" dirty="0"/>
                    </a:p>
                  </a:txBody>
                  <a:tcPr marL="91445" marR="91445" marT="45693" marB="45693"/>
                </a:tc>
                <a:tc>
                  <a:txBody>
                    <a:bodyPr/>
                    <a:lstStyle/>
                    <a:p>
                      <a:r>
                        <a:rPr lang="en-GB" sz="1800" noProof="0" dirty="0" smtClean="0"/>
                        <a:t>Asymmetry, </a:t>
                      </a:r>
                      <a:r>
                        <a:rPr lang="en-GB" sz="1800" noProof="0" dirty="0" err="1" smtClean="0"/>
                        <a:t>unequality</a:t>
                      </a:r>
                      <a:endParaRPr lang="en-GB" sz="1800" noProof="0" dirty="0"/>
                    </a:p>
                  </a:txBody>
                  <a:tcPr marL="91445" marR="91445" marT="45693" marB="45693"/>
                </a:tc>
              </a:tr>
              <a:tr h="1188485">
                <a:tc>
                  <a:txBody>
                    <a:bodyPr/>
                    <a:lstStyle/>
                    <a:p>
                      <a:r>
                        <a:rPr lang="en-GB" sz="1800" noProof="0" dirty="0" smtClean="0"/>
                        <a:t>Fairness</a:t>
                      </a:r>
                    </a:p>
                    <a:p>
                      <a:r>
                        <a:rPr lang="en-GB" sz="1800" noProof="0" dirty="0" smtClean="0"/>
                        <a:t>Reasonability</a:t>
                      </a:r>
                    </a:p>
                    <a:p>
                      <a:r>
                        <a:rPr lang="en-GB" sz="1800" noProof="0" dirty="0" smtClean="0"/>
                        <a:t>Good Faith</a:t>
                      </a:r>
                    </a:p>
                    <a:p>
                      <a:r>
                        <a:rPr lang="en-GB" sz="1800" noProof="0" dirty="0" smtClean="0"/>
                        <a:t>Confidence </a:t>
                      </a:r>
                      <a:endParaRPr lang="en-GB" sz="1800" noProof="0" dirty="0"/>
                    </a:p>
                  </a:txBody>
                  <a:tcPr marL="91445" marR="91445" marT="45693" marB="45693"/>
                </a:tc>
                <a:tc>
                  <a:txBody>
                    <a:bodyPr/>
                    <a:lstStyle/>
                    <a:p>
                      <a:endParaRPr lang="hu-HU" sz="1800" dirty="0"/>
                    </a:p>
                  </a:txBody>
                  <a:tcPr marL="91445" marR="91445" marT="45693" marB="45693"/>
                </a:tc>
                <a:tc>
                  <a:txBody>
                    <a:bodyPr/>
                    <a:lstStyle/>
                    <a:p>
                      <a:endParaRPr lang="en-GB" sz="1800" noProof="0" dirty="0" smtClean="0"/>
                    </a:p>
                    <a:p>
                      <a:r>
                        <a:rPr lang="en-GB" sz="1800" noProof="0" dirty="0" smtClean="0"/>
                        <a:t>Transparency </a:t>
                      </a:r>
                    </a:p>
                    <a:p>
                      <a:r>
                        <a:rPr lang="en-GB" sz="1800" noProof="0" dirty="0" smtClean="0"/>
                        <a:t>Accountability</a:t>
                      </a:r>
                      <a:endParaRPr lang="en-GB" sz="1800" noProof="0" dirty="0"/>
                    </a:p>
                  </a:txBody>
                  <a:tcPr marL="91445" marR="91445" marT="45693" marB="45693"/>
                </a:tc>
              </a:tr>
              <a:tr h="365660">
                <a:tc>
                  <a:txBody>
                    <a:bodyPr/>
                    <a:lstStyle/>
                    <a:p>
                      <a:r>
                        <a:rPr lang="en-GB" sz="1800" noProof="0" dirty="0" smtClean="0"/>
                        <a:t>Cost effective </a:t>
                      </a:r>
                      <a:endParaRPr lang="en-GB" sz="1800" noProof="0" dirty="0"/>
                    </a:p>
                  </a:txBody>
                  <a:tcPr marL="91445" marR="91445" marT="45693" marB="45693"/>
                </a:tc>
                <a:tc>
                  <a:txBody>
                    <a:bodyPr/>
                    <a:lstStyle/>
                    <a:p>
                      <a:endParaRPr lang="hu-HU" sz="1800" dirty="0"/>
                    </a:p>
                  </a:txBody>
                  <a:tcPr marL="91445" marR="91445" marT="45693" marB="45693"/>
                </a:tc>
                <a:tc>
                  <a:txBody>
                    <a:bodyPr/>
                    <a:lstStyle/>
                    <a:p>
                      <a:r>
                        <a:rPr lang="en-GB" sz="1800" noProof="0" dirty="0" smtClean="0"/>
                        <a:t>Bureaucratic</a:t>
                      </a:r>
                      <a:endParaRPr lang="en-GB" sz="1800" noProof="0" dirty="0"/>
                    </a:p>
                  </a:txBody>
                  <a:tcPr marL="91445" marR="91445" marT="45693" marB="45693"/>
                </a:tc>
              </a:tr>
            </a:tbl>
          </a:graphicData>
        </a:graphic>
      </p:graphicFrame>
      <p:sp>
        <p:nvSpPr>
          <p:cNvPr id="13" name="Jobb oldali kapcsos zárójel 12"/>
          <p:cNvSpPr/>
          <p:nvPr/>
        </p:nvSpPr>
        <p:spPr>
          <a:xfrm>
            <a:off x="3920678" y="3573487"/>
            <a:ext cx="215900" cy="936625"/>
          </a:xfrm>
          <a:prstGeom prst="rightBrace">
            <a:avLst/>
          </a:prstGeom>
          <a:noFill/>
          <a:ln>
            <a:solidFill>
              <a:srgbClr val="C00000"/>
            </a:solidFill>
          </a:ln>
        </p:spPr>
        <p:style>
          <a:lnRef idx="3">
            <a:schemeClr val="accent2"/>
          </a:lnRef>
          <a:fillRef idx="0">
            <a:schemeClr val="accent2"/>
          </a:fillRef>
          <a:effectRef idx="2">
            <a:schemeClr val="accent2"/>
          </a:effectRef>
          <a:fontRef idx="minor">
            <a:schemeClr val="tx1"/>
          </a:fontRef>
        </p:style>
        <p:txBody>
          <a:bodyPr anchor="ctr"/>
          <a:lstStyle/>
          <a:p>
            <a:pPr algn="ctr">
              <a:defRPr/>
            </a:pPr>
            <a:endParaRPr lang="hu-HU">
              <a:solidFill>
                <a:srgbClr val="FF0000"/>
              </a:solidFill>
            </a:endParaRPr>
          </a:p>
        </p:txBody>
      </p:sp>
      <p:sp>
        <p:nvSpPr>
          <p:cNvPr id="14" name="Jobb oldali kapcsos zárójel 13"/>
          <p:cNvSpPr/>
          <p:nvPr/>
        </p:nvSpPr>
        <p:spPr>
          <a:xfrm flipH="1">
            <a:off x="4856782" y="3560876"/>
            <a:ext cx="215900" cy="936625"/>
          </a:xfrm>
          <a:prstGeom prst="rightBrace">
            <a:avLst/>
          </a:prstGeom>
          <a:noFill/>
          <a:ln>
            <a:solidFill>
              <a:srgbClr val="C00000"/>
            </a:solidFill>
          </a:ln>
        </p:spPr>
        <p:style>
          <a:lnRef idx="3">
            <a:schemeClr val="accent2"/>
          </a:lnRef>
          <a:fillRef idx="0">
            <a:schemeClr val="accent2"/>
          </a:fillRef>
          <a:effectRef idx="2">
            <a:schemeClr val="accent2"/>
          </a:effectRef>
          <a:fontRef idx="minor">
            <a:schemeClr val="tx1"/>
          </a:fontRef>
        </p:style>
        <p:txBody>
          <a:bodyPr anchor="ctr"/>
          <a:lstStyle/>
          <a:p>
            <a:pPr algn="ctr">
              <a:defRPr/>
            </a:pPr>
            <a:endParaRPr lang="hu-HU">
              <a:solidFill>
                <a:srgbClr val="FF0000"/>
              </a:solidFill>
            </a:endParaRPr>
          </a:p>
        </p:txBody>
      </p:sp>
    </p:spTree>
    <p:extLst>
      <p:ext uri="{BB962C8B-B14F-4D97-AF65-F5344CB8AC3E}">
        <p14:creationId xmlns:p14="http://schemas.microsoft.com/office/powerpoint/2010/main" val="230204784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83668" y="225424"/>
            <a:ext cx="7416823" cy="576000"/>
          </a:xfrm>
        </p:spPr>
        <p:txBody>
          <a:bodyPr/>
          <a:lstStyle/>
          <a:p>
            <a:r>
              <a:rPr lang="en-US" sz="1800" b="1" dirty="0"/>
              <a:t>Project Implementation Support Service </a:t>
            </a:r>
            <a:r>
              <a:rPr lang="en-US" sz="1800" b="1" dirty="0" smtClean="0"/>
              <a:t>Agreement – Activity 3, “</a:t>
            </a:r>
            <a:r>
              <a:rPr lang="hu-HU" sz="1800" b="1" dirty="0" smtClean="0"/>
              <a:t>L</a:t>
            </a:r>
            <a:r>
              <a:rPr lang="en-US" sz="1800" b="1" dirty="0" err="1" smtClean="0"/>
              <a:t>essons</a:t>
            </a:r>
            <a:r>
              <a:rPr lang="en-US" sz="1800" b="1" dirty="0" smtClean="0"/>
              <a:t> Learnt” workshop</a:t>
            </a:r>
            <a:r>
              <a:rPr lang="en-US" sz="1800" dirty="0" smtClean="0"/>
              <a:t> </a:t>
            </a:r>
            <a:r>
              <a:rPr lang="en-US" sz="2000" b="1" dirty="0"/>
              <a:t/>
            </a:r>
            <a:br>
              <a:rPr lang="en-US" sz="2000" b="1" dirty="0"/>
            </a:br>
            <a:endParaRPr lang="en-GB" sz="2000" dirty="0"/>
          </a:p>
        </p:txBody>
      </p:sp>
      <p:sp>
        <p:nvSpPr>
          <p:cNvPr id="3" name="Content Placeholder 2"/>
          <p:cNvSpPr>
            <a:spLocks noGrp="1"/>
          </p:cNvSpPr>
          <p:nvPr>
            <p:ph idx="1"/>
          </p:nvPr>
        </p:nvSpPr>
        <p:spPr>
          <a:xfrm>
            <a:off x="0" y="1088740"/>
            <a:ext cx="9144000" cy="5508612"/>
          </a:xfrm>
        </p:spPr>
        <p:txBody>
          <a:bodyPr>
            <a:normAutofit/>
          </a:bodyPr>
          <a:lstStyle/>
          <a:p>
            <a:endParaRPr lang="en-GB" b="1" dirty="0" smtClean="0"/>
          </a:p>
          <a:p>
            <a:endParaRPr lang="en-US" b="1" dirty="0" smtClean="0"/>
          </a:p>
          <a:p>
            <a:pPr marL="0" indent="0">
              <a:buNone/>
            </a:pPr>
            <a:endParaRPr lang="en-US" dirty="0"/>
          </a:p>
          <a:p>
            <a:endParaRPr lang="en-GB" dirty="0"/>
          </a:p>
        </p:txBody>
      </p:sp>
      <p:sp>
        <p:nvSpPr>
          <p:cNvPr id="7" name="Date Placeholder 6"/>
          <p:cNvSpPr>
            <a:spLocks noGrp="1"/>
          </p:cNvSpPr>
          <p:nvPr>
            <p:ph type="dt" sz="half" idx="10"/>
          </p:nvPr>
        </p:nvSpPr>
        <p:spPr/>
        <p:txBody>
          <a:bodyPr/>
          <a:lstStyle/>
          <a:p>
            <a:r>
              <a:rPr lang="en-GB" dirty="0" smtClean="0"/>
              <a:t>Sofia, 18</a:t>
            </a:r>
            <a:r>
              <a:rPr lang="en-GB" baseline="30000" dirty="0" smtClean="0"/>
              <a:t>th</a:t>
            </a:r>
            <a:r>
              <a:rPr lang="en-GB" dirty="0" smtClean="0"/>
              <a:t> June</a:t>
            </a:r>
            <a:r>
              <a:rPr lang="en-GB" dirty="0"/>
              <a:t>, 2015</a:t>
            </a:r>
          </a:p>
        </p:txBody>
      </p:sp>
      <p:sp>
        <p:nvSpPr>
          <p:cNvPr id="9" name="Slide Number Placeholder 8"/>
          <p:cNvSpPr>
            <a:spLocks noGrp="1"/>
          </p:cNvSpPr>
          <p:nvPr>
            <p:ph type="sldNum" sz="quarter" idx="12"/>
          </p:nvPr>
        </p:nvSpPr>
        <p:spPr/>
        <p:txBody>
          <a:bodyPr/>
          <a:lstStyle/>
          <a:p>
            <a:fld id="{FD0A51CA-4611-42BC-8C78-05A9D4A054CC}" type="slidenum">
              <a:rPr lang="en-GB" smtClean="0"/>
              <a:t>6</a:t>
            </a:fld>
            <a:endParaRPr lang="en-GB" dirty="0"/>
          </a:p>
        </p:txBody>
      </p:sp>
      <p:sp>
        <p:nvSpPr>
          <p:cNvPr id="12" name="Footer Placeholder 4"/>
          <p:cNvSpPr>
            <a:spLocks noGrp="1"/>
          </p:cNvSpPr>
          <p:nvPr>
            <p:ph type="ftr" sz="quarter" idx="11"/>
          </p:nvPr>
        </p:nvSpPr>
        <p:spPr>
          <a:xfrm>
            <a:off x="3124200" y="6484257"/>
            <a:ext cx="3175992" cy="365125"/>
          </a:xfrm>
        </p:spPr>
        <p:txBody>
          <a:bodyPr/>
          <a:lstStyle/>
          <a:p>
            <a:r>
              <a:rPr lang="en-US" dirty="0" smtClean="0"/>
              <a:t>European Investment Bank Group          TA2013040 BG BSF</a:t>
            </a:r>
            <a:endParaRPr lang="en-GB" dirty="0"/>
          </a:p>
        </p:txBody>
      </p:sp>
      <p:sp>
        <p:nvSpPr>
          <p:cNvPr id="24" name="Tartalom helye 2"/>
          <p:cNvSpPr txBox="1">
            <a:spLocks/>
          </p:cNvSpPr>
          <p:nvPr/>
        </p:nvSpPr>
        <p:spPr>
          <a:xfrm>
            <a:off x="689262" y="1232047"/>
            <a:ext cx="8229600" cy="4752975"/>
          </a:xfrm>
          <a:prstGeom prst="rect">
            <a:avLst/>
          </a:prstGeom>
        </p:spPr>
        <p:txBody>
          <a:bodyPr vert="horz" lIns="91440" tIns="45720" rIns="91440" bIns="45720" rtlCol="0" anchor="ctr" anchorCtr="1">
            <a:normAutofit/>
          </a:bodyPr>
          <a:lstStyle>
            <a:lvl1pPr marL="342900" indent="-342900" algn="l" defTabSz="914400" rtl="0" eaLnBrk="1" latinLnBrk="0" hangingPunct="1">
              <a:spcBef>
                <a:spcPct val="20000"/>
              </a:spcBef>
              <a:buClr>
                <a:schemeClr val="accent4"/>
              </a:buClr>
              <a:buFont typeface="Arial" pitchFamily="34" charset="0"/>
              <a:buChar char="•"/>
              <a:defRPr sz="2800" kern="1200">
                <a:solidFill>
                  <a:schemeClr val="tx1"/>
                </a:solidFill>
                <a:latin typeface="+mn-lt"/>
                <a:ea typeface="+mn-ea"/>
                <a:cs typeface="+mn-cs"/>
              </a:defRPr>
            </a:lvl1pPr>
            <a:lvl2pPr marL="742950" indent="-285750" algn="l" defTabSz="914400" rtl="0" eaLnBrk="1" latinLnBrk="0" hangingPunct="1">
              <a:spcBef>
                <a:spcPct val="20000"/>
              </a:spcBef>
              <a:buClr>
                <a:schemeClr val="tx2"/>
              </a:buClr>
              <a:buFont typeface="Arial"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Clr>
                <a:schemeClr val="tx2"/>
              </a:buClr>
              <a:buFont typeface="Arial" pitchFamily="34" charset="0"/>
              <a:buChar char="•"/>
              <a:defRPr sz="2000" kern="1200">
                <a:solidFill>
                  <a:schemeClr val="tx1"/>
                </a:solidFill>
                <a:latin typeface="+mn-lt"/>
                <a:ea typeface="+mn-ea"/>
                <a:cs typeface="+mn-cs"/>
              </a:defRPr>
            </a:lvl3pPr>
            <a:lvl4pPr marL="1600200" indent="-228600" algn="l" defTabSz="914400" rtl="0" eaLnBrk="1" latinLnBrk="0" hangingPunct="1">
              <a:spcBef>
                <a:spcPct val="20000"/>
              </a:spcBef>
              <a:buClr>
                <a:schemeClr val="tx2"/>
              </a:buClr>
              <a:buFont typeface="Arial" pitchFamily="34" charset="0"/>
              <a:buChar char="•"/>
              <a:defRPr sz="2000" kern="1200">
                <a:solidFill>
                  <a:schemeClr val="bg1">
                    <a:lumMod val="50000"/>
                  </a:schemeClr>
                </a:solidFill>
                <a:latin typeface="+mn-lt"/>
                <a:ea typeface="+mn-ea"/>
                <a:cs typeface="+mn-cs"/>
              </a:defRPr>
            </a:lvl4pPr>
            <a:lvl5pPr marL="1828800" indent="0" algn="l" defTabSz="914400" rtl="0" eaLnBrk="1" latinLnBrk="0" hangingPunct="1">
              <a:spcBef>
                <a:spcPct val="20000"/>
              </a:spcBef>
              <a:buClr>
                <a:schemeClr val="tx2"/>
              </a:buClr>
              <a:buFont typeface="Arial" pitchFamily="34" charset="0"/>
              <a:buNone/>
              <a:defRPr sz="2000" kern="1200">
                <a:solidFill>
                  <a:schemeClr val="bg1">
                    <a:lumMod val="50000"/>
                  </a:schemeClr>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buFont typeface="Wingdings" panose="05000000000000000000" pitchFamily="2" charset="2"/>
              <a:buChar char="§"/>
              <a:defRPr/>
            </a:pPr>
            <a:r>
              <a:rPr lang="en-GB" altLang="hu-HU" sz="1600" dirty="0" smtClean="0"/>
              <a:t>Time bar close in FIDIC (20.1)</a:t>
            </a:r>
          </a:p>
          <a:p>
            <a:pPr marL="0" indent="0">
              <a:buFont typeface="Arial" pitchFamily="34" charset="0"/>
              <a:buNone/>
              <a:defRPr/>
            </a:pPr>
            <a:endParaRPr lang="en-GB" altLang="hu-HU" sz="1600" dirty="0" smtClean="0"/>
          </a:p>
          <a:p>
            <a:pPr marL="361950" indent="0">
              <a:buFont typeface="Arial" pitchFamily="34" charset="0"/>
              <a:buNone/>
              <a:defRPr/>
            </a:pPr>
            <a:r>
              <a:rPr lang="hu-HU" altLang="hu-HU" sz="1600" dirty="0" err="1" smtClean="0"/>
              <a:t>Bulgarian</a:t>
            </a:r>
            <a:r>
              <a:rPr lang="en-GB" altLang="hu-HU" sz="1600" dirty="0" smtClean="0"/>
              <a:t> civil law (no time bar or in </a:t>
            </a:r>
            <a:r>
              <a:rPr lang="hu-HU" altLang="hu-HU" sz="1600" dirty="0" err="1" smtClean="0"/>
              <a:t>liability</a:t>
            </a:r>
            <a:r>
              <a:rPr lang="hu-HU" altLang="hu-HU" sz="1600" dirty="0" smtClean="0"/>
              <a:t> </a:t>
            </a:r>
            <a:r>
              <a:rPr lang="en-GB" altLang="hu-HU" sz="1600" dirty="0" smtClean="0"/>
              <a:t>cases are very long)</a:t>
            </a:r>
          </a:p>
          <a:p>
            <a:pPr marL="361950" indent="0">
              <a:buFont typeface="Arial" pitchFamily="34" charset="0"/>
              <a:buNone/>
              <a:defRPr/>
            </a:pPr>
            <a:endParaRPr lang="en-GB" altLang="hu-HU" sz="1600" dirty="0" smtClean="0"/>
          </a:p>
          <a:p>
            <a:pPr>
              <a:buFont typeface="Wingdings" panose="05000000000000000000" pitchFamily="2" charset="2"/>
              <a:buChar char="§"/>
              <a:defRPr/>
            </a:pPr>
            <a:r>
              <a:rPr lang="en-GB" altLang="hu-HU" sz="1600" dirty="0" smtClean="0"/>
              <a:t>Enforceability of DAB decision in FIDIC (20.7; 14.3 (f))</a:t>
            </a:r>
            <a:endParaRPr lang="hu-HU" altLang="hu-HU" sz="1600" dirty="0" smtClean="0"/>
          </a:p>
          <a:p>
            <a:pPr marL="0" indent="0">
              <a:buFont typeface="Arial" pitchFamily="34" charset="0"/>
              <a:buNone/>
              <a:defRPr/>
            </a:pPr>
            <a:endParaRPr lang="hu-HU" altLang="hu-HU" sz="1600" dirty="0" smtClean="0"/>
          </a:p>
          <a:p>
            <a:pPr marL="361950" indent="0">
              <a:buFont typeface="Arial" pitchFamily="34" charset="0"/>
              <a:buNone/>
              <a:defRPr/>
            </a:pPr>
            <a:r>
              <a:rPr lang="hu-HU" altLang="hu-HU" sz="1600" dirty="0" err="1" smtClean="0"/>
              <a:t>Bulgarian</a:t>
            </a:r>
            <a:r>
              <a:rPr lang="en-GB" altLang="hu-HU" sz="1600" dirty="0" smtClean="0"/>
              <a:t> civil law (court </a:t>
            </a:r>
            <a:r>
              <a:rPr lang="hu-HU" altLang="hu-HU" sz="1600" dirty="0" smtClean="0"/>
              <a:t>and </a:t>
            </a:r>
            <a:r>
              <a:rPr lang="hu-HU" altLang="hu-HU" sz="1600" dirty="0" err="1" smtClean="0"/>
              <a:t>arbitration</a:t>
            </a:r>
            <a:r>
              <a:rPr lang="hu-HU" altLang="hu-HU" sz="1600" dirty="0" smtClean="0"/>
              <a:t> </a:t>
            </a:r>
            <a:r>
              <a:rPr lang="en-GB" altLang="hu-HU" sz="1600" dirty="0" smtClean="0"/>
              <a:t>decisions)</a:t>
            </a:r>
          </a:p>
          <a:p>
            <a:pPr marL="361950" indent="0">
              <a:buFont typeface="Arial" pitchFamily="34" charset="0"/>
              <a:buNone/>
              <a:defRPr/>
            </a:pPr>
            <a:endParaRPr lang="en-GB" altLang="hu-HU" sz="1600" dirty="0" smtClean="0"/>
          </a:p>
          <a:p>
            <a:pPr>
              <a:buFont typeface="Wingdings" panose="05000000000000000000" pitchFamily="2" charset="2"/>
              <a:buChar char="§"/>
              <a:defRPr/>
            </a:pPr>
            <a:r>
              <a:rPr lang="en-GB" altLang="hu-HU" sz="1600" dirty="0" smtClean="0"/>
              <a:t>On site records in FIDIC (</a:t>
            </a:r>
            <a:r>
              <a:rPr lang="hu-HU" altLang="hu-HU" sz="1600" dirty="0" smtClean="0"/>
              <a:t>n</a:t>
            </a:r>
            <a:r>
              <a:rPr lang="en-GB" altLang="hu-HU" sz="1600" dirty="0" smtClean="0"/>
              <a:t>o specification)</a:t>
            </a:r>
          </a:p>
          <a:p>
            <a:pPr marL="0" indent="0">
              <a:buFont typeface="Arial" pitchFamily="34" charset="0"/>
              <a:buNone/>
              <a:defRPr/>
            </a:pPr>
            <a:endParaRPr lang="en-GB" altLang="hu-HU" sz="1600" dirty="0" smtClean="0"/>
          </a:p>
          <a:p>
            <a:pPr marL="361950" indent="0">
              <a:buFont typeface="Arial" pitchFamily="34" charset="0"/>
              <a:buNone/>
              <a:defRPr/>
            </a:pPr>
            <a:r>
              <a:rPr lang="hu-HU" altLang="hu-HU" sz="1600" dirty="0" err="1" smtClean="0"/>
              <a:t>Bulgarian</a:t>
            </a:r>
            <a:r>
              <a:rPr lang="en-GB" altLang="hu-HU" sz="1600" dirty="0" smtClean="0"/>
              <a:t> construction law </a:t>
            </a:r>
            <a:r>
              <a:rPr lang="hu-HU" altLang="hu-HU" sz="1600" dirty="0" smtClean="0"/>
              <a:t> </a:t>
            </a:r>
            <a:endParaRPr lang="en-GB" altLang="hu-HU" sz="1600" dirty="0" smtClean="0"/>
          </a:p>
          <a:p>
            <a:pPr marL="361950" indent="0">
              <a:buFont typeface="Arial" pitchFamily="34" charset="0"/>
              <a:buNone/>
              <a:defRPr/>
            </a:pPr>
            <a:endParaRPr lang="en-GB" altLang="hu-HU" sz="1600" dirty="0" smtClean="0"/>
          </a:p>
          <a:p>
            <a:pPr marL="361950" indent="-361950">
              <a:buFont typeface="Wingdings" panose="05000000000000000000" pitchFamily="2" charset="2"/>
              <a:buChar char="§"/>
              <a:defRPr/>
            </a:pPr>
            <a:r>
              <a:rPr lang="en-GB" altLang="hu-HU" sz="1600" dirty="0" smtClean="0"/>
              <a:t>FIDIC prevent „time at large” (8.4)</a:t>
            </a:r>
          </a:p>
          <a:p>
            <a:pPr marL="361950" indent="-361950">
              <a:buFont typeface="Wingdings" panose="05000000000000000000" pitchFamily="2" charset="2"/>
              <a:buChar char="§"/>
              <a:defRPr/>
            </a:pPr>
            <a:endParaRPr lang="hu-HU" altLang="hu-HU" sz="1600" dirty="0" smtClean="0"/>
          </a:p>
          <a:p>
            <a:pPr marL="361950" indent="0">
              <a:buFont typeface="Arial" pitchFamily="34" charset="0"/>
              <a:buNone/>
              <a:defRPr/>
            </a:pPr>
            <a:r>
              <a:rPr lang="hu-HU" altLang="hu-HU" sz="1600" dirty="0" err="1" smtClean="0"/>
              <a:t>Bulgarian</a:t>
            </a:r>
            <a:r>
              <a:rPr lang="en-GB" altLang="hu-HU" sz="1600" dirty="0" smtClean="0"/>
              <a:t> </a:t>
            </a:r>
            <a:r>
              <a:rPr lang="hu-HU" altLang="hu-HU" sz="1600" dirty="0" smtClean="0"/>
              <a:t>Public </a:t>
            </a:r>
            <a:r>
              <a:rPr lang="hu-HU" altLang="hu-HU" sz="1600" dirty="0" err="1" smtClean="0"/>
              <a:t>Procurement</a:t>
            </a:r>
            <a:r>
              <a:rPr lang="hu-HU" altLang="hu-HU" sz="1600" dirty="0" smtClean="0"/>
              <a:t> </a:t>
            </a:r>
            <a:r>
              <a:rPr lang="hu-HU" altLang="hu-HU" sz="1600" dirty="0" err="1" smtClean="0"/>
              <a:t>Act</a:t>
            </a:r>
            <a:r>
              <a:rPr lang="hu-HU" altLang="hu-HU" sz="1600" dirty="0" smtClean="0"/>
              <a:t> – </a:t>
            </a:r>
            <a:r>
              <a:rPr lang="hu-HU" altLang="hu-HU" sz="1600" dirty="0" err="1" smtClean="0"/>
              <a:t>EoT</a:t>
            </a:r>
            <a:r>
              <a:rPr lang="hu-HU" altLang="hu-HU" sz="1600" dirty="0" smtClean="0"/>
              <a:t> </a:t>
            </a:r>
            <a:r>
              <a:rPr lang="hu-HU" altLang="hu-HU" sz="1600" dirty="0" err="1" smtClean="0"/>
              <a:t>caused</a:t>
            </a:r>
            <a:r>
              <a:rPr lang="hu-HU" altLang="hu-HU" sz="1600" dirty="0" smtClean="0"/>
              <a:t> </a:t>
            </a:r>
            <a:r>
              <a:rPr lang="hu-HU" altLang="hu-HU" sz="1600" dirty="0" err="1" smtClean="0"/>
              <a:t>by</a:t>
            </a:r>
            <a:r>
              <a:rPr lang="hu-HU" altLang="hu-HU" sz="1600" dirty="0" smtClean="0"/>
              <a:t> </a:t>
            </a:r>
            <a:r>
              <a:rPr lang="hu-HU" altLang="hu-HU" sz="1600" dirty="0" err="1" smtClean="0"/>
              <a:t>Employer</a:t>
            </a:r>
            <a:endParaRPr lang="en-GB" altLang="hu-HU" sz="1600" dirty="0" smtClean="0"/>
          </a:p>
        </p:txBody>
      </p:sp>
      <p:sp>
        <p:nvSpPr>
          <p:cNvPr id="25" name="Felfelé-lefelé nyíl 24"/>
          <p:cNvSpPr/>
          <p:nvPr/>
        </p:nvSpPr>
        <p:spPr>
          <a:xfrm>
            <a:off x="2443759" y="1772816"/>
            <a:ext cx="144463" cy="241300"/>
          </a:xfrm>
          <a:prstGeom prst="up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hu-HU"/>
          </a:p>
        </p:txBody>
      </p:sp>
      <p:sp>
        <p:nvSpPr>
          <p:cNvPr id="26" name="Felfelé-lefelé nyíl 25"/>
          <p:cNvSpPr/>
          <p:nvPr/>
        </p:nvSpPr>
        <p:spPr>
          <a:xfrm>
            <a:off x="2443758" y="2924944"/>
            <a:ext cx="144463" cy="241300"/>
          </a:xfrm>
          <a:prstGeom prst="up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hu-HU"/>
          </a:p>
        </p:txBody>
      </p:sp>
      <p:sp>
        <p:nvSpPr>
          <p:cNvPr id="27" name="Felfelé-lefelé nyíl 26"/>
          <p:cNvSpPr/>
          <p:nvPr/>
        </p:nvSpPr>
        <p:spPr>
          <a:xfrm>
            <a:off x="2450420" y="4077072"/>
            <a:ext cx="144463" cy="241300"/>
          </a:xfrm>
          <a:prstGeom prst="up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hu-HU"/>
          </a:p>
        </p:txBody>
      </p:sp>
      <p:sp>
        <p:nvSpPr>
          <p:cNvPr id="28" name="Felfelé-lefelé nyíl 27"/>
          <p:cNvSpPr/>
          <p:nvPr/>
        </p:nvSpPr>
        <p:spPr>
          <a:xfrm>
            <a:off x="2438966" y="5244487"/>
            <a:ext cx="144463" cy="241300"/>
          </a:xfrm>
          <a:prstGeom prst="up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hu-HU"/>
          </a:p>
        </p:txBody>
      </p:sp>
      <p:sp>
        <p:nvSpPr>
          <p:cNvPr id="30" name="Title 1"/>
          <p:cNvSpPr txBox="1">
            <a:spLocks/>
          </p:cNvSpPr>
          <p:nvPr/>
        </p:nvSpPr>
        <p:spPr>
          <a:xfrm>
            <a:off x="-15189" y="832681"/>
            <a:ext cx="9144000" cy="863600"/>
          </a:xfrm>
          <a:prstGeom prst="rect">
            <a:avLst/>
          </a:prstGeom>
        </p:spPr>
        <p:txBody>
          <a:bodyPr vert="horz" lIns="91440" tIns="45720" rIns="91440" bIns="45720" rtlCol="0" anchor="t">
            <a:noAutofit/>
          </a:bodyPr>
          <a:lstStyle>
            <a:lvl1pPr algn="r" defTabSz="914400" rtl="0" eaLnBrk="1" latinLnBrk="0" hangingPunct="1">
              <a:spcBef>
                <a:spcPct val="0"/>
              </a:spcBef>
              <a:buNone/>
              <a:defRPr sz="3200" kern="1200">
                <a:solidFill>
                  <a:schemeClr val="tx2"/>
                </a:solidFill>
                <a:latin typeface="+mj-lt"/>
                <a:ea typeface="+mj-ea"/>
                <a:cs typeface="+mj-cs"/>
              </a:defRPr>
            </a:lvl1pPr>
          </a:lstStyle>
          <a:p>
            <a:pPr algn="ctr"/>
            <a:r>
              <a:rPr lang="hu-HU" altLang="hu-HU" sz="2400" b="1" dirty="0" smtClean="0"/>
              <a:t>SOME EXAMPLES ON PRACTICAL ISSUES</a:t>
            </a:r>
          </a:p>
        </p:txBody>
      </p:sp>
    </p:spTree>
    <p:extLst>
      <p:ext uri="{BB962C8B-B14F-4D97-AF65-F5344CB8AC3E}">
        <p14:creationId xmlns:p14="http://schemas.microsoft.com/office/powerpoint/2010/main" val="39378448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4">
                                            <p:txEl>
                                              <p:pRg st="0" end="0"/>
                                            </p:txEl>
                                          </p:spTgt>
                                        </p:tgtEl>
                                        <p:attrNameLst>
                                          <p:attrName>style.visibility</p:attrName>
                                        </p:attrNameLst>
                                      </p:cBhvr>
                                      <p:to>
                                        <p:strVal val="visible"/>
                                      </p:to>
                                    </p:set>
                                    <p:animEffect transition="in" filter="fade">
                                      <p:cBhvr>
                                        <p:cTn id="7" dur="1000"/>
                                        <p:tgtEl>
                                          <p:spTgt spid="24">
                                            <p:txEl>
                                              <p:pRg st="0" end="0"/>
                                            </p:txEl>
                                          </p:spTgt>
                                        </p:tgtEl>
                                      </p:cBhvr>
                                    </p:animEffect>
                                    <p:anim calcmode="lin" valueType="num">
                                      <p:cBhvr>
                                        <p:cTn id="8" dur="1000" fill="hold"/>
                                        <p:tgtEl>
                                          <p:spTgt spid="24">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4">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4">
                                            <p:txEl>
                                              <p:pRg st="2" end="2"/>
                                            </p:txEl>
                                          </p:spTgt>
                                        </p:tgtEl>
                                        <p:attrNameLst>
                                          <p:attrName>style.visibility</p:attrName>
                                        </p:attrNameLst>
                                      </p:cBhvr>
                                      <p:to>
                                        <p:strVal val="visible"/>
                                      </p:to>
                                    </p:set>
                                    <p:animEffect transition="in" filter="fade">
                                      <p:cBhvr>
                                        <p:cTn id="14" dur="1000"/>
                                        <p:tgtEl>
                                          <p:spTgt spid="24">
                                            <p:txEl>
                                              <p:pRg st="2" end="2"/>
                                            </p:txEl>
                                          </p:spTgt>
                                        </p:tgtEl>
                                      </p:cBhvr>
                                    </p:animEffect>
                                    <p:anim calcmode="lin" valueType="num">
                                      <p:cBhvr>
                                        <p:cTn id="15" dur="1000" fill="hold"/>
                                        <p:tgtEl>
                                          <p:spTgt spid="24">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24">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24">
                                            <p:txEl>
                                              <p:pRg st="4" end="4"/>
                                            </p:txEl>
                                          </p:spTgt>
                                        </p:tgtEl>
                                        <p:attrNameLst>
                                          <p:attrName>style.visibility</p:attrName>
                                        </p:attrNameLst>
                                      </p:cBhvr>
                                      <p:to>
                                        <p:strVal val="visible"/>
                                      </p:to>
                                    </p:set>
                                    <p:animEffect transition="in" filter="fade">
                                      <p:cBhvr>
                                        <p:cTn id="21" dur="1000"/>
                                        <p:tgtEl>
                                          <p:spTgt spid="24">
                                            <p:txEl>
                                              <p:pRg st="4" end="4"/>
                                            </p:txEl>
                                          </p:spTgt>
                                        </p:tgtEl>
                                      </p:cBhvr>
                                    </p:animEffect>
                                    <p:anim calcmode="lin" valueType="num">
                                      <p:cBhvr>
                                        <p:cTn id="22" dur="1000" fill="hold"/>
                                        <p:tgtEl>
                                          <p:spTgt spid="24">
                                            <p:txEl>
                                              <p:pRg st="4" end="4"/>
                                            </p:txEl>
                                          </p:spTgt>
                                        </p:tgtEl>
                                        <p:attrNameLst>
                                          <p:attrName>ppt_x</p:attrName>
                                        </p:attrNameLst>
                                      </p:cBhvr>
                                      <p:tavLst>
                                        <p:tav tm="0">
                                          <p:val>
                                            <p:strVal val="#ppt_x"/>
                                          </p:val>
                                        </p:tav>
                                        <p:tav tm="100000">
                                          <p:val>
                                            <p:strVal val="#ppt_x"/>
                                          </p:val>
                                        </p:tav>
                                      </p:tavLst>
                                    </p:anim>
                                    <p:anim calcmode="lin" valueType="num">
                                      <p:cBhvr>
                                        <p:cTn id="23" dur="1000" fill="hold"/>
                                        <p:tgtEl>
                                          <p:spTgt spid="24">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24">
                                            <p:txEl>
                                              <p:pRg st="6" end="6"/>
                                            </p:txEl>
                                          </p:spTgt>
                                        </p:tgtEl>
                                        <p:attrNameLst>
                                          <p:attrName>style.visibility</p:attrName>
                                        </p:attrNameLst>
                                      </p:cBhvr>
                                      <p:to>
                                        <p:strVal val="visible"/>
                                      </p:to>
                                    </p:set>
                                    <p:animEffect transition="in" filter="fade">
                                      <p:cBhvr>
                                        <p:cTn id="28" dur="1000"/>
                                        <p:tgtEl>
                                          <p:spTgt spid="24">
                                            <p:txEl>
                                              <p:pRg st="6" end="6"/>
                                            </p:txEl>
                                          </p:spTgt>
                                        </p:tgtEl>
                                      </p:cBhvr>
                                    </p:animEffect>
                                    <p:anim calcmode="lin" valueType="num">
                                      <p:cBhvr>
                                        <p:cTn id="29" dur="1000" fill="hold"/>
                                        <p:tgtEl>
                                          <p:spTgt spid="24">
                                            <p:txEl>
                                              <p:pRg st="6" end="6"/>
                                            </p:txEl>
                                          </p:spTgt>
                                        </p:tgtEl>
                                        <p:attrNameLst>
                                          <p:attrName>ppt_x</p:attrName>
                                        </p:attrNameLst>
                                      </p:cBhvr>
                                      <p:tavLst>
                                        <p:tav tm="0">
                                          <p:val>
                                            <p:strVal val="#ppt_x"/>
                                          </p:val>
                                        </p:tav>
                                        <p:tav tm="100000">
                                          <p:val>
                                            <p:strVal val="#ppt_x"/>
                                          </p:val>
                                        </p:tav>
                                      </p:tavLst>
                                    </p:anim>
                                    <p:anim calcmode="lin" valueType="num">
                                      <p:cBhvr>
                                        <p:cTn id="30" dur="1000" fill="hold"/>
                                        <p:tgtEl>
                                          <p:spTgt spid="24">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24">
                                            <p:txEl>
                                              <p:pRg st="8" end="8"/>
                                            </p:txEl>
                                          </p:spTgt>
                                        </p:tgtEl>
                                        <p:attrNameLst>
                                          <p:attrName>style.visibility</p:attrName>
                                        </p:attrNameLst>
                                      </p:cBhvr>
                                      <p:to>
                                        <p:strVal val="visible"/>
                                      </p:to>
                                    </p:set>
                                    <p:animEffect transition="in" filter="fade">
                                      <p:cBhvr>
                                        <p:cTn id="35" dur="1000"/>
                                        <p:tgtEl>
                                          <p:spTgt spid="24">
                                            <p:txEl>
                                              <p:pRg st="8" end="8"/>
                                            </p:txEl>
                                          </p:spTgt>
                                        </p:tgtEl>
                                      </p:cBhvr>
                                    </p:animEffect>
                                    <p:anim calcmode="lin" valueType="num">
                                      <p:cBhvr>
                                        <p:cTn id="36" dur="1000" fill="hold"/>
                                        <p:tgtEl>
                                          <p:spTgt spid="24">
                                            <p:txEl>
                                              <p:pRg st="8" end="8"/>
                                            </p:txEl>
                                          </p:spTgt>
                                        </p:tgtEl>
                                        <p:attrNameLst>
                                          <p:attrName>ppt_x</p:attrName>
                                        </p:attrNameLst>
                                      </p:cBhvr>
                                      <p:tavLst>
                                        <p:tav tm="0">
                                          <p:val>
                                            <p:strVal val="#ppt_x"/>
                                          </p:val>
                                        </p:tav>
                                        <p:tav tm="100000">
                                          <p:val>
                                            <p:strVal val="#ppt_x"/>
                                          </p:val>
                                        </p:tav>
                                      </p:tavLst>
                                    </p:anim>
                                    <p:anim calcmode="lin" valueType="num">
                                      <p:cBhvr>
                                        <p:cTn id="37" dur="1000" fill="hold"/>
                                        <p:tgtEl>
                                          <p:spTgt spid="24">
                                            <p:txEl>
                                              <p:pRg st="8" end="8"/>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24">
                                            <p:txEl>
                                              <p:pRg st="10" end="10"/>
                                            </p:txEl>
                                          </p:spTgt>
                                        </p:tgtEl>
                                        <p:attrNameLst>
                                          <p:attrName>style.visibility</p:attrName>
                                        </p:attrNameLst>
                                      </p:cBhvr>
                                      <p:to>
                                        <p:strVal val="visible"/>
                                      </p:to>
                                    </p:set>
                                    <p:animEffect transition="in" filter="fade">
                                      <p:cBhvr>
                                        <p:cTn id="42" dur="1000"/>
                                        <p:tgtEl>
                                          <p:spTgt spid="24">
                                            <p:txEl>
                                              <p:pRg st="10" end="10"/>
                                            </p:txEl>
                                          </p:spTgt>
                                        </p:tgtEl>
                                      </p:cBhvr>
                                    </p:animEffect>
                                    <p:anim calcmode="lin" valueType="num">
                                      <p:cBhvr>
                                        <p:cTn id="43" dur="1000" fill="hold"/>
                                        <p:tgtEl>
                                          <p:spTgt spid="24">
                                            <p:txEl>
                                              <p:pRg st="10" end="10"/>
                                            </p:txEl>
                                          </p:spTgt>
                                        </p:tgtEl>
                                        <p:attrNameLst>
                                          <p:attrName>ppt_x</p:attrName>
                                        </p:attrNameLst>
                                      </p:cBhvr>
                                      <p:tavLst>
                                        <p:tav tm="0">
                                          <p:val>
                                            <p:strVal val="#ppt_x"/>
                                          </p:val>
                                        </p:tav>
                                        <p:tav tm="100000">
                                          <p:val>
                                            <p:strVal val="#ppt_x"/>
                                          </p:val>
                                        </p:tav>
                                      </p:tavLst>
                                    </p:anim>
                                    <p:anim calcmode="lin" valueType="num">
                                      <p:cBhvr>
                                        <p:cTn id="44" dur="1000" fill="hold"/>
                                        <p:tgtEl>
                                          <p:spTgt spid="24">
                                            <p:txEl>
                                              <p:pRg st="10" end="10"/>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24">
                                            <p:txEl>
                                              <p:pRg st="12" end="12"/>
                                            </p:txEl>
                                          </p:spTgt>
                                        </p:tgtEl>
                                        <p:attrNameLst>
                                          <p:attrName>style.visibility</p:attrName>
                                        </p:attrNameLst>
                                      </p:cBhvr>
                                      <p:to>
                                        <p:strVal val="visible"/>
                                      </p:to>
                                    </p:set>
                                    <p:animEffect transition="in" filter="fade">
                                      <p:cBhvr>
                                        <p:cTn id="49" dur="1000"/>
                                        <p:tgtEl>
                                          <p:spTgt spid="24">
                                            <p:txEl>
                                              <p:pRg st="12" end="12"/>
                                            </p:txEl>
                                          </p:spTgt>
                                        </p:tgtEl>
                                      </p:cBhvr>
                                    </p:animEffect>
                                    <p:anim calcmode="lin" valueType="num">
                                      <p:cBhvr>
                                        <p:cTn id="50" dur="1000" fill="hold"/>
                                        <p:tgtEl>
                                          <p:spTgt spid="24">
                                            <p:txEl>
                                              <p:pRg st="12" end="12"/>
                                            </p:txEl>
                                          </p:spTgt>
                                        </p:tgtEl>
                                        <p:attrNameLst>
                                          <p:attrName>ppt_x</p:attrName>
                                        </p:attrNameLst>
                                      </p:cBhvr>
                                      <p:tavLst>
                                        <p:tav tm="0">
                                          <p:val>
                                            <p:strVal val="#ppt_x"/>
                                          </p:val>
                                        </p:tav>
                                        <p:tav tm="100000">
                                          <p:val>
                                            <p:strVal val="#ppt_x"/>
                                          </p:val>
                                        </p:tav>
                                      </p:tavLst>
                                    </p:anim>
                                    <p:anim calcmode="lin" valueType="num">
                                      <p:cBhvr>
                                        <p:cTn id="51" dur="1000" fill="hold"/>
                                        <p:tgtEl>
                                          <p:spTgt spid="24">
                                            <p:txEl>
                                              <p:pRg st="12" end="12"/>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grpId="0" nodeType="clickEffect">
                                  <p:stCondLst>
                                    <p:cond delay="0"/>
                                  </p:stCondLst>
                                  <p:childTnLst>
                                    <p:set>
                                      <p:cBhvr>
                                        <p:cTn id="55" dur="1" fill="hold">
                                          <p:stCondLst>
                                            <p:cond delay="0"/>
                                          </p:stCondLst>
                                        </p:cTn>
                                        <p:tgtEl>
                                          <p:spTgt spid="24">
                                            <p:txEl>
                                              <p:pRg st="14" end="14"/>
                                            </p:txEl>
                                          </p:spTgt>
                                        </p:tgtEl>
                                        <p:attrNameLst>
                                          <p:attrName>style.visibility</p:attrName>
                                        </p:attrNameLst>
                                      </p:cBhvr>
                                      <p:to>
                                        <p:strVal val="visible"/>
                                      </p:to>
                                    </p:set>
                                    <p:animEffect transition="in" filter="fade">
                                      <p:cBhvr>
                                        <p:cTn id="56" dur="1000"/>
                                        <p:tgtEl>
                                          <p:spTgt spid="24">
                                            <p:txEl>
                                              <p:pRg st="14" end="14"/>
                                            </p:txEl>
                                          </p:spTgt>
                                        </p:tgtEl>
                                      </p:cBhvr>
                                    </p:animEffect>
                                    <p:anim calcmode="lin" valueType="num">
                                      <p:cBhvr>
                                        <p:cTn id="57" dur="1000" fill="hold"/>
                                        <p:tgtEl>
                                          <p:spTgt spid="24">
                                            <p:txEl>
                                              <p:pRg st="14" end="14"/>
                                            </p:txEl>
                                          </p:spTgt>
                                        </p:tgtEl>
                                        <p:attrNameLst>
                                          <p:attrName>ppt_x</p:attrName>
                                        </p:attrNameLst>
                                      </p:cBhvr>
                                      <p:tavLst>
                                        <p:tav tm="0">
                                          <p:val>
                                            <p:strVal val="#ppt_x"/>
                                          </p:val>
                                        </p:tav>
                                        <p:tav tm="100000">
                                          <p:val>
                                            <p:strVal val="#ppt_x"/>
                                          </p:val>
                                        </p:tav>
                                      </p:tavLst>
                                    </p:anim>
                                    <p:anim calcmode="lin" valueType="num">
                                      <p:cBhvr>
                                        <p:cTn id="58" dur="1000" fill="hold"/>
                                        <p:tgtEl>
                                          <p:spTgt spid="24">
                                            <p:txEl>
                                              <p:pRg st="14" end="1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83668" y="225424"/>
            <a:ext cx="7416823" cy="576000"/>
          </a:xfrm>
        </p:spPr>
        <p:txBody>
          <a:bodyPr/>
          <a:lstStyle/>
          <a:p>
            <a:r>
              <a:rPr lang="en-US" sz="1800" b="1" dirty="0"/>
              <a:t>Project Implementation Support Service </a:t>
            </a:r>
            <a:r>
              <a:rPr lang="en-US" sz="1800" b="1" dirty="0" smtClean="0"/>
              <a:t>Agreement – Activity 3, “</a:t>
            </a:r>
            <a:r>
              <a:rPr lang="hu-HU" sz="1800" b="1" dirty="0" smtClean="0"/>
              <a:t>L</a:t>
            </a:r>
            <a:r>
              <a:rPr lang="en-US" sz="1800" b="1" dirty="0" err="1" smtClean="0"/>
              <a:t>essons</a:t>
            </a:r>
            <a:r>
              <a:rPr lang="en-US" sz="1800" b="1" dirty="0" smtClean="0"/>
              <a:t> Learnt” workshop</a:t>
            </a:r>
            <a:r>
              <a:rPr lang="en-US" sz="1800" dirty="0" smtClean="0"/>
              <a:t> </a:t>
            </a:r>
            <a:r>
              <a:rPr lang="en-US" sz="2000" b="1" dirty="0"/>
              <a:t/>
            </a:r>
            <a:br>
              <a:rPr lang="en-US" sz="2000" b="1" dirty="0"/>
            </a:br>
            <a:endParaRPr lang="en-GB" sz="2000" dirty="0"/>
          </a:p>
        </p:txBody>
      </p:sp>
      <p:sp>
        <p:nvSpPr>
          <p:cNvPr id="3" name="Content Placeholder 2"/>
          <p:cNvSpPr>
            <a:spLocks noGrp="1"/>
          </p:cNvSpPr>
          <p:nvPr>
            <p:ph idx="1"/>
          </p:nvPr>
        </p:nvSpPr>
        <p:spPr>
          <a:xfrm>
            <a:off x="0" y="1088740"/>
            <a:ext cx="9144000" cy="5508612"/>
          </a:xfrm>
        </p:spPr>
        <p:txBody>
          <a:bodyPr>
            <a:normAutofit/>
          </a:bodyPr>
          <a:lstStyle/>
          <a:p>
            <a:endParaRPr lang="en-GB" dirty="0" smtClean="0"/>
          </a:p>
          <a:p>
            <a:pPr>
              <a:buFont typeface="Wingdings" panose="05000000000000000000" pitchFamily="2" charset="2"/>
              <a:buChar char="§"/>
            </a:pPr>
            <a:r>
              <a:rPr lang="en-GB" sz="2000" dirty="0" smtClean="0"/>
              <a:t>Better alignment between FIDIC and Bulgarian law procedures, for instance:</a:t>
            </a:r>
          </a:p>
          <a:p>
            <a:pPr lvl="1"/>
            <a:r>
              <a:rPr lang="en-GB" sz="1600" dirty="0" smtClean="0"/>
              <a:t>Taking over certificate = Act 15 and ≠ Act 16 =&gt; the completion of the works will remain in Contractor's control and will not depend on third’s parties cooperation. </a:t>
            </a:r>
          </a:p>
          <a:p>
            <a:pPr lvl="1"/>
            <a:r>
              <a:rPr lang="en-GB" sz="1600" dirty="0" smtClean="0"/>
              <a:t>Defect </a:t>
            </a:r>
            <a:r>
              <a:rPr lang="en-GB" sz="1600" dirty="0"/>
              <a:t>notification period ≠ </a:t>
            </a:r>
            <a:r>
              <a:rPr lang="en-GB" sz="1600" dirty="0" smtClean="0"/>
              <a:t>General Warrantee period =&gt; reasonable time for issuing of Performance Certificate and release of the performance security and retention money, etc.</a:t>
            </a:r>
          </a:p>
          <a:p>
            <a:pPr>
              <a:buFont typeface="Wingdings" panose="05000000000000000000" pitchFamily="2" charset="2"/>
              <a:buChar char="§"/>
            </a:pPr>
            <a:r>
              <a:rPr lang="en-GB" sz="2000" dirty="0" smtClean="0"/>
              <a:t>Clarification of certain amendments to classical FIDIC, for instance:</a:t>
            </a:r>
          </a:p>
          <a:p>
            <a:pPr lvl="1"/>
            <a:r>
              <a:rPr lang="en-GB" sz="1600" dirty="0" smtClean="0"/>
              <a:t>Clarifying the limitation of Engineer's powers under Sub-clause 3.1, e.g. shall the Engineer seek Employer’s approval in case of decision under 20.1 or only in case of certifying amounts? </a:t>
            </a:r>
          </a:p>
          <a:p>
            <a:pPr lvl="1"/>
            <a:r>
              <a:rPr lang="en-GB" sz="1600" dirty="0" smtClean="0"/>
              <a:t>Are contingencies equated to provisional sums? </a:t>
            </a:r>
          </a:p>
          <a:p>
            <a:pPr lvl="1"/>
            <a:r>
              <a:rPr lang="en-GB" sz="1600" dirty="0" smtClean="0"/>
              <a:t>Is the contingencies procedure part of the variation procedure or a separate one? </a:t>
            </a:r>
          </a:p>
          <a:p>
            <a:pPr lvl="1"/>
            <a:r>
              <a:rPr lang="en-GB" sz="1600" dirty="0" smtClean="0"/>
              <a:t>Who can sign the trilateral protocol for awarding contingencies – the legal representatives of the parties or their representatives under the contract? </a:t>
            </a:r>
          </a:p>
          <a:p>
            <a:pPr>
              <a:buFont typeface="Wingdings" panose="05000000000000000000" pitchFamily="2" charset="2"/>
              <a:buChar char="§"/>
            </a:pPr>
            <a:r>
              <a:rPr lang="en-GB" sz="2000" dirty="0" smtClean="0"/>
              <a:t>Introduction of flexible options for the Employer to alleviate the restrictions for contract amendments set out n PPA. </a:t>
            </a:r>
          </a:p>
          <a:p>
            <a:pPr lvl="1"/>
            <a:endParaRPr lang="en-GB" sz="1600" dirty="0" smtClean="0"/>
          </a:p>
          <a:p>
            <a:pPr lvl="1"/>
            <a:endParaRPr lang="en-GB" sz="1600" dirty="0"/>
          </a:p>
        </p:txBody>
      </p:sp>
      <p:sp>
        <p:nvSpPr>
          <p:cNvPr id="7" name="Date Placeholder 6"/>
          <p:cNvSpPr>
            <a:spLocks noGrp="1"/>
          </p:cNvSpPr>
          <p:nvPr>
            <p:ph type="dt" sz="half" idx="10"/>
          </p:nvPr>
        </p:nvSpPr>
        <p:spPr/>
        <p:txBody>
          <a:bodyPr/>
          <a:lstStyle/>
          <a:p>
            <a:r>
              <a:rPr lang="en-GB" dirty="0" smtClean="0"/>
              <a:t>Sofia, 18</a:t>
            </a:r>
            <a:r>
              <a:rPr lang="en-GB" baseline="30000" dirty="0" smtClean="0"/>
              <a:t>th</a:t>
            </a:r>
            <a:r>
              <a:rPr lang="en-GB" dirty="0" smtClean="0"/>
              <a:t> June</a:t>
            </a:r>
            <a:r>
              <a:rPr lang="en-GB" dirty="0"/>
              <a:t>, 2015</a:t>
            </a:r>
          </a:p>
        </p:txBody>
      </p:sp>
      <p:sp>
        <p:nvSpPr>
          <p:cNvPr id="9" name="Slide Number Placeholder 8"/>
          <p:cNvSpPr>
            <a:spLocks noGrp="1"/>
          </p:cNvSpPr>
          <p:nvPr>
            <p:ph type="sldNum" sz="quarter" idx="12"/>
          </p:nvPr>
        </p:nvSpPr>
        <p:spPr/>
        <p:txBody>
          <a:bodyPr/>
          <a:lstStyle/>
          <a:p>
            <a:fld id="{FD0A51CA-4611-42BC-8C78-05A9D4A054CC}" type="slidenum">
              <a:rPr lang="en-GB" smtClean="0"/>
              <a:t>7</a:t>
            </a:fld>
            <a:endParaRPr lang="en-GB" dirty="0"/>
          </a:p>
        </p:txBody>
      </p:sp>
      <p:sp>
        <p:nvSpPr>
          <p:cNvPr id="12" name="Footer Placeholder 4"/>
          <p:cNvSpPr>
            <a:spLocks noGrp="1"/>
          </p:cNvSpPr>
          <p:nvPr>
            <p:ph type="ftr" sz="quarter" idx="11"/>
          </p:nvPr>
        </p:nvSpPr>
        <p:spPr>
          <a:xfrm>
            <a:off x="3124200" y="6484257"/>
            <a:ext cx="3175992" cy="365125"/>
          </a:xfrm>
        </p:spPr>
        <p:txBody>
          <a:bodyPr/>
          <a:lstStyle/>
          <a:p>
            <a:r>
              <a:rPr lang="en-US" dirty="0" smtClean="0"/>
              <a:t>European Investment Bank Group          TA2013040 BG BSF</a:t>
            </a:r>
            <a:endParaRPr lang="en-GB" dirty="0"/>
          </a:p>
        </p:txBody>
      </p:sp>
      <p:sp>
        <p:nvSpPr>
          <p:cNvPr id="24" name="Tartalom helye 2"/>
          <p:cNvSpPr txBox="1">
            <a:spLocks/>
          </p:cNvSpPr>
          <p:nvPr/>
        </p:nvSpPr>
        <p:spPr>
          <a:xfrm>
            <a:off x="689262" y="1232047"/>
            <a:ext cx="8229600" cy="4752975"/>
          </a:xfrm>
          <a:prstGeom prst="rect">
            <a:avLst/>
          </a:prstGeom>
        </p:spPr>
        <p:txBody>
          <a:bodyPr vert="horz" lIns="91440" tIns="45720" rIns="91440" bIns="45720" rtlCol="0" anchor="ctr" anchorCtr="1">
            <a:normAutofit/>
          </a:bodyPr>
          <a:lstStyle>
            <a:lvl1pPr marL="342900" indent="-342900" algn="l" defTabSz="914400" rtl="0" eaLnBrk="1" latinLnBrk="0" hangingPunct="1">
              <a:spcBef>
                <a:spcPct val="20000"/>
              </a:spcBef>
              <a:buClr>
                <a:schemeClr val="accent4"/>
              </a:buClr>
              <a:buFont typeface="Arial" pitchFamily="34" charset="0"/>
              <a:buChar char="•"/>
              <a:defRPr sz="2800" kern="1200">
                <a:solidFill>
                  <a:schemeClr val="tx1"/>
                </a:solidFill>
                <a:latin typeface="+mn-lt"/>
                <a:ea typeface="+mn-ea"/>
                <a:cs typeface="+mn-cs"/>
              </a:defRPr>
            </a:lvl1pPr>
            <a:lvl2pPr marL="742950" indent="-285750" algn="l" defTabSz="914400" rtl="0" eaLnBrk="1" latinLnBrk="0" hangingPunct="1">
              <a:spcBef>
                <a:spcPct val="20000"/>
              </a:spcBef>
              <a:buClr>
                <a:schemeClr val="tx2"/>
              </a:buClr>
              <a:buFont typeface="Arial"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Clr>
                <a:schemeClr val="tx2"/>
              </a:buClr>
              <a:buFont typeface="Arial" pitchFamily="34" charset="0"/>
              <a:buChar char="•"/>
              <a:defRPr sz="2000" kern="1200">
                <a:solidFill>
                  <a:schemeClr val="tx1"/>
                </a:solidFill>
                <a:latin typeface="+mn-lt"/>
                <a:ea typeface="+mn-ea"/>
                <a:cs typeface="+mn-cs"/>
              </a:defRPr>
            </a:lvl3pPr>
            <a:lvl4pPr marL="1600200" indent="-228600" algn="l" defTabSz="914400" rtl="0" eaLnBrk="1" latinLnBrk="0" hangingPunct="1">
              <a:spcBef>
                <a:spcPct val="20000"/>
              </a:spcBef>
              <a:buClr>
                <a:schemeClr val="tx2"/>
              </a:buClr>
              <a:buFont typeface="Arial" pitchFamily="34" charset="0"/>
              <a:buChar char="•"/>
              <a:defRPr sz="2000" kern="1200">
                <a:solidFill>
                  <a:schemeClr val="bg1">
                    <a:lumMod val="50000"/>
                  </a:schemeClr>
                </a:solidFill>
                <a:latin typeface="+mn-lt"/>
                <a:ea typeface="+mn-ea"/>
                <a:cs typeface="+mn-cs"/>
              </a:defRPr>
            </a:lvl4pPr>
            <a:lvl5pPr marL="1828800" indent="0" algn="l" defTabSz="914400" rtl="0" eaLnBrk="1" latinLnBrk="0" hangingPunct="1">
              <a:spcBef>
                <a:spcPct val="20000"/>
              </a:spcBef>
              <a:buClr>
                <a:schemeClr val="tx2"/>
              </a:buClr>
              <a:buFont typeface="Arial" pitchFamily="34" charset="0"/>
              <a:buNone/>
              <a:defRPr sz="2000" kern="1200">
                <a:solidFill>
                  <a:schemeClr val="bg1">
                    <a:lumMod val="50000"/>
                  </a:schemeClr>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defRPr/>
            </a:pPr>
            <a:endParaRPr lang="hu-HU" altLang="hu-HU" sz="1600" dirty="0" smtClean="0"/>
          </a:p>
        </p:txBody>
      </p:sp>
      <p:sp>
        <p:nvSpPr>
          <p:cNvPr id="30" name="Title 1"/>
          <p:cNvSpPr txBox="1">
            <a:spLocks/>
          </p:cNvSpPr>
          <p:nvPr/>
        </p:nvSpPr>
        <p:spPr>
          <a:xfrm>
            <a:off x="-15189" y="832681"/>
            <a:ext cx="9144000" cy="863600"/>
          </a:xfrm>
          <a:prstGeom prst="rect">
            <a:avLst/>
          </a:prstGeom>
        </p:spPr>
        <p:txBody>
          <a:bodyPr vert="horz" lIns="91440" tIns="45720" rIns="91440" bIns="45720" rtlCol="0" anchor="t">
            <a:noAutofit/>
          </a:bodyPr>
          <a:lstStyle>
            <a:lvl1pPr algn="r" defTabSz="914400" rtl="0" eaLnBrk="1" latinLnBrk="0" hangingPunct="1">
              <a:spcBef>
                <a:spcPct val="0"/>
              </a:spcBef>
              <a:buNone/>
              <a:defRPr sz="3200" kern="1200">
                <a:solidFill>
                  <a:schemeClr val="tx2"/>
                </a:solidFill>
                <a:latin typeface="+mj-lt"/>
                <a:ea typeface="+mj-ea"/>
                <a:cs typeface="+mj-cs"/>
              </a:defRPr>
            </a:lvl1pPr>
          </a:lstStyle>
          <a:p>
            <a:pPr algn="ctr"/>
            <a:r>
              <a:rPr lang="en-US" altLang="hu-HU" sz="2000" b="1" dirty="0" smtClean="0"/>
              <a:t>SUGGESTED IMPROVEMENTS IN FUTURE NRIC’S CONTRACTS</a:t>
            </a:r>
            <a:endParaRPr lang="hu-HU" altLang="hu-HU" sz="2000" b="1" dirty="0" smtClean="0"/>
          </a:p>
        </p:txBody>
      </p:sp>
    </p:spTree>
    <p:extLst>
      <p:ext uri="{BB962C8B-B14F-4D97-AF65-F5344CB8AC3E}">
        <p14:creationId xmlns:p14="http://schemas.microsoft.com/office/powerpoint/2010/main" val="18407608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nodePh="1">
                                  <p:stCondLst>
                                    <p:cond delay="0"/>
                                  </p:stCondLst>
                                  <p:endCondLst>
                                    <p:cond evt="begin" delay="0">
                                      <p:tn val="5"/>
                                    </p:cond>
                                  </p:endCondLst>
                                  <p:childTnLst>
                                    <p:set>
                                      <p:cBhvr>
                                        <p:cTn id="6" dur="1" fill="hold">
                                          <p:stCondLst>
                                            <p:cond delay="0"/>
                                          </p:stCondLst>
                                        </p:cTn>
                                        <p:tgtEl>
                                          <p:spTgt spid="24">
                                            <p:txEl>
                                              <p:pRg st="0" end="0"/>
                                            </p:txEl>
                                          </p:spTgt>
                                        </p:tgtEl>
                                        <p:attrNameLst>
                                          <p:attrName>style.visibility</p:attrName>
                                        </p:attrNameLst>
                                      </p:cBhvr>
                                      <p:to>
                                        <p:strVal val="visible"/>
                                      </p:to>
                                    </p:set>
                                    <p:animEffect transition="in" filter="fade">
                                      <p:cBhvr>
                                        <p:cTn id="7" dur="1000"/>
                                        <p:tgtEl>
                                          <p:spTgt spid="24">
                                            <p:txEl>
                                              <p:pRg st="0" end="0"/>
                                            </p:txEl>
                                          </p:spTgt>
                                        </p:tgtEl>
                                      </p:cBhvr>
                                    </p:animEffect>
                                    <p:anim calcmode="lin" valueType="num">
                                      <p:cBhvr>
                                        <p:cTn id="8" dur="1000" fill="hold"/>
                                        <p:tgtEl>
                                          <p:spTgt spid="24">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4">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83668" y="225424"/>
            <a:ext cx="7416823" cy="576000"/>
          </a:xfrm>
        </p:spPr>
        <p:txBody>
          <a:bodyPr/>
          <a:lstStyle/>
          <a:p>
            <a:r>
              <a:rPr lang="en-US" sz="1800" b="1" dirty="0"/>
              <a:t>Project Implementation Support Service </a:t>
            </a:r>
            <a:r>
              <a:rPr lang="en-US" sz="1800" b="1" dirty="0" smtClean="0"/>
              <a:t>Agreement – Activity 3, “</a:t>
            </a:r>
            <a:r>
              <a:rPr lang="hu-HU" sz="1800" b="1" dirty="0" smtClean="0"/>
              <a:t>L</a:t>
            </a:r>
            <a:r>
              <a:rPr lang="en-US" sz="1800" b="1" dirty="0" err="1" smtClean="0"/>
              <a:t>essons</a:t>
            </a:r>
            <a:r>
              <a:rPr lang="en-US" sz="1800" b="1" dirty="0" smtClean="0"/>
              <a:t> Learnt” workshop</a:t>
            </a:r>
            <a:r>
              <a:rPr lang="en-US" sz="1800" dirty="0" smtClean="0"/>
              <a:t> </a:t>
            </a:r>
            <a:r>
              <a:rPr lang="en-US" sz="2000" b="1" dirty="0"/>
              <a:t/>
            </a:r>
            <a:br>
              <a:rPr lang="en-US" sz="2000" b="1" dirty="0"/>
            </a:br>
            <a:endParaRPr lang="en-GB" sz="2000" dirty="0"/>
          </a:p>
        </p:txBody>
      </p:sp>
      <p:sp>
        <p:nvSpPr>
          <p:cNvPr id="3" name="Content Placeholder 2"/>
          <p:cNvSpPr>
            <a:spLocks noGrp="1"/>
          </p:cNvSpPr>
          <p:nvPr>
            <p:ph idx="1"/>
          </p:nvPr>
        </p:nvSpPr>
        <p:spPr>
          <a:xfrm>
            <a:off x="0" y="1088739"/>
            <a:ext cx="9144000" cy="5395517"/>
          </a:xfrm>
        </p:spPr>
        <p:txBody>
          <a:bodyPr>
            <a:normAutofit fontScale="92500" lnSpcReduction="10000"/>
          </a:bodyPr>
          <a:lstStyle/>
          <a:p>
            <a:endParaRPr lang="en-GB" dirty="0" smtClean="0"/>
          </a:p>
          <a:p>
            <a:pPr algn="just">
              <a:buFont typeface="Wingdings" panose="05000000000000000000" pitchFamily="2" charset="2"/>
              <a:buChar char="§"/>
            </a:pPr>
            <a:r>
              <a:rPr lang="en-GB" sz="2000" dirty="0" smtClean="0"/>
              <a:t>Putting back sub-clause 14.8 – Delayed Payment</a:t>
            </a:r>
          </a:p>
          <a:p>
            <a:pPr lvl="1" algn="just"/>
            <a:r>
              <a:rPr lang="en-GB" sz="1600" dirty="0" smtClean="0"/>
              <a:t>as no compensation for late payment is against the Law (both Civil and Public) </a:t>
            </a:r>
          </a:p>
          <a:p>
            <a:pPr lvl="1" algn="just"/>
            <a:r>
              <a:rPr lang="en-GB" sz="1600" dirty="0" smtClean="0"/>
              <a:t>even if EU funding is not </a:t>
            </a:r>
            <a:r>
              <a:rPr lang="en-GB" sz="1600" dirty="0" err="1" smtClean="0"/>
              <a:t>eligable</a:t>
            </a:r>
            <a:r>
              <a:rPr lang="en-GB" sz="1600" dirty="0" smtClean="0"/>
              <a:t> for paying interest on late payment</a:t>
            </a:r>
          </a:p>
          <a:p>
            <a:pPr algn="just">
              <a:buFont typeface="Wingdings" panose="05000000000000000000" pitchFamily="2" charset="2"/>
              <a:buChar char="§"/>
            </a:pPr>
            <a:r>
              <a:rPr lang="en-GB" sz="2000" dirty="0" smtClean="0"/>
              <a:t>Deleting additional sentence to sub-clause 20.1 first paragraph: „any additional payment, pursuant to the order of disbursement of contingency expenses amounts provided for t</a:t>
            </a:r>
            <a:r>
              <a:rPr lang="hu-HU" sz="2000" dirty="0" smtClean="0"/>
              <a:t>h</a:t>
            </a:r>
            <a:r>
              <a:rPr lang="en-GB" sz="2000" dirty="0" smtClean="0"/>
              <a:t>e Contract” and </a:t>
            </a:r>
          </a:p>
          <a:p>
            <a:pPr algn="just">
              <a:buFont typeface="Wingdings" panose="05000000000000000000" pitchFamily="2" charset="2"/>
              <a:buChar char="§"/>
            </a:pPr>
            <a:r>
              <a:rPr lang="en-GB" sz="2000" dirty="0" smtClean="0"/>
              <a:t>Putting back the omitted sentence: „under any Clause of these Conditions or otherwise in connection with the Contract”</a:t>
            </a:r>
          </a:p>
          <a:p>
            <a:pPr lvl="1" algn="just"/>
            <a:r>
              <a:rPr lang="en-GB" sz="1600" dirty="0" smtClean="0"/>
              <a:t>as in present form the above are limitations of the rights in Civil Law of the Contractor in cases both the quantum exceeds the Contract Price and „otherwise” the Contractor consider himself entitled for a recovering </a:t>
            </a:r>
          </a:p>
          <a:p>
            <a:pPr algn="just">
              <a:buFont typeface="Wingdings" panose="05000000000000000000" pitchFamily="2" charset="2"/>
              <a:buChar char="§"/>
            </a:pPr>
            <a:r>
              <a:rPr lang="en-GB" sz="2000" dirty="0" smtClean="0"/>
              <a:t>Delaying additional sentence to sub-clause 20.4 third paragraph: „DAB shall </a:t>
            </a:r>
            <a:r>
              <a:rPr lang="en-GB" sz="2000" dirty="0" err="1" smtClean="0"/>
              <a:t>att</a:t>
            </a:r>
            <a:r>
              <a:rPr lang="hu-HU" sz="2000" dirty="0" smtClean="0"/>
              <a:t>e</a:t>
            </a:r>
            <a:r>
              <a:rPr lang="en-GB" sz="2000" dirty="0" err="1" smtClean="0"/>
              <a:t>mpt</a:t>
            </a:r>
            <a:r>
              <a:rPr lang="en-GB" sz="2000" dirty="0" smtClean="0"/>
              <a:t> to reconcile both parties and respectively terminate the dispute if possible, then…”shall have its decision”, </a:t>
            </a:r>
          </a:p>
          <a:p>
            <a:pPr lvl="1" algn="just"/>
            <a:r>
              <a:rPr lang="en-GB" sz="1600" dirty="0" smtClean="0"/>
              <a:t>as this task is strongly contradicts to the General Conditions of Dispute Adjudication Agreement and to the Procedural Rules annexed and </a:t>
            </a:r>
          </a:p>
          <a:p>
            <a:pPr lvl="1" algn="just"/>
            <a:r>
              <a:rPr lang="en-GB" sz="1600" dirty="0" smtClean="0"/>
              <a:t>it seriously endangers the enforceability of DAB decision due to application of </a:t>
            </a:r>
            <a:r>
              <a:rPr lang="hu-HU" sz="1600" dirty="0" smtClean="0"/>
              <a:t> a</a:t>
            </a:r>
            <a:r>
              <a:rPr lang="en-GB" sz="1600" dirty="0" smtClean="0"/>
              <a:t> wrong procedure</a:t>
            </a:r>
          </a:p>
          <a:p>
            <a:pPr lvl="1"/>
            <a:endParaRPr lang="en-GB" sz="1600" dirty="0" smtClean="0"/>
          </a:p>
          <a:p>
            <a:pPr lvl="1"/>
            <a:endParaRPr lang="en-GB" sz="1600" dirty="0"/>
          </a:p>
        </p:txBody>
      </p:sp>
      <p:sp>
        <p:nvSpPr>
          <p:cNvPr id="7" name="Date Placeholder 6"/>
          <p:cNvSpPr>
            <a:spLocks noGrp="1"/>
          </p:cNvSpPr>
          <p:nvPr>
            <p:ph type="dt" sz="half" idx="10"/>
          </p:nvPr>
        </p:nvSpPr>
        <p:spPr/>
        <p:txBody>
          <a:bodyPr/>
          <a:lstStyle/>
          <a:p>
            <a:r>
              <a:rPr lang="en-GB" dirty="0" smtClean="0"/>
              <a:t>Sofia, 18</a:t>
            </a:r>
            <a:r>
              <a:rPr lang="en-GB" baseline="30000" dirty="0" smtClean="0"/>
              <a:t>th</a:t>
            </a:r>
            <a:r>
              <a:rPr lang="en-GB" dirty="0" smtClean="0"/>
              <a:t> June</a:t>
            </a:r>
            <a:r>
              <a:rPr lang="en-GB" dirty="0"/>
              <a:t>, 2015</a:t>
            </a:r>
          </a:p>
        </p:txBody>
      </p:sp>
      <p:sp>
        <p:nvSpPr>
          <p:cNvPr id="9" name="Slide Number Placeholder 8"/>
          <p:cNvSpPr>
            <a:spLocks noGrp="1"/>
          </p:cNvSpPr>
          <p:nvPr>
            <p:ph type="sldNum" sz="quarter" idx="12"/>
          </p:nvPr>
        </p:nvSpPr>
        <p:spPr/>
        <p:txBody>
          <a:bodyPr/>
          <a:lstStyle/>
          <a:p>
            <a:fld id="{FD0A51CA-4611-42BC-8C78-05A9D4A054CC}" type="slidenum">
              <a:rPr lang="en-GB" smtClean="0"/>
              <a:t>8</a:t>
            </a:fld>
            <a:endParaRPr lang="en-GB" dirty="0"/>
          </a:p>
        </p:txBody>
      </p:sp>
      <p:sp>
        <p:nvSpPr>
          <p:cNvPr id="12" name="Footer Placeholder 4"/>
          <p:cNvSpPr>
            <a:spLocks noGrp="1"/>
          </p:cNvSpPr>
          <p:nvPr>
            <p:ph type="ftr" sz="quarter" idx="11"/>
          </p:nvPr>
        </p:nvSpPr>
        <p:spPr>
          <a:xfrm>
            <a:off x="3124200" y="6484257"/>
            <a:ext cx="3175992" cy="365125"/>
          </a:xfrm>
        </p:spPr>
        <p:txBody>
          <a:bodyPr/>
          <a:lstStyle/>
          <a:p>
            <a:r>
              <a:rPr lang="en-US" dirty="0" smtClean="0"/>
              <a:t>European Investment Bank Group          TA2013040 BG BSF</a:t>
            </a:r>
            <a:endParaRPr lang="en-GB" dirty="0"/>
          </a:p>
        </p:txBody>
      </p:sp>
      <p:sp>
        <p:nvSpPr>
          <p:cNvPr id="24" name="Tartalom helye 2"/>
          <p:cNvSpPr txBox="1">
            <a:spLocks/>
          </p:cNvSpPr>
          <p:nvPr/>
        </p:nvSpPr>
        <p:spPr>
          <a:xfrm>
            <a:off x="689262" y="1232047"/>
            <a:ext cx="8229600" cy="4752975"/>
          </a:xfrm>
          <a:prstGeom prst="rect">
            <a:avLst/>
          </a:prstGeom>
        </p:spPr>
        <p:txBody>
          <a:bodyPr vert="horz" lIns="91440" tIns="45720" rIns="91440" bIns="45720" rtlCol="0" anchor="ctr" anchorCtr="1">
            <a:normAutofit/>
          </a:bodyPr>
          <a:lstStyle>
            <a:lvl1pPr marL="342900" indent="-342900" algn="l" defTabSz="914400" rtl="0" eaLnBrk="1" latinLnBrk="0" hangingPunct="1">
              <a:spcBef>
                <a:spcPct val="20000"/>
              </a:spcBef>
              <a:buClr>
                <a:schemeClr val="accent4"/>
              </a:buClr>
              <a:buFont typeface="Arial" pitchFamily="34" charset="0"/>
              <a:buChar char="•"/>
              <a:defRPr sz="2800" kern="1200">
                <a:solidFill>
                  <a:schemeClr val="tx1"/>
                </a:solidFill>
                <a:latin typeface="+mn-lt"/>
                <a:ea typeface="+mn-ea"/>
                <a:cs typeface="+mn-cs"/>
              </a:defRPr>
            </a:lvl1pPr>
            <a:lvl2pPr marL="742950" indent="-285750" algn="l" defTabSz="914400" rtl="0" eaLnBrk="1" latinLnBrk="0" hangingPunct="1">
              <a:spcBef>
                <a:spcPct val="20000"/>
              </a:spcBef>
              <a:buClr>
                <a:schemeClr val="tx2"/>
              </a:buClr>
              <a:buFont typeface="Arial"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Clr>
                <a:schemeClr val="tx2"/>
              </a:buClr>
              <a:buFont typeface="Arial" pitchFamily="34" charset="0"/>
              <a:buChar char="•"/>
              <a:defRPr sz="2000" kern="1200">
                <a:solidFill>
                  <a:schemeClr val="tx1"/>
                </a:solidFill>
                <a:latin typeface="+mn-lt"/>
                <a:ea typeface="+mn-ea"/>
                <a:cs typeface="+mn-cs"/>
              </a:defRPr>
            </a:lvl3pPr>
            <a:lvl4pPr marL="1600200" indent="-228600" algn="l" defTabSz="914400" rtl="0" eaLnBrk="1" latinLnBrk="0" hangingPunct="1">
              <a:spcBef>
                <a:spcPct val="20000"/>
              </a:spcBef>
              <a:buClr>
                <a:schemeClr val="tx2"/>
              </a:buClr>
              <a:buFont typeface="Arial" pitchFamily="34" charset="0"/>
              <a:buChar char="•"/>
              <a:defRPr sz="2000" kern="1200">
                <a:solidFill>
                  <a:schemeClr val="bg1">
                    <a:lumMod val="50000"/>
                  </a:schemeClr>
                </a:solidFill>
                <a:latin typeface="+mn-lt"/>
                <a:ea typeface="+mn-ea"/>
                <a:cs typeface="+mn-cs"/>
              </a:defRPr>
            </a:lvl4pPr>
            <a:lvl5pPr marL="1828800" indent="0" algn="l" defTabSz="914400" rtl="0" eaLnBrk="1" latinLnBrk="0" hangingPunct="1">
              <a:spcBef>
                <a:spcPct val="20000"/>
              </a:spcBef>
              <a:buClr>
                <a:schemeClr val="tx2"/>
              </a:buClr>
              <a:buFont typeface="Arial" pitchFamily="34" charset="0"/>
              <a:buNone/>
              <a:defRPr sz="2000" kern="1200">
                <a:solidFill>
                  <a:schemeClr val="bg1">
                    <a:lumMod val="50000"/>
                  </a:schemeClr>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defRPr/>
            </a:pPr>
            <a:endParaRPr lang="hu-HU" altLang="hu-HU" sz="1600" dirty="0" smtClean="0"/>
          </a:p>
        </p:txBody>
      </p:sp>
      <p:sp>
        <p:nvSpPr>
          <p:cNvPr id="30" name="Title 1"/>
          <p:cNvSpPr txBox="1">
            <a:spLocks/>
          </p:cNvSpPr>
          <p:nvPr/>
        </p:nvSpPr>
        <p:spPr>
          <a:xfrm>
            <a:off x="-15189" y="832681"/>
            <a:ext cx="9144000" cy="863600"/>
          </a:xfrm>
          <a:prstGeom prst="rect">
            <a:avLst/>
          </a:prstGeom>
        </p:spPr>
        <p:txBody>
          <a:bodyPr vert="horz" lIns="91440" tIns="45720" rIns="91440" bIns="45720" rtlCol="0" anchor="t">
            <a:noAutofit/>
          </a:bodyPr>
          <a:lstStyle>
            <a:lvl1pPr algn="r" defTabSz="914400" rtl="0" eaLnBrk="1" latinLnBrk="0" hangingPunct="1">
              <a:spcBef>
                <a:spcPct val="0"/>
              </a:spcBef>
              <a:buNone/>
              <a:defRPr sz="3200" kern="1200">
                <a:solidFill>
                  <a:schemeClr val="tx2"/>
                </a:solidFill>
                <a:latin typeface="+mj-lt"/>
                <a:ea typeface="+mj-ea"/>
                <a:cs typeface="+mj-cs"/>
              </a:defRPr>
            </a:lvl1pPr>
          </a:lstStyle>
          <a:p>
            <a:pPr algn="ctr"/>
            <a:r>
              <a:rPr lang="en-US" altLang="hu-HU" sz="2000" b="1" dirty="0" smtClean="0"/>
              <a:t>SUGGESTED IMPROVEMENTS IN FUTURE NRIC’S CONTRACTS</a:t>
            </a:r>
            <a:endParaRPr lang="hu-HU" altLang="hu-HU" sz="2000" b="1" dirty="0" smtClean="0"/>
          </a:p>
        </p:txBody>
      </p:sp>
    </p:spTree>
    <p:extLst>
      <p:ext uri="{BB962C8B-B14F-4D97-AF65-F5344CB8AC3E}">
        <p14:creationId xmlns:p14="http://schemas.microsoft.com/office/powerpoint/2010/main" val="18370592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nodePh="1">
                                  <p:stCondLst>
                                    <p:cond delay="0"/>
                                  </p:stCondLst>
                                  <p:endCondLst>
                                    <p:cond evt="begin" delay="0">
                                      <p:tn val="5"/>
                                    </p:cond>
                                  </p:endCondLst>
                                  <p:childTnLst>
                                    <p:set>
                                      <p:cBhvr>
                                        <p:cTn id="6" dur="1" fill="hold">
                                          <p:stCondLst>
                                            <p:cond delay="0"/>
                                          </p:stCondLst>
                                        </p:cTn>
                                        <p:tgtEl>
                                          <p:spTgt spid="24">
                                            <p:txEl>
                                              <p:pRg st="0" end="0"/>
                                            </p:txEl>
                                          </p:spTgt>
                                        </p:tgtEl>
                                        <p:attrNameLst>
                                          <p:attrName>style.visibility</p:attrName>
                                        </p:attrNameLst>
                                      </p:cBhvr>
                                      <p:to>
                                        <p:strVal val="visible"/>
                                      </p:to>
                                    </p:set>
                                    <p:animEffect transition="in" filter="fade">
                                      <p:cBhvr>
                                        <p:cTn id="7" dur="1000"/>
                                        <p:tgtEl>
                                          <p:spTgt spid="24">
                                            <p:txEl>
                                              <p:pRg st="0" end="0"/>
                                            </p:txEl>
                                          </p:spTgt>
                                        </p:tgtEl>
                                      </p:cBhvr>
                                    </p:animEffect>
                                    <p:anim calcmode="lin" valueType="num">
                                      <p:cBhvr>
                                        <p:cTn id="8" dur="1000" fill="hold"/>
                                        <p:tgtEl>
                                          <p:spTgt spid="24">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4">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71701" y="225424"/>
            <a:ext cx="7128791" cy="576000"/>
          </a:xfrm>
        </p:spPr>
        <p:txBody>
          <a:bodyPr/>
          <a:lstStyle/>
          <a:p>
            <a:r>
              <a:rPr lang="en-US" sz="1800" b="1" dirty="0"/>
              <a:t>Project Implementation Support Service </a:t>
            </a:r>
            <a:r>
              <a:rPr lang="en-US" sz="1800" b="1" dirty="0" smtClean="0"/>
              <a:t>Agreement – Activity 3, “</a:t>
            </a:r>
            <a:r>
              <a:rPr lang="hu-HU" sz="1800" b="1" dirty="0" smtClean="0"/>
              <a:t>L</a:t>
            </a:r>
            <a:r>
              <a:rPr lang="en-US" sz="1800" b="1" dirty="0" err="1" smtClean="0"/>
              <a:t>essons</a:t>
            </a:r>
            <a:r>
              <a:rPr lang="en-US" sz="1800" b="1" dirty="0" smtClean="0"/>
              <a:t> Learnt” workshop</a:t>
            </a:r>
            <a:r>
              <a:rPr lang="en-US" sz="1800" dirty="0" smtClean="0"/>
              <a:t> </a:t>
            </a:r>
            <a:r>
              <a:rPr lang="en-US" sz="2000" b="1" dirty="0"/>
              <a:t/>
            </a:r>
            <a:br>
              <a:rPr lang="en-US" sz="2000" b="1" dirty="0"/>
            </a:br>
            <a:endParaRPr lang="en-GB" sz="2000" dirty="0"/>
          </a:p>
        </p:txBody>
      </p:sp>
      <p:sp>
        <p:nvSpPr>
          <p:cNvPr id="3" name="Content Placeholder 2"/>
          <p:cNvSpPr>
            <a:spLocks noGrp="1"/>
          </p:cNvSpPr>
          <p:nvPr>
            <p:ph idx="1"/>
          </p:nvPr>
        </p:nvSpPr>
        <p:spPr/>
        <p:txBody>
          <a:bodyPr>
            <a:normAutofit/>
          </a:bodyPr>
          <a:lstStyle/>
          <a:p>
            <a:endParaRPr lang="en-GB" dirty="0" smtClean="0"/>
          </a:p>
          <a:p>
            <a:pPr lvl="1"/>
            <a:endParaRPr lang="en-GB" sz="1600" dirty="0" smtClean="0"/>
          </a:p>
          <a:p>
            <a:pPr lvl="1"/>
            <a:endParaRPr lang="en-GB" sz="1600" dirty="0"/>
          </a:p>
        </p:txBody>
      </p:sp>
      <p:sp>
        <p:nvSpPr>
          <p:cNvPr id="7" name="Date Placeholder 6"/>
          <p:cNvSpPr>
            <a:spLocks noGrp="1"/>
          </p:cNvSpPr>
          <p:nvPr>
            <p:ph type="dt" sz="half" idx="10"/>
          </p:nvPr>
        </p:nvSpPr>
        <p:spPr/>
        <p:txBody>
          <a:bodyPr/>
          <a:lstStyle/>
          <a:p>
            <a:r>
              <a:rPr lang="en-GB" dirty="0" smtClean="0"/>
              <a:t>Sofia, 18</a:t>
            </a:r>
            <a:r>
              <a:rPr lang="en-GB" baseline="30000" dirty="0" smtClean="0"/>
              <a:t>th</a:t>
            </a:r>
            <a:r>
              <a:rPr lang="en-GB" dirty="0" smtClean="0"/>
              <a:t> June</a:t>
            </a:r>
            <a:r>
              <a:rPr lang="en-GB" dirty="0"/>
              <a:t>, 2015</a:t>
            </a:r>
          </a:p>
        </p:txBody>
      </p:sp>
      <p:sp>
        <p:nvSpPr>
          <p:cNvPr id="12" name="Footer Placeholder 4"/>
          <p:cNvSpPr>
            <a:spLocks noGrp="1"/>
          </p:cNvSpPr>
          <p:nvPr>
            <p:ph type="ftr" sz="quarter" idx="11"/>
          </p:nvPr>
        </p:nvSpPr>
        <p:spPr/>
        <p:txBody>
          <a:bodyPr/>
          <a:lstStyle/>
          <a:p>
            <a:r>
              <a:rPr lang="en-US" dirty="0" smtClean="0"/>
              <a:t>European Investment Bank Group          TA2013040 BG BSF</a:t>
            </a:r>
            <a:endParaRPr lang="en-GB" dirty="0"/>
          </a:p>
        </p:txBody>
      </p:sp>
      <p:sp>
        <p:nvSpPr>
          <p:cNvPr id="9" name="Slide Number Placeholder 8"/>
          <p:cNvSpPr>
            <a:spLocks noGrp="1"/>
          </p:cNvSpPr>
          <p:nvPr>
            <p:ph type="sldNum" sz="quarter" idx="12"/>
          </p:nvPr>
        </p:nvSpPr>
        <p:spPr/>
        <p:txBody>
          <a:bodyPr/>
          <a:lstStyle/>
          <a:p>
            <a:fld id="{FD0A51CA-4611-42BC-8C78-05A9D4A054CC}" type="slidenum">
              <a:rPr lang="en-GB" smtClean="0"/>
              <a:t>9</a:t>
            </a:fld>
            <a:endParaRPr lang="en-GB" dirty="0"/>
          </a:p>
        </p:txBody>
      </p:sp>
      <p:sp>
        <p:nvSpPr>
          <p:cNvPr id="24" name="Tartalom helye 2"/>
          <p:cNvSpPr txBox="1">
            <a:spLocks/>
          </p:cNvSpPr>
          <p:nvPr/>
        </p:nvSpPr>
        <p:spPr>
          <a:xfrm>
            <a:off x="689262" y="1232047"/>
            <a:ext cx="8229600" cy="4752975"/>
          </a:xfrm>
          <a:prstGeom prst="rect">
            <a:avLst/>
          </a:prstGeom>
        </p:spPr>
        <p:txBody>
          <a:bodyPr vert="horz" lIns="91440" tIns="45720" rIns="91440" bIns="45720" rtlCol="0" anchor="ctr" anchorCtr="1">
            <a:normAutofit/>
          </a:bodyPr>
          <a:lstStyle>
            <a:lvl1pPr marL="342900" indent="-342900" algn="l" defTabSz="914400" rtl="0" eaLnBrk="1" latinLnBrk="0" hangingPunct="1">
              <a:spcBef>
                <a:spcPct val="20000"/>
              </a:spcBef>
              <a:buClr>
                <a:schemeClr val="accent4"/>
              </a:buClr>
              <a:buFont typeface="Arial" pitchFamily="34" charset="0"/>
              <a:buChar char="•"/>
              <a:defRPr sz="2800" kern="1200">
                <a:solidFill>
                  <a:schemeClr val="tx1"/>
                </a:solidFill>
                <a:latin typeface="+mn-lt"/>
                <a:ea typeface="+mn-ea"/>
                <a:cs typeface="+mn-cs"/>
              </a:defRPr>
            </a:lvl1pPr>
            <a:lvl2pPr marL="742950" indent="-285750" algn="l" defTabSz="914400" rtl="0" eaLnBrk="1" latinLnBrk="0" hangingPunct="1">
              <a:spcBef>
                <a:spcPct val="20000"/>
              </a:spcBef>
              <a:buClr>
                <a:schemeClr val="tx2"/>
              </a:buClr>
              <a:buFont typeface="Arial"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Clr>
                <a:schemeClr val="tx2"/>
              </a:buClr>
              <a:buFont typeface="Arial" pitchFamily="34" charset="0"/>
              <a:buChar char="•"/>
              <a:defRPr sz="2000" kern="1200">
                <a:solidFill>
                  <a:schemeClr val="tx1"/>
                </a:solidFill>
                <a:latin typeface="+mn-lt"/>
                <a:ea typeface="+mn-ea"/>
                <a:cs typeface="+mn-cs"/>
              </a:defRPr>
            </a:lvl3pPr>
            <a:lvl4pPr marL="1600200" indent="-228600" algn="l" defTabSz="914400" rtl="0" eaLnBrk="1" latinLnBrk="0" hangingPunct="1">
              <a:spcBef>
                <a:spcPct val="20000"/>
              </a:spcBef>
              <a:buClr>
                <a:schemeClr val="tx2"/>
              </a:buClr>
              <a:buFont typeface="Arial" pitchFamily="34" charset="0"/>
              <a:buChar char="•"/>
              <a:defRPr sz="2000" kern="1200">
                <a:solidFill>
                  <a:schemeClr val="bg1">
                    <a:lumMod val="50000"/>
                  </a:schemeClr>
                </a:solidFill>
                <a:latin typeface="+mn-lt"/>
                <a:ea typeface="+mn-ea"/>
                <a:cs typeface="+mn-cs"/>
              </a:defRPr>
            </a:lvl4pPr>
            <a:lvl5pPr marL="1828800" indent="0" algn="l" defTabSz="914400" rtl="0" eaLnBrk="1" latinLnBrk="0" hangingPunct="1">
              <a:spcBef>
                <a:spcPct val="20000"/>
              </a:spcBef>
              <a:buClr>
                <a:schemeClr val="tx2"/>
              </a:buClr>
              <a:buFont typeface="Arial" pitchFamily="34" charset="0"/>
              <a:buNone/>
              <a:defRPr sz="2000" kern="1200">
                <a:solidFill>
                  <a:schemeClr val="bg1">
                    <a:lumMod val="50000"/>
                  </a:schemeClr>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defRPr/>
            </a:pPr>
            <a:endParaRPr lang="hu-HU" altLang="hu-HU" sz="1600" dirty="0" smtClean="0"/>
          </a:p>
        </p:txBody>
      </p:sp>
      <p:sp>
        <p:nvSpPr>
          <p:cNvPr id="30" name="Title 1"/>
          <p:cNvSpPr txBox="1">
            <a:spLocks/>
          </p:cNvSpPr>
          <p:nvPr/>
        </p:nvSpPr>
        <p:spPr>
          <a:xfrm>
            <a:off x="-15189" y="832681"/>
            <a:ext cx="9144000" cy="863600"/>
          </a:xfrm>
          <a:prstGeom prst="rect">
            <a:avLst/>
          </a:prstGeom>
        </p:spPr>
        <p:txBody>
          <a:bodyPr vert="horz" lIns="91440" tIns="45720" rIns="91440" bIns="45720" rtlCol="0" anchor="t">
            <a:noAutofit/>
          </a:bodyPr>
          <a:lstStyle>
            <a:lvl1pPr algn="r" defTabSz="914400" rtl="0" eaLnBrk="1" latinLnBrk="0" hangingPunct="1">
              <a:spcBef>
                <a:spcPct val="0"/>
              </a:spcBef>
              <a:buNone/>
              <a:defRPr sz="3200" kern="1200">
                <a:solidFill>
                  <a:schemeClr val="tx2"/>
                </a:solidFill>
                <a:latin typeface="+mj-lt"/>
                <a:ea typeface="+mj-ea"/>
                <a:cs typeface="+mj-cs"/>
              </a:defRPr>
            </a:lvl1pPr>
          </a:lstStyle>
          <a:p>
            <a:pPr algn="ctr"/>
            <a:r>
              <a:rPr lang="hu-HU" altLang="hu-HU" sz="2000" b="1" dirty="0" smtClean="0"/>
              <a:t>CONTRACT ADMINISTRATION WITHIN AND BEYOND THE CONTRACT (VARIATIONS, </a:t>
            </a:r>
            <a:r>
              <a:rPr lang="hu-HU" altLang="hu-HU" sz="2000" b="1" dirty="0" err="1" smtClean="0"/>
              <a:t>EoT</a:t>
            </a:r>
            <a:r>
              <a:rPr lang="hu-HU" altLang="hu-HU" sz="2000" b="1" dirty="0" smtClean="0"/>
              <a:t> and CLAIMS)</a:t>
            </a:r>
          </a:p>
        </p:txBody>
      </p:sp>
      <p:graphicFrame>
        <p:nvGraphicFramePr>
          <p:cNvPr id="114" name="Diagram 113"/>
          <p:cNvGraphicFramePr/>
          <p:nvPr>
            <p:extLst>
              <p:ext uri="{D42A27DB-BD31-4B8C-83A1-F6EECF244321}">
                <p14:modId xmlns:p14="http://schemas.microsoft.com/office/powerpoint/2010/main" val="230305987"/>
              </p:ext>
            </p:extLst>
          </p:nvPr>
        </p:nvGraphicFramePr>
        <p:xfrm>
          <a:off x="1403648" y="1696281"/>
          <a:ext cx="6336704"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760807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nodePh="1">
                                  <p:stCondLst>
                                    <p:cond delay="0"/>
                                  </p:stCondLst>
                                  <p:endCondLst>
                                    <p:cond evt="begin" delay="0">
                                      <p:tn val="5"/>
                                    </p:cond>
                                  </p:endCondLst>
                                  <p:childTnLst>
                                    <p:set>
                                      <p:cBhvr>
                                        <p:cTn id="6" dur="1" fill="hold">
                                          <p:stCondLst>
                                            <p:cond delay="0"/>
                                          </p:stCondLst>
                                        </p:cTn>
                                        <p:tgtEl>
                                          <p:spTgt spid="24">
                                            <p:txEl>
                                              <p:pRg st="0" end="0"/>
                                            </p:txEl>
                                          </p:spTgt>
                                        </p:tgtEl>
                                        <p:attrNameLst>
                                          <p:attrName>style.visibility</p:attrName>
                                        </p:attrNameLst>
                                      </p:cBhvr>
                                      <p:to>
                                        <p:strVal val="visible"/>
                                      </p:to>
                                    </p:set>
                                    <p:animEffect transition="in" filter="fade">
                                      <p:cBhvr>
                                        <p:cTn id="7" dur="1000"/>
                                        <p:tgtEl>
                                          <p:spTgt spid="24">
                                            <p:txEl>
                                              <p:pRg st="0" end="0"/>
                                            </p:txEl>
                                          </p:spTgt>
                                        </p:tgtEl>
                                      </p:cBhvr>
                                    </p:animEffect>
                                    <p:anim calcmode="lin" valueType="num">
                                      <p:cBhvr>
                                        <p:cTn id="8" dur="1000" fill="hold"/>
                                        <p:tgtEl>
                                          <p:spTgt spid="24">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4">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build="p"/>
    </p:bldLst>
  </p:timing>
</p:sld>
</file>

<file path=ppt/theme/theme1.xml><?xml version="1.0" encoding="utf-8"?>
<a:theme xmlns:a="http://schemas.openxmlformats.org/drawingml/2006/main" name="EIB Corporate Theme">
  <a:themeElements>
    <a:clrScheme name="_EIB Corporate">
      <a:dk1>
        <a:sysClr val="windowText" lastClr="000000"/>
      </a:dk1>
      <a:lt1>
        <a:sysClr val="window" lastClr="FFFFFF"/>
      </a:lt1>
      <a:dk2>
        <a:srgbClr val="00529F"/>
      </a:dk2>
      <a:lt2>
        <a:srgbClr val="DEE1F0"/>
      </a:lt2>
      <a:accent1>
        <a:srgbClr val="597DB9"/>
      </a:accent1>
      <a:accent2>
        <a:srgbClr val="A5B2D8"/>
      </a:accent2>
      <a:accent3>
        <a:srgbClr val="DEE1F0"/>
      </a:accent3>
      <a:accent4>
        <a:srgbClr val="1BA77F"/>
      </a:accent4>
      <a:accent5>
        <a:srgbClr val="7AC2A5"/>
      </a:accent5>
      <a:accent6>
        <a:srgbClr val="BBDDCD"/>
      </a:accent6>
      <a:hlink>
        <a:srgbClr val="0000FF"/>
      </a:hlink>
      <a:folHlink>
        <a:srgbClr val="800080"/>
      </a:folHlink>
    </a:clrScheme>
    <a:fontScheme name="_EIB Theme Fonts">
      <a:majorFont>
        <a:latin typeface="Arial"/>
        <a:ea typeface=""/>
        <a:cs typeface=""/>
      </a:majorFont>
      <a:minorFont>
        <a:latin typeface="Arial"/>
        <a:ea typeface=""/>
        <a:cs typeface=""/>
      </a:minorFont>
    </a:fontScheme>
    <a:fmtScheme name="Executiv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8575" cap="flat" cmpd="sng" algn="ctr">
          <a:solidFill>
            <a:schemeClr val="phClr"/>
          </a:solidFill>
          <a:prstDash val="solid"/>
        </a:ln>
        <a:ln w="508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1039</Words>
  <Application>Microsoft Office PowerPoint</Application>
  <PresentationFormat>On-screen Show (4:3)</PresentationFormat>
  <Paragraphs>160</Paragraphs>
  <Slides>9</Slides>
  <Notes>1</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EIB Corporate Theme</vt:lpstr>
      <vt:lpstr>“Lessons Learnt” workshop  on 18th June 2015, Sofia</vt:lpstr>
      <vt:lpstr>Project Implementation Support Service Agreement – Activity 3, “Lessons Learnt” workshop  </vt:lpstr>
      <vt:lpstr>Project Implementation Support Service Agreement – Activity 3, “Lessons Learnt” workshop  </vt:lpstr>
      <vt:lpstr>Project Implementation Support Service Agreement – Activity 3, “Lessons Learnt” workshop  </vt:lpstr>
      <vt:lpstr>Project Implementation Support Service Agreement – Activity 3, “Lessons Learnt” workshop  </vt:lpstr>
      <vt:lpstr>Project Implementation Support Service Agreement – Activity 3, “Lessons Learnt” workshop  </vt:lpstr>
      <vt:lpstr>Project Implementation Support Service Agreement – Activity 3, “Lessons Learnt” workshop  </vt:lpstr>
      <vt:lpstr>Project Implementation Support Service Agreement – Activity 3, “Lessons Learnt” workshop  </vt:lpstr>
      <vt:lpstr>Project Implementation Support Service Agreement – Activity 3, “Lessons Learnt” workshop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EIB Corporate presentation template</dc:title>
  <dc:creator/>
  <cp:lastModifiedBy/>
  <cp:revision>1</cp:revision>
  <dcterms:created xsi:type="dcterms:W3CDTF">2013-11-26T18:39:22Z</dcterms:created>
  <dcterms:modified xsi:type="dcterms:W3CDTF">2015-06-17T16:21:03Z</dcterms:modified>
</cp:coreProperties>
</file>