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57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80" r:id="rId11"/>
    <p:sldId id="281" r:id="rId12"/>
    <p:sldId id="28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66EA44-4250-4F0E-BCB0-B6A4C535A96F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2477D-66E3-4CC5-972F-A1CFC433A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059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bg-BG" altLang="bg-BG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BB45DA9-E33E-47BD-A665-B18160D6C31C}" type="slidenum">
              <a:rPr lang="en-US" altLang="bg-BG" smtClean="0">
                <a:solidFill>
                  <a:srgbClr val="000000"/>
                </a:solidFill>
              </a:rPr>
              <a:pPr/>
              <a:t>1</a:t>
            </a:fld>
            <a:endParaRPr lang="en-US" altLang="bg-BG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182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bg-BG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8374" indent="-2878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1344" indent="-23026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1881" indent="-23026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2419" indent="-23026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2957" indent="-2302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3494" indent="-2302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4032" indent="-2302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14569" indent="-2302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DE67411-C36A-450F-A2CC-A98C30940FB2}" type="slidenum">
              <a:rPr lang="en-US" altLang="bg-BG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bg-BG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825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8374" indent="-2878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1344" indent="-23026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1881" indent="-23026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2419" indent="-23026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2957" indent="-2302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3494" indent="-2302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4032" indent="-2302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14569" indent="-2302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0D809F-F1AE-42C3-B733-CB8A89925882}" type="slidenum">
              <a:rPr lang="bg-BG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bg-BG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901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8374" indent="-2878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1344" indent="-23026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1881" indent="-23026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2419" indent="-23026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2957" indent="-2302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3494" indent="-2302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4032" indent="-2302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14569" indent="-2302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FEE202-DE5E-4B86-B3B7-962BA87A7404}" type="slidenum">
              <a:rPr lang="bg-BG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bg-BG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254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9A500-2B31-433B-B384-12266316F7A6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719D-64AC-43D1-AF60-BC92E0661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129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9A500-2B31-433B-B384-12266316F7A6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719D-64AC-43D1-AF60-BC92E0661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379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9A500-2B31-433B-B384-12266316F7A6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719D-64AC-43D1-AF60-BC92E0661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167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04851" y="1773238"/>
            <a:ext cx="3937000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5051" y="1773238"/>
            <a:ext cx="3939116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31656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" y="146050"/>
            <a:ext cx="2484437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4516" y="0"/>
            <a:ext cx="1728787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7970975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9A500-2B31-433B-B384-12266316F7A6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719D-64AC-43D1-AF60-BC92E0661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49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9A500-2B31-433B-B384-12266316F7A6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719D-64AC-43D1-AF60-BC92E0661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510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9A500-2B31-433B-B384-12266316F7A6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719D-64AC-43D1-AF60-BC92E0661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853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9A500-2B31-433B-B384-12266316F7A6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719D-64AC-43D1-AF60-BC92E0661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87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9A500-2B31-433B-B384-12266316F7A6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719D-64AC-43D1-AF60-BC92E0661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90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9A500-2B31-433B-B384-12266316F7A6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719D-64AC-43D1-AF60-BC92E0661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9A500-2B31-433B-B384-12266316F7A6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719D-64AC-43D1-AF60-BC92E0661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32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9A500-2B31-433B-B384-12266316F7A6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719D-64AC-43D1-AF60-BC92E0661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61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9A500-2B31-433B-B384-12266316F7A6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7719D-64AC-43D1-AF60-BC92E0661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74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optransport.bg/page.php?c=286&amp;d=1618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2166938" y="857250"/>
            <a:ext cx="7715250" cy="1503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44546A"/>
              </a:buClr>
              <a:buSzPct val="70000"/>
              <a:buNone/>
            </a:pPr>
            <a:r>
              <a:rPr lang="en-US" altLang="en-US" sz="2400" b="1" dirty="0" smtClean="0"/>
              <a:t>Sixth </a:t>
            </a:r>
            <a:r>
              <a:rPr lang="en-US" altLang="en-US" sz="2400" b="1" dirty="0"/>
              <a:t>Meeting of the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44546A"/>
              </a:buClr>
              <a:buSzPct val="70000"/>
              <a:buNone/>
            </a:pPr>
            <a:r>
              <a:rPr lang="en-US" altLang="en-US" sz="2400" b="1" dirty="0"/>
              <a:t>Monitoring Committee of 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44546A"/>
              </a:buClr>
              <a:buSzPct val="70000"/>
              <a:buNone/>
            </a:pPr>
            <a:r>
              <a:rPr lang="en-US" altLang="en-US" sz="2400" b="1" dirty="0"/>
              <a:t>OP “Transport and Transport infrastructure”           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44546A"/>
              </a:buClr>
              <a:buSzPct val="70000"/>
              <a:buNone/>
            </a:pPr>
            <a:r>
              <a:rPr lang="en-US" altLang="en-US" sz="2400" b="1" dirty="0"/>
              <a:t> 2014-2020</a:t>
            </a:r>
          </a:p>
        </p:txBody>
      </p:sp>
      <p:pic>
        <p:nvPicPr>
          <p:cNvPr id="1741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088" y="2714626"/>
            <a:ext cx="5427662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extBox 2"/>
          <p:cNvSpPr txBox="1">
            <a:spLocks noChangeArrowheads="1"/>
          </p:cNvSpPr>
          <p:nvPr/>
        </p:nvSpPr>
        <p:spPr bwMode="auto">
          <a:xfrm>
            <a:off x="2166938" y="5143501"/>
            <a:ext cx="781685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  <a:buFontTx/>
              <a:buNone/>
            </a:pPr>
            <a:endParaRPr lang="bg-BG" altLang="en-US" sz="1400" i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2095500" y="5572125"/>
            <a:ext cx="6286500" cy="540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44546A"/>
              </a:buClr>
              <a:buSzPct val="70000"/>
              <a:buFontTx/>
              <a:buNone/>
            </a:pPr>
            <a:r>
              <a:rPr lang="en-US" altLang="en-US" sz="1600" i="1" smtClean="0"/>
              <a:t>2</a:t>
            </a:r>
            <a:r>
              <a:rPr lang="en-US" altLang="en-US" sz="1600" i="1" dirty="0"/>
              <a:t>9</a:t>
            </a:r>
            <a:r>
              <a:rPr lang="bg-BG" altLang="en-US" sz="1600" i="1" smtClean="0"/>
              <a:t> </a:t>
            </a:r>
            <a:r>
              <a:rPr lang="en-US" altLang="en-US" sz="1600" i="1" dirty="0" smtClean="0"/>
              <a:t>November </a:t>
            </a:r>
            <a:r>
              <a:rPr lang="bg-BG" altLang="en-US" sz="1600" i="1" dirty="0" smtClean="0"/>
              <a:t> 2016</a:t>
            </a:r>
            <a:endParaRPr lang="bg-BG" altLang="en-US" sz="1600" i="1" dirty="0"/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44546A"/>
              </a:buClr>
              <a:buSzPct val="70000"/>
              <a:buFontTx/>
              <a:buNone/>
            </a:pPr>
            <a:r>
              <a:rPr lang="en-US" altLang="en-US" sz="1600" i="1" dirty="0" smtClean="0"/>
              <a:t>Sofia</a:t>
            </a:r>
            <a:endParaRPr lang="bg-BG" alt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386770539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2024064" y="476251"/>
            <a:ext cx="81041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of the ex-ante </a:t>
            </a:r>
            <a:r>
              <a:rPr lang="en-US" altLang="bg-BG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conditionalities</a:t>
            </a:r>
            <a:r>
              <a:rPr lang="en-US" alt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thematic objective 7 (condition is partially fulfilled)</a:t>
            </a:r>
          </a:p>
        </p:txBody>
      </p:sp>
      <p:sp>
        <p:nvSpPr>
          <p:cNvPr id="7" name="Rectangle 6"/>
          <p:cNvSpPr/>
          <p:nvPr/>
        </p:nvSpPr>
        <p:spPr>
          <a:xfrm>
            <a:off x="1774825" y="1457326"/>
            <a:ext cx="8497888" cy="47397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On January 13, 2016 a contract was signed for "Development of an Integrated Transport Strategy (ITS)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2030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" with the Contractor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Infracare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PTV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implementation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period of 14 months from the date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signature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Development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tools for modeling transport will be a major part of the preparation of ITS. Integrated national transport model will be based on a multimodal approach to forecasting demand for passenger and freight. The scope of the strategy document will cover all modes of transport and travel to, from and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Bulgaria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alt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Currently presented </a:t>
            </a:r>
            <a:r>
              <a:rPr lang="en-US" alt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the </a:t>
            </a:r>
            <a:r>
              <a:rPr lang="en-US" alt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contractor and approved by the contracting </a:t>
            </a:r>
            <a:r>
              <a:rPr lang="en-US" alt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authority are</a:t>
            </a:r>
            <a:r>
              <a:rPr lang="bg-BG" alt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spcBef>
                <a:spcPts val="600"/>
              </a:spcBef>
              <a:buFont typeface="Times New Roman" panose="02020603050405020304" pitchFamily="18" charset="0"/>
              <a:buChar char="–"/>
              <a:defRPr/>
            </a:pPr>
            <a:r>
              <a:rPr lang="en-US" altLang="bg-BG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Inception </a:t>
            </a:r>
            <a:r>
              <a:rPr lang="en-US" alt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report;</a:t>
            </a:r>
          </a:p>
          <a:p>
            <a:pPr marL="742950" lvl="1" indent="-285750" algn="just">
              <a:spcBef>
                <a:spcPts val="600"/>
              </a:spcBef>
              <a:buFont typeface="Times New Roman" panose="02020603050405020304" pitchFamily="18" charset="0"/>
              <a:buChar char="–"/>
              <a:defRPr/>
            </a:pPr>
            <a:r>
              <a:rPr lang="en-US" altLang="bg-BG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 "Creating an electronic database and preparation of the National Transport </a:t>
            </a:r>
            <a:r>
              <a:rPr lang="en-US" alt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Model“;</a:t>
            </a:r>
          </a:p>
          <a:p>
            <a:pPr marL="742950" lvl="1" indent="-285750" algn="just">
              <a:spcBef>
                <a:spcPts val="600"/>
              </a:spcBef>
              <a:buFont typeface="Times New Roman" panose="02020603050405020304" pitchFamily="18" charset="0"/>
              <a:buChar char="–"/>
              <a:defRPr/>
            </a:pPr>
            <a:r>
              <a:rPr lang="en-US" altLang="bg-BG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 "Results of </a:t>
            </a:r>
            <a:r>
              <a:rPr lang="en-US" alt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analysis“.</a:t>
            </a:r>
          </a:p>
          <a:p>
            <a:pPr lvl="1" algn="just">
              <a:spcBef>
                <a:spcPts val="600"/>
              </a:spcBef>
              <a:defRPr/>
            </a:pPr>
            <a:r>
              <a:rPr lang="en-US" alt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Approved </a:t>
            </a:r>
            <a:r>
              <a:rPr lang="en-US" altLang="bg-BG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reports are available </a:t>
            </a:r>
            <a:r>
              <a:rPr lang="en-US" alt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alt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en-US" altLang="bg-BG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://optransport.bg/page.php?c=286&amp;d=1618</a:t>
            </a:r>
            <a:r>
              <a:rPr lang="bg-BG" altLang="bg-BG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alt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 </a:t>
            </a:r>
            <a:r>
              <a:rPr lang="en-US" alt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"Objectives and </a:t>
            </a:r>
            <a:r>
              <a:rPr lang="en-US" alt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Measures“ is </a:t>
            </a:r>
            <a:r>
              <a:rPr lang="en-US" alt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process of coordination and </a:t>
            </a:r>
            <a:r>
              <a:rPr lang="en-US" alt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approval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alt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Forthcoming submission of </a:t>
            </a:r>
            <a:r>
              <a:rPr lang="en-US" alt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 ‘Assessment </a:t>
            </a:r>
            <a:r>
              <a:rPr lang="en-US" alt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administrative </a:t>
            </a:r>
            <a:r>
              <a:rPr lang="en-US" alt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capacity'</a:t>
            </a:r>
            <a:endParaRPr lang="bg-B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bg-BG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08213" y="6205538"/>
            <a:ext cx="8064500" cy="334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endParaRPr lang="ru-RU" altLang="en-US" sz="1050" i="1" dirty="0">
              <a:solidFill>
                <a:srgbClr val="004B8A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endParaRPr lang="ru-RU" altLang="en-US" sz="1050" i="1" dirty="0">
              <a:solidFill>
                <a:srgbClr val="004B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481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57176"/>
            <a:ext cx="8229600" cy="777875"/>
          </a:xfrm>
        </p:spPr>
        <p:txBody>
          <a:bodyPr/>
          <a:lstStyle/>
          <a:p>
            <a:pPr algn="ctr">
              <a:defRPr/>
            </a:pPr>
            <a:r>
              <a:rPr lang="en-US" altLang="bg-BG" sz="2000" b="1" dirty="0">
                <a:latin typeface="Times New Roman" pitchFamily="18" charset="0"/>
                <a:ea typeface="+mn-ea"/>
                <a:cs typeface="Times New Roman" pitchFamily="18" charset="0"/>
              </a:rPr>
              <a:t>Implementation of the ex-ante </a:t>
            </a:r>
            <a:r>
              <a:rPr lang="en-US" altLang="bg-BG" sz="2000" b="1" dirty="0" err="1">
                <a:latin typeface="Times New Roman" pitchFamily="18" charset="0"/>
                <a:ea typeface="+mn-ea"/>
                <a:cs typeface="Times New Roman" pitchFamily="18" charset="0"/>
              </a:rPr>
              <a:t>conditionalities</a:t>
            </a:r>
            <a:r>
              <a:rPr lang="en-US" altLang="bg-BG" sz="2000" b="1" dirty="0">
                <a:latin typeface="Times New Roman" pitchFamily="18" charset="0"/>
                <a:ea typeface="+mn-ea"/>
                <a:cs typeface="Times New Roman" pitchFamily="18" charset="0"/>
              </a:rPr>
              <a:t> for thematic objective 7 (condition is partially fulfilled)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1703388" y="1125538"/>
            <a:ext cx="8640762" cy="5472112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defRPr/>
            </a:pPr>
            <a:r>
              <a:rPr lang="en-US" alt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alt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10/21/2016 MOEW was notified </a:t>
            </a:r>
            <a:r>
              <a:rPr lang="en-US" alt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accordance with the provisions of the Law on Environmental Protection and the Regulation on conditions and procedures for environmental assessment of plans and programs. On </a:t>
            </a:r>
            <a:r>
              <a:rPr lang="en-US" alt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10/11/2016 MTITC received opinion from the MOEW</a:t>
            </a:r>
            <a:endParaRPr lang="en-US" altLang="bg-BG" sz="1800" strike="sngStrik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defRPr/>
            </a:pPr>
            <a:r>
              <a:rPr lang="en-US" alt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the end of </a:t>
            </a:r>
            <a:r>
              <a:rPr lang="en-US" alt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 there will </a:t>
            </a:r>
            <a:r>
              <a:rPr lang="en-US" alt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en-US" alt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version </a:t>
            </a:r>
            <a:r>
              <a:rPr lang="en-US" alt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ITS, which will contain the </a:t>
            </a:r>
            <a:r>
              <a:rPr lang="en-US" alt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 elements</a:t>
            </a:r>
            <a:r>
              <a:rPr lang="bg-BG" alt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bg-BG" alt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600"/>
              </a:spcBef>
              <a:buFont typeface="Arial" charset="0"/>
              <a:buChar char="–"/>
              <a:defRPr/>
            </a:pPr>
            <a:r>
              <a:rPr lang="en-US" altLang="bg-BG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electronic database on which to develop the National Transport Model</a:t>
            </a:r>
          </a:p>
          <a:p>
            <a:pPr lvl="1" algn="just">
              <a:spcBef>
                <a:spcPts val="600"/>
              </a:spcBef>
              <a:buFont typeface="Arial" charset="0"/>
              <a:buChar char="–"/>
              <a:defRPr/>
            </a:pPr>
            <a:r>
              <a:rPr lang="en-US" altLang="bg-BG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Analyses of different modes of transport in compliance with the preconditions in the "Transport" and results</a:t>
            </a:r>
          </a:p>
          <a:p>
            <a:pPr lvl="1" algn="just">
              <a:spcBef>
                <a:spcPts val="600"/>
              </a:spcBef>
              <a:buFont typeface="Arial" charset="0"/>
              <a:buChar char="–"/>
              <a:defRPr/>
            </a:pPr>
            <a:r>
              <a:rPr lang="en-US" altLang="bg-BG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 objectives and priorities of transport policy until 2030</a:t>
            </a:r>
          </a:p>
          <a:p>
            <a:pPr lvl="1" algn="just">
              <a:spcBef>
                <a:spcPts val="600"/>
              </a:spcBef>
              <a:buFont typeface="Arial" charset="0"/>
              <a:buChar char="–"/>
              <a:defRPr/>
            </a:pPr>
            <a:r>
              <a:rPr lang="en-US" altLang="bg-BG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measures</a:t>
            </a:r>
            <a:endParaRPr lang="en-US" altLang="bg-BG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600"/>
              </a:spcBef>
              <a:buFont typeface="Arial" charset="0"/>
              <a:buChar char="–"/>
              <a:defRPr/>
            </a:pPr>
            <a:r>
              <a:rPr lang="en-US" altLang="bg-BG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results of the review of the administrative capacity of beneficiaries</a:t>
            </a:r>
          </a:p>
          <a:p>
            <a:pPr lvl="1" algn="just">
              <a:spcBef>
                <a:spcPts val="600"/>
              </a:spcBef>
              <a:buFont typeface="Arial" charset="0"/>
              <a:buChar char="–"/>
              <a:defRPr/>
            </a:pPr>
            <a:r>
              <a:rPr lang="en-US" altLang="bg-BG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identified projects</a:t>
            </a:r>
          </a:p>
          <a:p>
            <a:pPr lvl="1" algn="just">
              <a:spcBef>
                <a:spcPts val="600"/>
              </a:spcBef>
              <a:buFont typeface="Arial" charset="0"/>
              <a:buChar char="–"/>
              <a:defRPr/>
            </a:pPr>
            <a:r>
              <a:rPr lang="en-US" altLang="bg-BG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transport </a:t>
            </a:r>
            <a:r>
              <a:rPr lang="en-US" altLang="bg-BG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</a:p>
          <a:p>
            <a:pPr marL="228600" lvl="1" algn="just">
              <a:spcBef>
                <a:spcPts val="1200"/>
              </a:spcBef>
              <a:defRPr/>
            </a:pPr>
            <a:r>
              <a:rPr lang="en-US" alt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 Environmental Assessment will be ready in March 2017 and then the approval of ITS by Council of Ministers of the Republic of Bulgaria is expected</a:t>
            </a:r>
            <a:endParaRPr lang="bg-BG" alt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930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981200" y="257176"/>
            <a:ext cx="8229600" cy="777875"/>
          </a:xfrm>
        </p:spPr>
        <p:txBody>
          <a:bodyPr/>
          <a:lstStyle/>
          <a:p>
            <a:pPr algn="ctr"/>
            <a:r>
              <a:rPr lang="en-US" alt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Indicative </a:t>
            </a:r>
            <a:r>
              <a:rPr lang="en-US" alt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Annual Work </a:t>
            </a:r>
            <a:r>
              <a:rPr lang="en-US" alt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rogram for </a:t>
            </a:r>
            <a:r>
              <a:rPr lang="en-US" alt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en-US" alt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OPTTI 2014-2020</a:t>
            </a:r>
            <a:endParaRPr lang="bg-BG" altLang="bg-BG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1703388" y="1125538"/>
            <a:ext cx="8640762" cy="5472112"/>
          </a:xfrm>
        </p:spPr>
        <p:txBody>
          <a:bodyPr/>
          <a:lstStyle/>
          <a:p>
            <a:pPr algn="just">
              <a:spcBef>
                <a:spcPts val="1200"/>
              </a:spcBef>
              <a:defRPr/>
            </a:pPr>
            <a:endParaRPr lang="en-US" altLang="bg-BG"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altLang="bg-BG" sz="1800" dirty="0" smtClean="0">
                <a:latin typeface="Times New Roman" pitchFamily="18" charset="0"/>
                <a:cs typeface="Times New Roman" pitchFamily="18" charset="0"/>
              </a:rPr>
              <a:t>The draft of the Indicative </a:t>
            </a:r>
            <a:r>
              <a:rPr lang="en-US" altLang="bg-BG" sz="1800" dirty="0">
                <a:latin typeface="Times New Roman" pitchFamily="18" charset="0"/>
                <a:cs typeface="Times New Roman" pitchFamily="18" charset="0"/>
              </a:rPr>
              <a:t>annual work program </a:t>
            </a:r>
            <a:r>
              <a:rPr lang="en-US" altLang="bg-BG" sz="1800" dirty="0" smtClean="0">
                <a:latin typeface="Times New Roman" pitchFamily="18" charset="0"/>
                <a:cs typeface="Times New Roman" pitchFamily="18" charset="0"/>
              </a:rPr>
              <a:t>(IAWP) for 2017 of </a:t>
            </a:r>
            <a:r>
              <a:rPr lang="en-US" altLang="bg-BG" sz="1800" dirty="0">
                <a:latin typeface="Times New Roman" pitchFamily="18" charset="0"/>
                <a:cs typeface="Times New Roman" pitchFamily="18" charset="0"/>
              </a:rPr>
              <a:t>OPTTI </a:t>
            </a:r>
            <a:r>
              <a:rPr lang="en-US" altLang="bg-BG" sz="1800" dirty="0" smtClean="0">
                <a:latin typeface="Times New Roman" pitchFamily="18" charset="0"/>
                <a:cs typeface="Times New Roman" pitchFamily="18" charset="0"/>
              </a:rPr>
              <a:t>2014-2020 was </a:t>
            </a:r>
            <a:r>
              <a:rPr lang="en-US" altLang="bg-BG" sz="1800" dirty="0">
                <a:latin typeface="Times New Roman" pitchFamily="18" charset="0"/>
                <a:cs typeface="Times New Roman" pitchFamily="18" charset="0"/>
              </a:rPr>
              <a:t>published on </a:t>
            </a:r>
            <a:r>
              <a:rPr lang="en-US" altLang="bg-BG" sz="1800" dirty="0" smtClean="0">
                <a:latin typeface="Times New Roman" pitchFamily="18" charset="0"/>
                <a:cs typeface="Times New Roman" pitchFamily="18" charset="0"/>
              </a:rPr>
              <a:t>September</a:t>
            </a:r>
            <a:r>
              <a:rPr lang="en-US" altLang="bg-BG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bg-BG" sz="1800" dirty="0" smtClean="0">
                <a:latin typeface="Times New Roman" pitchFamily="18" charset="0"/>
                <a:cs typeface="Times New Roman" pitchFamily="18" charset="0"/>
              </a:rPr>
              <a:t>30, </a:t>
            </a:r>
            <a:r>
              <a:rPr lang="en-US" altLang="bg-BG" sz="1800" dirty="0">
                <a:latin typeface="Times New Roman" pitchFamily="18" charset="0"/>
                <a:cs typeface="Times New Roman" pitchFamily="18" charset="0"/>
              </a:rPr>
              <a:t>2016 for a preliminary discussion on the website of the program and the single information portal for general information about the management of </a:t>
            </a:r>
            <a:r>
              <a:rPr lang="en-US" altLang="bg-BG" sz="1800" dirty="0" smtClean="0">
                <a:latin typeface="Times New Roman" pitchFamily="18" charset="0"/>
                <a:cs typeface="Times New Roman" pitchFamily="18" charset="0"/>
              </a:rPr>
              <a:t>ESIFs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altLang="bg-BG" sz="1800" dirty="0">
                <a:latin typeface="Times New Roman" pitchFamily="18" charset="0"/>
                <a:cs typeface="Times New Roman" pitchFamily="18" charset="0"/>
              </a:rPr>
              <a:t>In the 20-day period to discuss the draft </a:t>
            </a:r>
            <a:r>
              <a:rPr lang="en-US" altLang="bg-BG" sz="1800" dirty="0" smtClean="0">
                <a:latin typeface="Times New Roman" pitchFamily="18" charset="0"/>
                <a:cs typeface="Times New Roman" pitchFamily="18" charset="0"/>
              </a:rPr>
              <a:t>IAWP for 2017 comments </a:t>
            </a:r>
            <a:r>
              <a:rPr lang="en-US" altLang="bg-BG" sz="1800" dirty="0">
                <a:latin typeface="Times New Roman" pitchFamily="18" charset="0"/>
                <a:cs typeface="Times New Roman" pitchFamily="18" charset="0"/>
              </a:rPr>
              <a:t>were received from the concrete beneficiaries: Metropolitan, </a:t>
            </a:r>
            <a:r>
              <a:rPr lang="en-US" altLang="bg-BG" sz="1800" dirty="0" smtClean="0">
                <a:latin typeface="Times New Roman" pitchFamily="18" charset="0"/>
                <a:cs typeface="Times New Roman" pitchFamily="18" charset="0"/>
              </a:rPr>
              <a:t>BPI </a:t>
            </a:r>
            <a:r>
              <a:rPr lang="en-US" altLang="bg-BG" sz="18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altLang="bg-BG" sz="1800" dirty="0" smtClean="0">
                <a:latin typeface="Times New Roman" pitchFamily="18" charset="0"/>
                <a:cs typeface="Times New Roman" pitchFamily="18" charset="0"/>
              </a:rPr>
              <a:t>CAA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altLang="bg-BG" sz="1800" dirty="0">
                <a:latin typeface="Times New Roman" pitchFamily="18" charset="0"/>
                <a:cs typeface="Times New Roman" pitchFamily="18" charset="0"/>
              </a:rPr>
              <a:t>IAWP for </a:t>
            </a:r>
            <a:r>
              <a:rPr lang="en-US" altLang="bg-BG" sz="1800" dirty="0" smtClean="0">
                <a:latin typeface="Times New Roman" pitchFamily="18" charset="0"/>
                <a:cs typeface="Times New Roman" pitchFamily="18" charset="0"/>
              </a:rPr>
              <a:t>2017 is in </a:t>
            </a:r>
            <a:r>
              <a:rPr lang="en-US" altLang="bg-BG" sz="1800" dirty="0">
                <a:latin typeface="Times New Roman" pitchFamily="18" charset="0"/>
                <a:cs typeface="Times New Roman" pitchFamily="18" charset="0"/>
              </a:rPr>
              <a:t>accordance with the approved OPTTI and procedures for the award of grants announced on September 1, 2015, covering the full budget of the program. In IAWP </a:t>
            </a:r>
            <a:r>
              <a:rPr lang="en-US" altLang="bg-BG" sz="1800" dirty="0" smtClean="0">
                <a:latin typeface="Times New Roman" pitchFamily="18" charset="0"/>
                <a:cs typeface="Times New Roman" pitchFamily="18" charset="0"/>
              </a:rPr>
              <a:t>for 2017 budget is allocated </a:t>
            </a:r>
            <a:r>
              <a:rPr lang="en-US" altLang="bg-BG" sz="1800" dirty="0">
                <a:latin typeface="Times New Roman" pitchFamily="18" charset="0"/>
                <a:cs typeface="Times New Roman" pitchFamily="18" charset="0"/>
              </a:rPr>
              <a:t>to the categories of intervention, taking into account the free financial resources in procedures to October </a:t>
            </a:r>
            <a:r>
              <a:rPr lang="en-US" altLang="bg-BG" sz="1800" dirty="0" smtClean="0">
                <a:latin typeface="Times New Roman" pitchFamily="18" charset="0"/>
                <a:cs typeface="Times New Roman" pitchFamily="18" charset="0"/>
              </a:rPr>
              <a:t>2016</a:t>
            </a:r>
            <a:endParaRPr lang="bg-BG" altLang="bg-BG"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altLang="bg-BG" sz="1800" dirty="0">
                <a:latin typeface="Times New Roman" pitchFamily="18" charset="0"/>
                <a:cs typeface="Times New Roman" pitchFamily="18" charset="0"/>
              </a:rPr>
              <a:t>IAWP </a:t>
            </a:r>
            <a:r>
              <a:rPr lang="en-US" altLang="bg-BG" sz="1800" dirty="0" smtClean="0">
                <a:latin typeface="Times New Roman" pitchFamily="18" charset="0"/>
                <a:cs typeface="Times New Roman" pitchFamily="18" charset="0"/>
              </a:rPr>
              <a:t>for 2017 of OPTTI was approved by </a:t>
            </a:r>
            <a:r>
              <a:rPr lang="en-US" altLang="bg-BG" sz="1800" dirty="0">
                <a:latin typeface="Times New Roman" pitchFamily="18" charset="0"/>
                <a:cs typeface="Times New Roman" pitchFamily="18" charset="0"/>
              </a:rPr>
              <a:t>the Council for </a:t>
            </a:r>
            <a:r>
              <a:rPr lang="en-US" altLang="bg-BG" sz="1800" dirty="0" smtClean="0">
                <a:latin typeface="Times New Roman" pitchFamily="18" charset="0"/>
                <a:cs typeface="Times New Roman" pitchFamily="18" charset="0"/>
              </a:rPr>
              <a:t>coordination of </a:t>
            </a:r>
            <a:r>
              <a:rPr lang="en-US" altLang="bg-BG" sz="1800" dirty="0">
                <a:latin typeface="Times New Roman" pitchFamily="18" charset="0"/>
                <a:cs typeface="Times New Roman" pitchFamily="18" charset="0"/>
              </a:rPr>
              <a:t>the management of EU funds at a meeting held on </a:t>
            </a:r>
            <a:r>
              <a:rPr lang="en-US" altLang="bg-BG" sz="1800" dirty="0" smtClean="0">
                <a:latin typeface="Times New Roman" pitchFamily="18" charset="0"/>
                <a:cs typeface="Times New Roman" pitchFamily="18" charset="0"/>
              </a:rPr>
              <a:t>11.11.2016</a:t>
            </a:r>
            <a:endParaRPr lang="bg-BG" altLang="bg-BG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1200"/>
              </a:spcBef>
              <a:spcAft>
                <a:spcPts val="600"/>
              </a:spcAft>
              <a:buNone/>
              <a:defRPr/>
            </a:pPr>
            <a:endParaRPr lang="bg-BG" altLang="bg-BG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45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905" name="Group 8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5942513"/>
              </p:ext>
            </p:extLst>
          </p:nvPr>
        </p:nvGraphicFramePr>
        <p:xfrm>
          <a:off x="1711106" y="762001"/>
          <a:ext cx="8553669" cy="5104605"/>
        </p:xfrm>
        <a:graphic>
          <a:graphicData uri="http://schemas.openxmlformats.org/drawingml/2006/table">
            <a:tbl>
              <a:tblPr/>
              <a:tblGrid>
                <a:gridCol w="2642172"/>
                <a:gridCol w="1324651"/>
                <a:gridCol w="1235574"/>
                <a:gridCol w="1214602"/>
                <a:gridCol w="1132447"/>
                <a:gridCol w="1004223"/>
              </a:tblGrid>
              <a:tr h="83977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Title of the priority axis</a:t>
                      </a:r>
                      <a:endParaRPr kumimoji="0" lang="bg-BG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6" marR="91426" marT="45701" marB="4570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 budget </a:t>
                      </a:r>
                      <a:r>
                        <a:rPr kumimoji="0" lang="bg-BG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euro</a:t>
                      </a:r>
                      <a:r>
                        <a:rPr kumimoji="0" lang="bg-BG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1426" marR="91426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Grant awarded</a:t>
                      </a:r>
                      <a:r>
                        <a:rPr kumimoji="0" lang="bg-BG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(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euro</a:t>
                      </a:r>
                      <a:r>
                        <a:rPr kumimoji="0" lang="bg-BG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1426" marR="91426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Paid</a:t>
                      </a:r>
                      <a:r>
                        <a:rPr kumimoji="0" lang="bg-BG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expenditure</a:t>
                      </a:r>
                      <a:r>
                        <a:rPr kumimoji="0" lang="bg-BG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(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euro</a:t>
                      </a:r>
                      <a:r>
                        <a:rPr kumimoji="0" lang="bg-BG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1426" marR="91426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Certified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expenditure</a:t>
                      </a:r>
                      <a:r>
                        <a:rPr kumimoji="0" lang="bg-BG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(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euro</a:t>
                      </a:r>
                      <a:r>
                        <a:rPr kumimoji="0" lang="bg-BG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1426" marR="91426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submitted</a:t>
                      </a:r>
                      <a:r>
                        <a:rPr kumimoji="0" lang="bg-BG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 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approved</a:t>
                      </a:r>
                      <a:r>
                        <a:rPr kumimoji="0" lang="bg-BG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</a:t>
                      </a:r>
                      <a:endParaRPr kumimoji="0" lang="bg-BG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6" marR="91426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117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Development of railway infrastructure along the “main” Trans-European Transport Network </a:t>
                      </a:r>
                      <a:endParaRPr kumimoji="0" lang="bg-BG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6" marR="91426"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673 345 449</a:t>
                      </a:r>
                    </a:p>
                  </a:txBody>
                  <a:tcPr marL="91426" marR="9142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19 316 926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(2,9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bg-BG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6" marR="9142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130 678 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02%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bg-BG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bg-BG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19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Development of road infrastructure along the “main” and “enlarged” Trans-European Transport Network </a:t>
                      </a:r>
                      <a:endParaRPr kumimoji="0" lang="bg-BG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6" marR="91426"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673 345 448</a:t>
                      </a:r>
                    </a:p>
                  </a:txBody>
                  <a:tcPr marL="91426" marR="9142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438 302 964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(65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,1%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bg-BG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6" marR="9142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56 820 223 (8,4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bg-BG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bg-BG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19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Improving the </a:t>
                      </a:r>
                      <a:r>
                        <a:rPr kumimoji="0" lang="en-US" sz="13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intermodality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of transport of passengers and cargo and development of sustainable urban transport” </a:t>
                      </a: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6" marR="91426"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425 058 824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61 264 466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5,1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bg-BG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6" marR="9142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82 406 348</a:t>
                      </a:r>
                      <a:endParaRPr kumimoji="0" lang="bg-BG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,4%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bg-BG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73 110 114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17,2%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bg-BG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3/2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567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Innovations in management and services</a:t>
                      </a: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6" marR="91426"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68 170 108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3 142 66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(4,6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bg-BG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6" marR="9142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950</a:t>
                      </a:r>
                      <a:endParaRPr kumimoji="0" lang="bg-BG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0,9%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bg-BG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465 292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0,7%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bg-BG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/1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8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</a:t>
                      </a: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Technical assistance</a:t>
                      </a:r>
                      <a:endParaRPr kumimoji="0" lang="bg-BG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6" marR="91426"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47 667 431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19 153 020 (40,2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bg-BG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6" marR="9142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223 804 </a:t>
                      </a:r>
                      <a:endParaRPr kumimoji="0" lang="bg-BG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.5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bg-BG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223 804 (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.5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bg-BG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r>
                        <a:rPr kumimoji="0" lang="bg-BG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endParaRPr kumimoji="0" lang="bg-BG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r>
                        <a:rPr kumimoji="0" lang="bg-BG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</a:txBody>
                  <a:tcPr marL="91426" marR="91426"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1 887 587 260</a:t>
                      </a:r>
                    </a:p>
                  </a:txBody>
                  <a:tcPr marL="91426" marR="9142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841 622 047 (44.6</a:t>
                      </a:r>
                      <a:r>
                        <a:rPr kumimoji="0" lang="bg-BG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  <a:r>
                        <a:rPr kumimoji="0" lang="en-US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bg-BG" sz="12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6" marR="9142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140 204 003</a:t>
                      </a:r>
                      <a:endParaRPr kumimoji="0" lang="bg-BG" sz="12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(7</a:t>
                      </a:r>
                      <a:r>
                        <a:rPr kumimoji="0" lang="bg-BG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  <a:r>
                        <a:rPr kumimoji="0" lang="en-US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kumimoji="0" lang="bg-BG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  <a:r>
                        <a:rPr kumimoji="0" lang="en-US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bg-BG" sz="12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4" marR="91424"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99 730 105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bg-BG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5,2%</a:t>
                      </a:r>
                      <a:r>
                        <a:rPr kumimoji="0" lang="en-US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bg-BG" sz="12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4" marR="91424"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</a:t>
                      </a:r>
                      <a:r>
                        <a:rPr kumimoji="0" lang="bg-BG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</a:t>
                      </a:r>
                      <a:r>
                        <a:rPr kumimoji="0" lang="en-US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kumimoji="0" lang="bg-BG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r>
                        <a:rPr kumimoji="0" lang="en-US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</a:t>
                      </a:r>
                      <a:endParaRPr kumimoji="0" lang="bg-BG" sz="12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4" marR="91424"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516" name="Rectangle 3"/>
          <p:cNvSpPr>
            <a:spLocks noChangeArrowheads="1"/>
          </p:cNvSpPr>
          <p:nvPr/>
        </p:nvSpPr>
        <p:spPr bwMode="auto">
          <a:xfrm>
            <a:off x="2640014" y="115888"/>
            <a:ext cx="69294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80000"/>
              </a:lnSpc>
              <a:buFontTx/>
              <a:buNone/>
            </a:pPr>
            <a:r>
              <a:rPr lang="en-US" alt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Status of implementation </a:t>
            </a:r>
            <a:r>
              <a:rPr lang="en-US" alt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alt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OPTTI 2014-2020</a:t>
            </a:r>
            <a:endParaRPr lang="bg-BG" altLang="bg-BG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bg-BG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(by</a:t>
            </a:r>
            <a:r>
              <a:rPr lang="bg-BG" altLang="bg-BG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November </a:t>
            </a:r>
            <a:r>
              <a:rPr lang="bg-BG" altLang="bg-BG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2016</a:t>
            </a:r>
            <a:r>
              <a:rPr lang="en-US" altLang="bg-BG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altLang="bg-BG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517" name="Rectangle 5"/>
          <p:cNvSpPr>
            <a:spLocks noChangeArrowheads="1"/>
          </p:cNvSpPr>
          <p:nvPr/>
        </p:nvSpPr>
        <p:spPr bwMode="auto">
          <a:xfrm>
            <a:off x="1265274" y="5986130"/>
            <a:ext cx="8777715" cy="621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bg-BG" altLang="bg-BG" sz="1200" i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bg-BG" altLang="bg-BG" sz="1200" i="1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1400" i="1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number AF submitted</a:t>
            </a:r>
            <a:r>
              <a:rPr lang="bg-BG" alt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30; approved - 17</a:t>
            </a:r>
            <a:r>
              <a:rPr lang="bg-BG" alt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alt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which for investment </a:t>
            </a:r>
            <a:r>
              <a:rPr lang="en-US" alt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projects</a:t>
            </a:r>
            <a:r>
              <a:rPr lang="bg-BG" alt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11</a:t>
            </a:r>
            <a:r>
              <a:rPr lang="bg-BG" alt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technical assistance</a:t>
            </a:r>
            <a:endParaRPr lang="en-US" altLang="en-US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ru-RU" altLang="en-US" sz="1200" b="1" i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altLang="en-US" sz="1200" b="1" i="1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bg-BG" altLang="bg-BG" sz="12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5694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92313" y="1989138"/>
            <a:ext cx="2952750" cy="4525962"/>
          </a:xfrm>
        </p:spPr>
        <p:txBody>
          <a:bodyPr/>
          <a:lstStyle/>
          <a:p>
            <a:endParaRPr lang="bg-BG" altLang="bg-BG" sz="11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bg-BG" altLang="bg-BG" sz="11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endParaRPr lang="bg-BG" altLang="bg-BG" sz="11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bg-BG" altLang="bg-BG" sz="11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bg-BG" altLang="bg-BG" sz="11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bg-BG" altLang="bg-BG" sz="11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endParaRPr lang="bg-BG" altLang="bg-BG" sz="11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34905" name="Group 8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97320300"/>
              </p:ext>
            </p:extLst>
          </p:nvPr>
        </p:nvGraphicFramePr>
        <p:xfrm>
          <a:off x="2208214" y="738132"/>
          <a:ext cx="7706968" cy="5244477"/>
        </p:xfrm>
        <a:graphic>
          <a:graphicData uri="http://schemas.openxmlformats.org/drawingml/2006/table">
            <a:tbl>
              <a:tblPr/>
              <a:tblGrid>
                <a:gridCol w="2798953"/>
                <a:gridCol w="1399807"/>
                <a:gridCol w="1252459"/>
                <a:gridCol w="1105100"/>
                <a:gridCol w="1150649"/>
              </a:tblGrid>
              <a:tr h="97919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</a:t>
                      </a:r>
                      <a:r>
                        <a:rPr kumimoji="0" lang="bg-BG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eneficiaries</a:t>
                      </a: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kumimoji="0" lang="bg-BG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</a:t>
                      </a: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National Railway Infrastructure Company (NRIC)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bg-BG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673 345 449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евро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bg-BG" sz="13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0" marR="91430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Overall budget/ Grant awarded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euro</a:t>
                      </a: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1430" marR="91430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Contracts eligible under</a:t>
                      </a:r>
                      <a:r>
                        <a:rPr kumimoji="0" lang="bg-BG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OPTTI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euro</a:t>
                      </a: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bg-BG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0" marR="91430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Paid expenditure </a:t>
                      </a: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euro</a:t>
                      </a: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1430" marR="91430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 of</a:t>
                      </a: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AF</a:t>
                      </a:r>
                      <a:endParaRPr kumimoji="0" lang="bg-BG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(submitted/ approved </a:t>
                      </a:r>
                    </a:p>
                  </a:txBody>
                  <a:tcPr marL="91430" marR="91430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820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Infrastructure projects</a:t>
                      </a:r>
                      <a:endParaRPr kumimoji="0" lang="en-US" sz="13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0" marR="91430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bg-BG" sz="1800">
                        <a:solidFill>
                          <a:schemeClr val="tx1"/>
                        </a:solidFill>
                      </a:endParaRPr>
                    </a:p>
                  </a:txBody>
                  <a:tcPr marL="91430" marR="91430" marT="45694" marB="4569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bg-BG" sz="1800">
                        <a:solidFill>
                          <a:schemeClr val="tx1"/>
                        </a:solidFill>
                      </a:endParaRPr>
                    </a:p>
                  </a:txBody>
                  <a:tcPr marL="91430" marR="91430" marT="45694" marB="4569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0" marR="91430" marT="45694" marB="4569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672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Modernization of the substations along the railway Plovdiv – </a:t>
                      </a:r>
                      <a:r>
                        <a:rPr kumimoji="0" lang="en-US" sz="13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Burgas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(phased by OPT)</a:t>
                      </a: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3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small-scale project </a:t>
                      </a:r>
                      <a:endParaRPr kumimoji="0" lang="bg-BG" sz="13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0" marR="91430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10 910 533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9 092 111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0" marR="91430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9 292 833</a:t>
                      </a:r>
                    </a:p>
                  </a:txBody>
                  <a:tcPr marL="91430" marR="91430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130 678</a:t>
                      </a:r>
                    </a:p>
                  </a:txBody>
                  <a:tcPr marL="91430" marR="91430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approved – Grant contract</a:t>
                      </a:r>
                    </a:p>
                  </a:txBody>
                  <a:tcPr marL="91430" marR="91430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25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Construction of four overhead passages along the railway section </a:t>
                      </a:r>
                      <a:r>
                        <a:rPr kumimoji="0" lang="en-US" sz="13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Septemvri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– Plovdiv 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(phased by OPT)</a:t>
                      </a: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– </a:t>
                      </a:r>
                      <a:r>
                        <a:rPr kumimoji="0" lang="en-US" sz="13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small-scale project</a:t>
                      </a:r>
                      <a:endParaRPr kumimoji="0" lang="en-US" sz="13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0" marR="91430"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12 233 988 /       </a:t>
                      </a:r>
                      <a:r>
                        <a:rPr kumimoji="0" lang="bg-BG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10 224 815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0" marR="91430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0" marR="91430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approved – Grant contract</a:t>
                      </a:r>
                    </a:p>
                  </a:txBody>
                  <a:tcPr marL="91430" marR="91430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16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Rehabilitation of the railway line </a:t>
                      </a:r>
                      <a:r>
                        <a:rPr kumimoji="0" lang="bg-BG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„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Plovdiv</a:t>
                      </a:r>
                      <a:r>
                        <a:rPr kumimoji="0" lang="bg-BG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Burgas</a:t>
                      </a:r>
                      <a:r>
                        <a:rPr kumimoji="0" lang="bg-BG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“, 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Phase </a:t>
                      </a:r>
                      <a:r>
                        <a:rPr kumimoji="0" lang="bg-BG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2 -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major project</a:t>
                      </a:r>
                      <a:endParaRPr kumimoji="0" lang="en-US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0" marR="91430"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11 106</a:t>
                      </a: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379</a:t>
                      </a:r>
                    </a:p>
                  </a:txBody>
                  <a:tcPr marL="68573" marR="68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35 712 873</a:t>
                      </a:r>
                    </a:p>
                  </a:txBody>
                  <a:tcPr marL="91430" marR="91430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0" marR="91430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returned for corrections</a:t>
                      </a:r>
                      <a:endParaRPr kumimoji="0" lang="bg-BG" sz="13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0" marR="91430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581">
                <a:tc gridSpan="5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Technical assistance</a:t>
                      </a:r>
                      <a:endParaRPr kumimoji="0" lang="bg-BG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0" marR="91430"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0" marR="91430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85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TA for railway section Sofia –Pernik - </a:t>
                      </a:r>
                      <a:r>
                        <a:rPr kumimoji="0" lang="en-US" sz="13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Radomir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 Border with Macedonia</a:t>
                      </a:r>
                      <a:endParaRPr kumimoji="0" lang="en-US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0" marR="91430"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16 01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039</a:t>
                      </a:r>
                    </a:p>
                  </a:txBody>
                  <a:tcPr marL="68573" marR="68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0" marR="91430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0" marR="91430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</a:t>
                      </a:r>
                      <a:r>
                        <a:rPr kumimoji="0" lang="en-US" sz="13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submitted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0" marR="91430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64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r>
                        <a:rPr kumimoji="0" lang="bg-BG" sz="1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91430" marR="91430"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19 316 926</a:t>
                      </a:r>
                      <a:endParaRPr kumimoji="0" lang="en-US" sz="13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(2</a:t>
                      </a:r>
                      <a:r>
                        <a:rPr kumimoji="0" lang="bg-BG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,9%</a:t>
                      </a: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bg-BG" sz="13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0" marR="91430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45 005 706</a:t>
                      </a:r>
                      <a:endParaRPr kumimoji="0" lang="en-US" sz="13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bg-BG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6,</a:t>
                      </a: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r>
                        <a:rPr kumimoji="0" lang="bg-BG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bg-BG" sz="13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0" marR="91430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130 678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bg-BG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0,02%</a:t>
                      </a: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bg-BG" sz="13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0" marR="91430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4/2</a:t>
                      </a:r>
                    </a:p>
                  </a:txBody>
                  <a:tcPr marL="91430" marR="91430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185" name="Rectangle 3"/>
          <p:cNvSpPr>
            <a:spLocks noChangeArrowheads="1"/>
          </p:cNvSpPr>
          <p:nvPr/>
        </p:nvSpPr>
        <p:spPr bwMode="auto">
          <a:xfrm>
            <a:off x="2616451" y="0"/>
            <a:ext cx="6765675" cy="1027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80000"/>
              </a:lnSpc>
              <a:buNone/>
            </a:pPr>
            <a:r>
              <a:rPr lang="en-US" alt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</a:t>
            </a:r>
            <a:r>
              <a:rPr lang="bg-BG" alt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bg-BG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“Development </a:t>
            </a:r>
            <a:r>
              <a:rPr lang="en-US" alt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railway infrastructure along the “main” Trans-European Transport </a:t>
            </a:r>
            <a:r>
              <a:rPr lang="en-US" altLang="bg-BG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Network”</a:t>
            </a:r>
            <a:endParaRPr lang="en-US" altLang="bg-BG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None/>
            </a:pPr>
            <a:r>
              <a:rPr lang="en-US" altLang="bg-BG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(by 15 </a:t>
            </a:r>
            <a:r>
              <a:rPr lang="en-US" altLang="bg-BG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November 2016)</a:t>
            </a:r>
          </a:p>
          <a:p>
            <a:pPr algn="ctr">
              <a:lnSpc>
                <a:spcPct val="80000"/>
              </a:lnSpc>
              <a:buNone/>
            </a:pPr>
            <a:endParaRPr lang="bg-BG" altLang="bg-BG" sz="1600" b="1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86" name="Rectangle 4"/>
          <p:cNvSpPr>
            <a:spLocks noChangeArrowheads="1"/>
          </p:cNvSpPr>
          <p:nvPr/>
        </p:nvSpPr>
        <p:spPr bwMode="auto">
          <a:xfrm>
            <a:off x="2126512" y="6081823"/>
            <a:ext cx="7602280" cy="43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r>
              <a:rPr lang="en-US" altLang="bg-BG" sz="1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1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Ongoing projects: </a:t>
            </a:r>
            <a:r>
              <a:rPr lang="en-US" altLang="bg-BG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Modernization </a:t>
            </a:r>
            <a:r>
              <a:rPr lang="en-US" altLang="bg-BG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traction substations (13/08/2015</a:t>
            </a:r>
            <a:r>
              <a:rPr lang="en-US" altLang="bg-BG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altLang="bg-BG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Rehabilitation of the railway </a:t>
            </a:r>
            <a:r>
              <a:rPr lang="en-US" altLang="bg-BG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section </a:t>
            </a:r>
            <a:r>
              <a:rPr lang="en-US" altLang="bg-BG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"Skutare - </a:t>
            </a:r>
            <a:r>
              <a:rPr lang="en-US" altLang="bg-BG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Orizovo</a:t>
            </a:r>
            <a:r>
              <a:rPr lang="en-US" altLang="bg-BG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en-US" altLang="bg-BG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worth 32.5 </a:t>
            </a:r>
            <a:r>
              <a:rPr lang="en-US" altLang="bg-BG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mln</a:t>
            </a:r>
            <a:r>
              <a:rPr lang="en-US" altLang="bg-BG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bg-BG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 (07/11/2016</a:t>
            </a:r>
            <a:r>
              <a:rPr lang="en-US" altLang="bg-BG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altLang="bg-BG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04435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905" name="Group 8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46276896"/>
              </p:ext>
            </p:extLst>
          </p:nvPr>
        </p:nvGraphicFramePr>
        <p:xfrm>
          <a:off x="2174873" y="974726"/>
          <a:ext cx="7883526" cy="4573224"/>
        </p:xfrm>
        <a:graphic>
          <a:graphicData uri="http://schemas.openxmlformats.org/drawingml/2006/table">
            <a:tbl>
              <a:tblPr/>
              <a:tblGrid>
                <a:gridCol w="2742859"/>
                <a:gridCol w="1429176"/>
                <a:gridCol w="1353803"/>
                <a:gridCol w="1252523"/>
                <a:gridCol w="1105165"/>
              </a:tblGrid>
              <a:tr h="9361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</a:t>
                      </a: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Beneficiaries</a:t>
                      </a: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Road Infrastructure Agency (RIA)</a:t>
                      </a:r>
                      <a:endParaRPr kumimoji="0" lang="bg-BG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bg-BG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673 345 449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euro)</a:t>
                      </a:r>
                      <a:endParaRPr kumimoji="0" lang="bg-BG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0" marR="91430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Overall budget/ Grant awarded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euro</a:t>
                      </a: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1430" marR="91430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Contracts eligible under</a:t>
                      </a:r>
                      <a:r>
                        <a:rPr kumimoji="0" lang="bg-BG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OPTTI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euro</a:t>
                      </a: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bg-BG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0" marR="91430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Paid expenditure </a:t>
                      </a: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euro</a:t>
                      </a: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1430" marR="91430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 of</a:t>
                      </a: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AF</a:t>
                      </a:r>
                      <a:endParaRPr kumimoji="0" lang="bg-BG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(submitted/ approved </a:t>
                      </a:r>
                    </a:p>
                  </a:txBody>
                  <a:tcPr marL="91430" marR="91430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87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Infrastructure projects</a:t>
                      </a:r>
                      <a:endParaRPr kumimoji="0" lang="en-US" sz="13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12" marR="91412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60" marR="685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12" marR="91412" marT="45714" marB="457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12" marR="91412" marT="45714" marB="457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12" marR="91412" marT="45714" marB="457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927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Struma MW, Lot 3.1, Lot 3.3 and “</a:t>
                      </a:r>
                      <a:r>
                        <a:rPr kumimoji="0" lang="en-US" sz="13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Zheleznica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” tunnel </a:t>
                      </a: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major project</a:t>
                      </a:r>
                      <a:endParaRPr kumimoji="0" lang="en-US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12" marR="91412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377 970 129 /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377 970 129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</a:t>
                      </a:r>
                      <a:endParaRPr kumimoji="0" lang="bg-BG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60" marR="6856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242 011 127</a:t>
                      </a:r>
                    </a:p>
                  </a:txBody>
                  <a:tcPr marL="91412" marR="91412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23 327 578</a:t>
                      </a:r>
                    </a:p>
                  </a:txBody>
                  <a:tcPr marL="91412" marR="91412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returned for corrections</a:t>
                      </a:r>
                      <a:endParaRPr kumimoji="0" lang="bg-BG" sz="13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12" marR="91412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17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Construction “Western arc of the Sofia ring road“ – phase/ Section</a:t>
                      </a: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 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(phased from OPT</a:t>
                      </a: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– 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small project </a:t>
                      </a: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12" marR="91412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59 142 010 /       </a:t>
                      </a:r>
                      <a:r>
                        <a:rPr kumimoji="0" lang="bg-BG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59 007 567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12" marR="91412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59 007 567</a:t>
                      </a:r>
                    </a:p>
                  </a:txBody>
                  <a:tcPr marL="91412" marR="91412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33 492 64</a:t>
                      </a: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1412" marR="91412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Completed</a:t>
                      </a:r>
                      <a:endParaRPr kumimoji="0" lang="bg-BG" sz="13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12" marR="91412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7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Technical assistance</a:t>
                      </a:r>
                      <a:endParaRPr kumimoji="0" lang="bg-BG" sz="13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12" marR="91412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12" marR="91412" marT="45714" marB="457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12" marR="91412" marT="45714" marB="457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12" marR="91412" marT="45714" marB="457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12" marR="91412" marT="45714" marB="457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86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Preparation of the investment project - “</a:t>
                      </a:r>
                      <a:r>
                        <a:rPr kumimoji="0" lang="en-US" sz="13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Cherno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more“ MW</a:t>
                      </a: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12" marR="91412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1 325 268 /           </a:t>
                      </a:r>
                      <a:r>
                        <a:rPr kumimoji="0" lang="bg-BG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1 325 268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12" marR="91412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12" marR="91412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12" marR="91412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approved</a:t>
                      </a:r>
                    </a:p>
                  </a:txBody>
                  <a:tcPr marL="91412" marR="91412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863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Preparation of the investment project “Ruse </a:t>
                      </a: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en-US" sz="13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Veliko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3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Turnovo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“MW</a:t>
                      </a: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12" marR="91412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2 598 180</a:t>
                      </a:r>
                    </a:p>
                  </a:txBody>
                  <a:tcPr marL="91412" marR="91412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12" marR="91412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12" marR="91412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submitted</a:t>
                      </a:r>
                    </a:p>
                  </a:txBody>
                  <a:tcPr marL="91412" marR="91412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581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r>
                        <a:rPr kumimoji="0" lang="bg-BG" sz="1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91412" marR="91412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438 302 964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bg-BG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r>
                        <a:rPr kumimoji="0" lang="bg-BG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09</a:t>
                      </a:r>
                      <a:r>
                        <a:rPr kumimoji="0" lang="bg-BG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bg-BG" sz="13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12" marR="91412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301 018 694 (44,70</a:t>
                      </a:r>
                      <a:r>
                        <a:rPr kumimoji="0" lang="bg-BG" sz="14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  <a:r>
                        <a:rPr kumimoji="0" lang="en-US" sz="14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bg-BG" sz="13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12" marR="91412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56 820 22</a:t>
                      </a:r>
                      <a:r>
                        <a:rPr kumimoji="0" lang="bg-BG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(8</a:t>
                      </a:r>
                      <a:r>
                        <a:rPr kumimoji="0" lang="bg-BG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</a:t>
                      </a:r>
                      <a:r>
                        <a:rPr kumimoji="0" lang="bg-BG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bg-BG" sz="13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12" marR="91412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kumimoji="0" lang="bg-BG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</a:t>
                      </a:r>
                    </a:p>
                  </a:txBody>
                  <a:tcPr marL="91412" marR="91412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242" name="Rectangle 3"/>
          <p:cNvSpPr>
            <a:spLocks noChangeArrowheads="1"/>
          </p:cNvSpPr>
          <p:nvPr/>
        </p:nvSpPr>
        <p:spPr bwMode="auto">
          <a:xfrm>
            <a:off x="2424114" y="115889"/>
            <a:ext cx="6911975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80000"/>
              </a:lnSpc>
              <a:buFontTx/>
              <a:buNone/>
            </a:pPr>
            <a:r>
              <a:rPr lang="en-US" alt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 2 “Development of road infrastructure along the “main” and “enlarged” Trans-European Transport </a:t>
            </a:r>
            <a:r>
              <a:rPr lang="en-US" altLang="bg-BG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Network”</a:t>
            </a:r>
            <a:endParaRPr lang="en-US" altLang="bg-BG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bg-BG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(by</a:t>
            </a:r>
            <a:r>
              <a:rPr lang="bg-BG" altLang="bg-BG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en-US" altLang="bg-BG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November </a:t>
            </a:r>
            <a:r>
              <a:rPr lang="bg-BG" altLang="bg-BG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 </a:t>
            </a:r>
            <a:r>
              <a:rPr lang="en-US" altLang="bg-BG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altLang="bg-BG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bg-BG" altLang="bg-BG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43" name="Text Placeholder 5"/>
          <p:cNvSpPr>
            <a:spLocks noGrp="1"/>
          </p:cNvSpPr>
          <p:nvPr>
            <p:ph type="body" sz="half" idx="1"/>
          </p:nvPr>
        </p:nvSpPr>
        <p:spPr>
          <a:xfrm>
            <a:off x="1720158" y="5278170"/>
            <a:ext cx="8479530" cy="124645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bg-BG" altLang="bg-BG" sz="1300" b="1" i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		</a:t>
            </a:r>
          </a:p>
          <a:p>
            <a:pPr>
              <a:buNone/>
            </a:pPr>
            <a:r>
              <a:rPr lang="bg-BG" altLang="bg-BG" sz="1300" b="1" i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bg-BG" altLang="bg-BG" sz="1300" b="1" i="1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Grant Contract Awarded before AF approval based on </a:t>
            </a:r>
            <a:r>
              <a:rPr lang="en-US" altLang="bg-BG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МС </a:t>
            </a:r>
            <a:r>
              <a:rPr lang="en-US" altLang="bg-BG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 from Sept. 2015</a:t>
            </a:r>
          </a:p>
          <a:p>
            <a:pPr>
              <a:buNone/>
            </a:pPr>
            <a:r>
              <a:rPr lang="en-US" altLang="bg-BG" sz="1200" dirty="0" smtClean="0"/>
              <a:t>         </a:t>
            </a:r>
            <a:r>
              <a:rPr lang="bg-BG" altLang="bg-BG" sz="1200" dirty="0" smtClean="0"/>
              <a:t> </a:t>
            </a:r>
            <a:r>
              <a:rPr lang="en-US" altLang="bg-BG" sz="1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Ongoing </a:t>
            </a:r>
            <a:r>
              <a:rPr lang="en-US" altLang="bg-BG" sz="1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projects: </a:t>
            </a:r>
            <a:r>
              <a:rPr lang="en-US" altLang="bg-BG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Struma MW, Lot 3.1 (30.12.2015); Struma MW, Lot 3.3 (25.09.15</a:t>
            </a:r>
            <a:r>
              <a:rPr lang="en-US" altLang="bg-BG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None/>
            </a:pPr>
            <a:r>
              <a:rPr lang="en-US" altLang="bg-BG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bg-BG" sz="1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Completed </a:t>
            </a:r>
            <a:r>
              <a:rPr lang="en-US" altLang="bg-BG" sz="1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projects</a:t>
            </a:r>
            <a:r>
              <a:rPr lang="bg-BG" altLang="bg-BG" sz="1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bg-BG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“Western arc of the Sofia ring road“ </a:t>
            </a:r>
            <a:r>
              <a:rPr lang="bg-BG" altLang="bg-BG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bg-BG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Phase</a:t>
            </a:r>
            <a:r>
              <a:rPr lang="bg-BG" altLang="bg-BG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</a:t>
            </a:r>
            <a:r>
              <a:rPr lang="en-US" altLang="bg-BG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completed (</a:t>
            </a:r>
            <a:r>
              <a:rPr lang="bg-BG" altLang="bg-BG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13.09.2016</a:t>
            </a:r>
            <a:r>
              <a:rPr lang="en-US" altLang="bg-BG" sz="1400" b="1" i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406903261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92313" y="5273749"/>
            <a:ext cx="8496300" cy="1468365"/>
          </a:xfrm>
        </p:spPr>
        <p:txBody>
          <a:bodyPr/>
          <a:lstStyle/>
          <a:p>
            <a:pPr>
              <a:spcBef>
                <a:spcPct val="0"/>
              </a:spcBef>
              <a:buClr>
                <a:schemeClr val="tx1"/>
              </a:buClr>
              <a:buNone/>
            </a:pPr>
            <a:r>
              <a:rPr lang="ru-RU" alt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Project is approved with EC Decision dated 26.04.2016 with eligible costs up to 484 080 000 euro.</a:t>
            </a:r>
          </a:p>
          <a:p>
            <a:pPr eaLnBrk="1" hangingPunct="1">
              <a:spcBef>
                <a:spcPct val="0"/>
              </a:spcBef>
              <a:buClr>
                <a:schemeClr val="tx1"/>
              </a:buClr>
              <a:buFont typeface="Arial" panose="020B0604020202020204" pitchFamily="34" charset="0"/>
              <a:buNone/>
            </a:pPr>
            <a:endParaRPr lang="ru-RU" altLang="en-US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>
                <a:schemeClr val="tx1"/>
              </a:buClr>
              <a:buNone/>
            </a:pPr>
            <a:r>
              <a:rPr lang="ru-RU" altLang="en-US" sz="1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1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Ongoing projects: </a:t>
            </a:r>
            <a:r>
              <a:rPr lang="en-US" alt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</a:t>
            </a:r>
            <a:r>
              <a:rPr lang="en-US" alt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metro </a:t>
            </a:r>
            <a:r>
              <a:rPr lang="en-US" alt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 </a:t>
            </a:r>
            <a:r>
              <a:rPr lang="en-US" alt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of Sofia metro </a:t>
            </a:r>
            <a:r>
              <a:rPr lang="en-US" alt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altLang="en-US" sz="1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sections, consultancy services</a:t>
            </a:r>
            <a:r>
              <a:rPr lang="bg-BG" alt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depot and metro trains (28.09.2015);</a:t>
            </a:r>
            <a:r>
              <a:rPr lang="bg-BG" altLang="bg-BG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bg-BG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>
                <a:schemeClr val="tx1"/>
              </a:buClr>
              <a:buNone/>
            </a:pPr>
            <a:r>
              <a:rPr lang="en-US" altLang="bg-BG" sz="1400" b="1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Completed </a:t>
            </a:r>
            <a:r>
              <a:rPr lang="en-US" altLang="bg-BG" sz="1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projects</a:t>
            </a:r>
            <a:r>
              <a:rPr lang="bg-BG" altLang="bg-BG" sz="1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bg-BG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Extension of metro </a:t>
            </a:r>
            <a:r>
              <a:rPr lang="en-US" altLang="bg-BG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 </a:t>
            </a:r>
            <a:r>
              <a:rPr lang="en-US" altLang="bg-BG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of Sofia </a:t>
            </a:r>
            <a:r>
              <a:rPr lang="en-US" altLang="bg-BG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metro </a:t>
            </a:r>
            <a:r>
              <a:rPr lang="bg-BG" altLang="bg-BG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bg-BG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completed (</a:t>
            </a:r>
            <a:r>
              <a:rPr lang="bg-BG" altLang="bg-BG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20.07.2016</a:t>
            </a:r>
            <a:r>
              <a:rPr lang="en-US" altLang="bg-BG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altLang="bg-BG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chemeClr val="tx1"/>
              </a:buClr>
              <a:buFont typeface="Arial" panose="020B0604020202020204" pitchFamily="34" charset="0"/>
              <a:buNone/>
            </a:pPr>
            <a:endParaRPr lang="ru-RU" altLang="en-US" sz="1300" b="1" i="1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4905" name="Group 8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4639867"/>
              </p:ext>
            </p:extLst>
          </p:nvPr>
        </p:nvGraphicFramePr>
        <p:xfrm>
          <a:off x="2452689" y="1285875"/>
          <a:ext cx="7632701" cy="3854728"/>
        </p:xfrm>
        <a:graphic>
          <a:graphicData uri="http://schemas.openxmlformats.org/drawingml/2006/table">
            <a:tbl>
              <a:tblPr/>
              <a:tblGrid>
                <a:gridCol w="2735999"/>
                <a:gridCol w="1300247"/>
                <a:gridCol w="1263670"/>
                <a:gridCol w="1224112"/>
                <a:gridCol w="1108673"/>
              </a:tblGrid>
              <a:tr h="100049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</a:t>
                      </a: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Beneficiaries</a:t>
                      </a: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kumimoji="0" lang="en-US" sz="14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Metropoliten</a:t>
                      </a:r>
                      <a:r>
                        <a:rPr kumimoji="0" lang="en-US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Railway Infrastructure Company (NRIC)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bg-BG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425 058 824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euro)</a:t>
                      </a:r>
                      <a:endParaRPr kumimoji="0" lang="bg-BG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687" marB="4568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Overall budget/ Grant awarded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euro</a:t>
                      </a: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1430" marR="91430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Contracts eligible under</a:t>
                      </a:r>
                      <a:r>
                        <a:rPr kumimoji="0" lang="bg-BG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OPTTI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euro</a:t>
                      </a: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bg-BG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0" marR="91430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Paid expenditure </a:t>
                      </a: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euro</a:t>
                      </a: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1430" marR="91430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 of</a:t>
                      </a: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AF</a:t>
                      </a:r>
                      <a:endParaRPr kumimoji="0" lang="bg-BG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submitted/ approved </a:t>
                      </a:r>
                    </a:p>
                  </a:txBody>
                  <a:tcPr marL="91430" marR="91430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077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Construction of Line 3 of Sofia Metro</a:t>
                      </a: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Stage I</a:t>
                      </a: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“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bul. </a:t>
                      </a:r>
                      <a:r>
                        <a:rPr kumimoji="0" lang="en-US" sz="13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Vl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r>
                        <a:rPr kumimoji="0" lang="en-US" sz="13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Vazov</a:t>
                      </a: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 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Jitnitza</a:t>
                      </a: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"- </a:t>
                      </a:r>
                      <a:r>
                        <a:rPr kumimoji="0" lang="en-US" sz="13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major project</a:t>
                      </a:r>
                      <a:r>
                        <a:rPr kumimoji="0" lang="bg-BG" sz="13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en-US" sz="13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7" marR="91437"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520 096 000 / </a:t>
                      </a:r>
                      <a:r>
                        <a:rPr kumimoji="0" lang="bg-BG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350 000 000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397 557 519</a:t>
                      </a:r>
                    </a:p>
                  </a:txBody>
                  <a:tcPr marL="91437" marR="91437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465 74</a:t>
                      </a: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1437" marR="91437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approved – Grant contract</a:t>
                      </a: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</a:t>
                      </a:r>
                      <a:endParaRPr kumimoji="0" lang="bg-BG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7" marR="91437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6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Extension</a:t>
                      </a: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of Line</a:t>
                      </a: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3 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of Sofia Metro</a:t>
                      </a: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Stage II</a:t>
                      </a: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„</a:t>
                      </a:r>
                      <a:r>
                        <a:rPr kumimoji="0" lang="en-US" sz="13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Jitnitza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</a:t>
                      </a:r>
                      <a:r>
                        <a:rPr kumimoji="0" lang="en-US" sz="13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Ovcha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3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Kupel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Ring road </a:t>
                      </a: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” </a:t>
                      </a:r>
                      <a:r>
                        <a:rPr kumimoji="0" lang="bg-BG" sz="13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</a:t>
                      </a:r>
                      <a:r>
                        <a:rPr kumimoji="0" lang="en-US" sz="13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major project </a:t>
                      </a:r>
                      <a:endParaRPr kumimoji="0" lang="bg-BG" sz="13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7" marR="91437"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110 600 000 /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7" marR="91437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7" marR="91437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7" marR="91437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submitted</a:t>
                      </a:r>
                    </a:p>
                  </a:txBody>
                  <a:tcPr marL="91437" marR="91437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335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Extension of metro Line 2 (from MS “James </a:t>
                      </a:r>
                      <a:r>
                        <a:rPr kumimoji="0" lang="en-US" sz="13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Bouchier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” to MS “</a:t>
                      </a:r>
                      <a:r>
                        <a:rPr kumimoji="0" lang="en-US" sz="13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Vitosha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”) –  </a:t>
                      </a:r>
                      <a:r>
                        <a:rPr kumimoji="0" lang="en-US" sz="13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small project </a:t>
                      </a:r>
                      <a:endParaRPr kumimoji="0" lang="bg-BG" sz="13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7" marR="91437"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13 514 905 /    </a:t>
                      </a:r>
                      <a:r>
                        <a:rPr kumimoji="0" lang="bg-BG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11 264 466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7" marR="91437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11 264 466</a:t>
                      </a:r>
                    </a:p>
                  </a:txBody>
                  <a:tcPr marL="91437" marR="91437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7 940 602</a:t>
                      </a:r>
                    </a:p>
                  </a:txBody>
                  <a:tcPr marL="91437" marR="91437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Completed</a:t>
                      </a:r>
                    </a:p>
                  </a:txBody>
                  <a:tcPr marL="91437" marR="91437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4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bg-BG" sz="13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7" marR="91437"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361 264 466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bg-BG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r>
                        <a:rPr kumimoji="0" lang="bg-BG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,1%</a:t>
                      </a: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bg-BG" sz="13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7" marR="91437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408 821 985 (96,1</a:t>
                      </a:r>
                      <a:r>
                        <a:rPr kumimoji="0" lang="bg-BG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bg-BG" sz="13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7" marR="91437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82 406 348</a:t>
                      </a:r>
                      <a:endParaRPr kumimoji="0" lang="bg-BG" sz="13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bg-BG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r>
                        <a:rPr kumimoji="0" lang="bg-BG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,4%</a:t>
                      </a: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bg-BG" sz="13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7" marR="91437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3/2</a:t>
                      </a:r>
                    </a:p>
                  </a:txBody>
                  <a:tcPr marL="91437" marR="91437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233" name="Rectangle 3"/>
          <p:cNvSpPr>
            <a:spLocks noChangeArrowheads="1"/>
          </p:cNvSpPr>
          <p:nvPr/>
        </p:nvSpPr>
        <p:spPr bwMode="auto">
          <a:xfrm>
            <a:off x="2855914" y="476250"/>
            <a:ext cx="6929437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80000"/>
              </a:lnSpc>
              <a:buFontTx/>
              <a:buNone/>
            </a:pPr>
            <a:r>
              <a:rPr lang="en-US" altLang="bg-BG" sz="1800" b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 3  “Improving the </a:t>
            </a:r>
            <a:r>
              <a:rPr lang="en-US" altLang="bg-BG" sz="1800" b="1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intermodality</a:t>
            </a:r>
            <a:r>
              <a:rPr lang="en-US" altLang="bg-BG" sz="1800" b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transport of passengers and cargo and development of sustainable urban transport” </a:t>
            </a:r>
          </a:p>
          <a:p>
            <a:pPr algn="ctr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bg-BG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(by</a:t>
            </a:r>
            <a:r>
              <a:rPr lang="bg-BG" altLang="bg-BG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en-US" altLang="bg-BG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November </a:t>
            </a:r>
            <a:r>
              <a:rPr lang="bg-BG" altLang="bg-BG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2016 </a:t>
            </a:r>
            <a:r>
              <a:rPr lang="en-US" altLang="bg-BG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altLang="bg-BG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42670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bg-BG" altLang="bg-BG" sz="11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bg-BG" altLang="bg-BG" sz="11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endParaRPr lang="bg-BG" altLang="bg-BG" sz="11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bg-BG" altLang="bg-BG" sz="11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bg-BG" altLang="bg-BG" sz="11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bg-BG" altLang="bg-BG" sz="11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endParaRPr lang="bg-BG" altLang="bg-BG" sz="11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34905" name="Group 8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79628145"/>
              </p:ext>
            </p:extLst>
          </p:nvPr>
        </p:nvGraphicFramePr>
        <p:xfrm>
          <a:off x="2238375" y="1357314"/>
          <a:ext cx="7602538" cy="3232240"/>
        </p:xfrm>
        <a:graphic>
          <a:graphicData uri="http://schemas.openxmlformats.org/drawingml/2006/table">
            <a:tbl>
              <a:tblPr/>
              <a:tblGrid>
                <a:gridCol w="2628985"/>
                <a:gridCol w="1420875"/>
                <a:gridCol w="1320740"/>
                <a:gridCol w="1115969"/>
                <a:gridCol w="1115969"/>
              </a:tblGrid>
              <a:tr h="9388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</a:t>
                      </a: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Beneficiaries</a:t>
                      </a:r>
                      <a:r>
                        <a:rPr kumimoji="0" lang="bg-BG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NRIC</a:t>
                      </a:r>
                      <a:r>
                        <a:rPr kumimoji="0" lang="bg-BG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RIA</a:t>
                      </a:r>
                      <a:r>
                        <a:rPr kumimoji="0" lang="bg-BG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sz="14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Metropoliten</a:t>
                      </a:r>
                      <a:r>
                        <a:rPr kumimoji="0" lang="en-US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JSC</a:t>
                      </a:r>
                      <a:r>
                        <a:rPr kumimoji="0" lang="bg-BG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BPI Co.</a:t>
                      </a:r>
                      <a:r>
                        <a:rPr kumimoji="0" lang="bg-BG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EA EMDR</a:t>
                      </a:r>
                      <a:r>
                        <a:rPr kumimoji="0" lang="bg-BG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BMTC</a:t>
                      </a:r>
                      <a:r>
                        <a:rPr kumimoji="0" lang="bg-BG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CAA</a:t>
                      </a:r>
                      <a:endParaRPr kumimoji="0" lang="bg-BG" sz="14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bg-BG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68 170 108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euro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bg-BG" sz="14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Overall budget/ Grant awarded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euro</a:t>
                      </a: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1430" marR="91430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Contracts eligible under</a:t>
                      </a:r>
                      <a:r>
                        <a:rPr kumimoji="0" lang="bg-BG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OPTTI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euro</a:t>
                      </a: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bg-BG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0" marR="91430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Paid expenditure </a:t>
                      </a: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euro</a:t>
                      </a: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1430" marR="91430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 of</a:t>
                      </a:r>
                      <a:r>
                        <a:rPr kumimoji="0" lang="bg-B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AF</a:t>
                      </a:r>
                      <a:endParaRPr kumimoji="0" lang="bg-BG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submitted/ approved </a:t>
                      </a:r>
                    </a:p>
                  </a:txBody>
                  <a:tcPr marL="91430" marR="91430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8761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Improving the systems for navigation and layout-measurements on the Danube river - small-scale project (EA EMDR)</a:t>
                      </a: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en-US" sz="13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3 142 660 /              </a:t>
                      </a:r>
                      <a:r>
                        <a:rPr kumimoji="0" lang="bg-BG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3 142 660</a:t>
                      </a: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5" marR="685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3 105 352</a:t>
                      </a:r>
                    </a:p>
                  </a:txBody>
                  <a:tcPr marL="91446" marR="91446" marT="45692" marB="456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950</a:t>
                      </a: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2" marB="456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approved – Grant contract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2" marB="45692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99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</a:t>
                      </a: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ITS development and deployment within the scope of  </a:t>
                      </a:r>
                      <a:r>
                        <a:rPr kumimoji="0" lang="en-US" sz="13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Trakia</a:t>
                      </a:r>
                      <a:r>
                        <a:rPr kumimoji="0" lang="en-US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MW (RIA)</a:t>
                      </a: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91446" marR="91446"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4 463 480 /          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46" marR="91446"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46" marR="91446"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submitted</a:t>
                      </a:r>
                    </a:p>
                  </a:txBody>
                  <a:tcPr marL="91446" marR="91446"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617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bg-BG" sz="13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3 142 660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bg-BG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4,6%</a:t>
                      </a: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bg-BG" sz="13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3 105 352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bg-BG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4,5%</a:t>
                      </a: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bg-BG" sz="13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</a:t>
                      </a: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bg-BG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950</a:t>
                      </a:r>
                      <a:r>
                        <a:rPr kumimoji="0" lang="bg-BG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bg-BG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0,9%</a:t>
                      </a:r>
                      <a:r>
                        <a:rPr kumimoji="0" lang="en-US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bg-BG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3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2/1</a:t>
                      </a:r>
                    </a:p>
                  </a:txBody>
                  <a:tcPr marL="91446" marR="91446"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251" name="Rectangle 3"/>
          <p:cNvSpPr>
            <a:spLocks noChangeArrowheads="1"/>
          </p:cNvSpPr>
          <p:nvPr/>
        </p:nvSpPr>
        <p:spPr bwMode="auto">
          <a:xfrm>
            <a:off x="2711450" y="357189"/>
            <a:ext cx="6553200" cy="1003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80000"/>
              </a:lnSpc>
              <a:buNone/>
            </a:pPr>
            <a:r>
              <a:rPr lang="en-US" alt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 4 „ Innovations in management and services – introduction of modernized infrastructure for traffic management, increasing the transport safety and security”</a:t>
            </a:r>
          </a:p>
          <a:p>
            <a:pPr algn="ctr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bg-BG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(by</a:t>
            </a:r>
            <a:r>
              <a:rPr lang="bg-BG" altLang="bg-BG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en-US" altLang="bg-BG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November </a:t>
            </a:r>
            <a:r>
              <a:rPr lang="bg-BG" altLang="bg-BG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</a:t>
            </a:r>
            <a:r>
              <a:rPr lang="en-US" altLang="bg-BG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altLang="bg-BG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52" name="Rectangle 4"/>
          <p:cNvSpPr>
            <a:spLocks noChangeArrowheads="1"/>
          </p:cNvSpPr>
          <p:nvPr/>
        </p:nvSpPr>
        <p:spPr bwMode="auto">
          <a:xfrm>
            <a:off x="1847850" y="4652963"/>
            <a:ext cx="8820150" cy="1831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1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Ongoing projects: </a:t>
            </a:r>
            <a:r>
              <a:rPr lang="en-US" alt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“Improving the systems for navigation and topo-hydrographic measurements on the Danube </a:t>
            </a:r>
            <a:r>
              <a:rPr lang="en-US" alt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river</a:t>
            </a:r>
            <a:r>
              <a:rPr lang="en-US" alt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(11.03.2016 </a:t>
            </a:r>
            <a:r>
              <a:rPr lang="en-US" alt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bg-BG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bg-BG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</a:t>
            </a:r>
            <a:r>
              <a:rPr lang="bg-BG" altLang="bg-BG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alt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 assistance</a:t>
            </a:r>
          </a:p>
          <a:p>
            <a:pPr>
              <a:spcBef>
                <a:spcPct val="0"/>
              </a:spcBef>
              <a:buFontTx/>
              <a:buNone/>
            </a:pPr>
            <a:endParaRPr lang="bg-BG" altLang="bg-BG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bg-BG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 AF submitted </a:t>
            </a:r>
            <a:r>
              <a:rPr lang="en-US" altLang="bg-BG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 AF and </a:t>
            </a:r>
            <a:r>
              <a:rPr lang="en-US" altLang="bg-BG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approved; The  </a:t>
            </a:r>
            <a:r>
              <a:rPr lang="en-US" altLang="bg-BG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projects are to cover labor remuneration, training costs, publicity, </a:t>
            </a:r>
            <a:r>
              <a:rPr lang="en-US" altLang="bg-BG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altLang="bg-BG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.; </a:t>
            </a:r>
            <a:r>
              <a:rPr lang="en-US" altLang="bg-BG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projects: </a:t>
            </a:r>
            <a:r>
              <a:rPr lang="en-US" altLang="bg-BG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"Quantitative Risk Assessment" and "Integrated Information System for Planning and Resource Management" (BPIC) and "Development of an Integrated Transport </a:t>
            </a:r>
            <a:r>
              <a:rPr lang="en-US" altLang="bg-BG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Strategy” (MA</a:t>
            </a:r>
            <a:r>
              <a:rPr lang="en-US" altLang="bg-BG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78963846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148317" y="0"/>
            <a:ext cx="10205484" cy="1690689"/>
          </a:xfrm>
        </p:spPr>
        <p:txBody>
          <a:bodyPr/>
          <a:lstStyle/>
          <a:p>
            <a:pPr algn="ctr"/>
            <a:r>
              <a:rPr lang="en-US" alt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Indicative timetable for the implementation of major </a:t>
            </a:r>
            <a:r>
              <a:rPr lang="en-US" alt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 </a:t>
            </a:r>
            <a:br>
              <a:rPr lang="en-US" alt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2014-2020 </a:t>
            </a:r>
            <a:r>
              <a:rPr lang="en-US" alt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programming period</a:t>
            </a:r>
            <a:endParaRPr lang="ru-RU" altLang="bg-BG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710592"/>
              </p:ext>
            </p:extLst>
          </p:nvPr>
        </p:nvGraphicFramePr>
        <p:xfrm>
          <a:off x="2452688" y="1357314"/>
          <a:ext cx="7572376" cy="5019677"/>
        </p:xfrm>
        <a:graphic>
          <a:graphicData uri="http://schemas.openxmlformats.org/drawingml/2006/table">
            <a:tbl>
              <a:tblPr/>
              <a:tblGrid>
                <a:gridCol w="589015"/>
                <a:gridCol w="2772714"/>
                <a:gridCol w="138186"/>
                <a:gridCol w="170701"/>
                <a:gridCol w="121930"/>
                <a:gridCol w="121930"/>
                <a:gridCol w="121930"/>
                <a:gridCol w="121930"/>
                <a:gridCol w="121930"/>
                <a:gridCol w="121930"/>
                <a:gridCol w="121930"/>
                <a:gridCol w="121930"/>
                <a:gridCol w="121930"/>
                <a:gridCol w="121930"/>
                <a:gridCol w="121930"/>
                <a:gridCol w="121930"/>
                <a:gridCol w="121930"/>
                <a:gridCol w="121930"/>
                <a:gridCol w="121930"/>
                <a:gridCol w="121930"/>
                <a:gridCol w="121930"/>
                <a:gridCol w="121930"/>
                <a:gridCol w="121930"/>
                <a:gridCol w="121930"/>
                <a:gridCol w="121930"/>
                <a:gridCol w="121930"/>
                <a:gridCol w="121930"/>
                <a:gridCol w="121930"/>
                <a:gridCol w="121930"/>
                <a:gridCol w="121930"/>
                <a:gridCol w="121930"/>
                <a:gridCol w="121930"/>
                <a:gridCol w="121930"/>
                <a:gridCol w="121930"/>
                <a:gridCol w="121930"/>
                <a:gridCol w="121930"/>
              </a:tblGrid>
              <a:tr h="192920">
                <a:tc>
                  <a:txBody>
                    <a:bodyPr/>
                    <a:lstStyle/>
                    <a:p>
                      <a:pPr algn="l" fontAlgn="b"/>
                      <a:endParaRPr lang="bg-BG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71" marR="9371" marT="93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bg-BG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71" marR="9371" marT="937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2015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bg-BG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2567">
                <a:tc>
                  <a:txBody>
                    <a:bodyPr/>
                    <a:lstStyle/>
                    <a:p>
                      <a:pPr algn="l" fontAlgn="b"/>
                      <a:endParaRPr lang="bg-BG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71" marR="9371" marT="93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bg-BG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71" marR="9371" marT="937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</a:tr>
              <a:tr h="792442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</a:t>
                      </a:r>
                      <a:r>
                        <a:rPr lang="bg-BG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bg-BG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  <a:r>
                        <a:rPr lang="en-US" sz="1600" b="1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6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Modernization of the railway </a:t>
                      </a:r>
                      <a:r>
                        <a:rPr lang="bg-BG" sz="16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6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section </a:t>
                      </a:r>
                      <a:r>
                        <a:rPr lang="bg-BG" sz="16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“</a:t>
                      </a:r>
                      <a:r>
                        <a:rPr lang="en-US" sz="16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Elin </a:t>
                      </a:r>
                      <a:r>
                        <a:rPr lang="en-US" sz="1600" b="1" i="0" u="none" strike="noStrike" noProof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Pelin</a:t>
                      </a:r>
                      <a:r>
                        <a:rPr lang="bg-BG" sz="16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–</a:t>
                      </a:r>
                      <a:r>
                        <a:rPr lang="en-US" sz="1600" b="1" i="0" u="none" strike="noStrike" noProof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Ihtiman</a:t>
                      </a:r>
                      <a:r>
                        <a:rPr lang="bg-BG" sz="16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– </a:t>
                      </a:r>
                      <a:r>
                        <a:rPr lang="en-US" sz="1600" b="1" i="0" u="none" strike="noStrike" noProof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Kostenetz</a:t>
                      </a:r>
                      <a:r>
                        <a:rPr lang="bg-BG" sz="16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”</a:t>
                      </a:r>
                      <a:endParaRPr lang="bg-BG" sz="1600" b="1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7813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 Rehabilitation of the railway line „Plovdiv-</a:t>
                      </a:r>
                      <a:r>
                        <a:rPr lang="en-US" sz="1600" b="1" i="0" u="none" strike="noStrike" noProof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Burgas</a:t>
                      </a:r>
                      <a:r>
                        <a:rPr lang="en-US" sz="16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“, Phase  2</a:t>
                      </a:r>
                    </a:p>
                    <a:p>
                      <a:pPr algn="l" fontAlgn="b"/>
                      <a:r>
                        <a:rPr lang="en-US" sz="16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60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</a:t>
                      </a:r>
                      <a:r>
                        <a:rPr lang="bg-BG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bg-BG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bg-BG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 Struma MW, Lot 3.1, Lot 3.3 and “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Zheleznitsa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” tunnel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26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bg-BG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 Struma MW</a:t>
                      </a:r>
                      <a:r>
                        <a:rPr lang="bg-BG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Lot</a:t>
                      </a:r>
                      <a:r>
                        <a:rPr lang="bg-BG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3.2</a:t>
                      </a:r>
                    </a:p>
                    <a:p>
                      <a:pPr algn="l" fontAlgn="ctr"/>
                      <a:r>
                        <a:rPr lang="bg-BG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“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Krupnik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Kresna</a:t>
                      </a:r>
                      <a:r>
                        <a:rPr lang="bg-BG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”</a:t>
                      </a:r>
                      <a:endParaRPr lang="bg-BG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71" marR="9371" marT="9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260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</a:t>
                      </a:r>
                      <a:r>
                        <a:rPr lang="bg-BG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bg-BG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 </a:t>
                      </a: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Construction of Line 3 of Sofia metro: Stage I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26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Construction of Line 3 of Sofia metro: Stage ІI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371" marR="9371" marT="9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5070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25" y="357189"/>
            <a:ext cx="8104188" cy="623887"/>
          </a:xfrm>
        </p:spPr>
        <p:txBody>
          <a:bodyPr/>
          <a:lstStyle/>
          <a:p>
            <a:pPr algn="ctr">
              <a:defRPr/>
            </a:pPr>
            <a:r>
              <a:rPr lang="en-US" sz="20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Upcoming activities OPTTI </a:t>
            </a:r>
            <a:r>
              <a:rPr lang="en-US" sz="20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2014-2020</a:t>
            </a:r>
            <a:endParaRPr lang="bg-BG" sz="2000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135189" y="1196976"/>
            <a:ext cx="8353425" cy="4968875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ct val="0"/>
              </a:spcBef>
              <a:buClr>
                <a:srgbClr val="002B82"/>
              </a:buClr>
              <a:defRPr/>
            </a:pPr>
            <a:r>
              <a:rPr lang="en-US" altLang="en-US" sz="1800" dirty="0">
                <a:latin typeface="Times New Roman" pitchFamily="18" charset="0"/>
                <a:cs typeface="Times New Roman" pitchFamily="18" charset="0"/>
              </a:rPr>
              <a:t>On 26.10.2016, the </a:t>
            </a: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EC </a:t>
            </a:r>
            <a:r>
              <a:rPr lang="en-US" altLang="en-US" sz="1800" dirty="0">
                <a:latin typeface="Times New Roman" pitchFamily="18" charset="0"/>
                <a:cs typeface="Times New Roman" pitchFamily="18" charset="0"/>
              </a:rPr>
              <a:t>approved the first amendment of </a:t>
            </a: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the OPTTI </a:t>
            </a:r>
            <a:r>
              <a:rPr lang="en-US" altLang="en-US" sz="1800" dirty="0">
                <a:latin typeface="Times New Roman" pitchFamily="18" charset="0"/>
                <a:cs typeface="Times New Roman" pitchFamily="18" charset="0"/>
              </a:rPr>
              <a:t>2014-2020</a:t>
            </a:r>
          </a:p>
          <a:p>
            <a:pPr marL="0" lvl="1" indent="0">
              <a:spcBef>
                <a:spcPct val="0"/>
              </a:spcBef>
              <a:buClr>
                <a:srgbClr val="002B82"/>
              </a:buClr>
              <a:buNone/>
              <a:defRPr/>
            </a:pPr>
            <a:endParaRPr lang="ru-RU" altLang="en-US" sz="1200" dirty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>
              <a:spcBef>
                <a:spcPct val="0"/>
              </a:spcBef>
              <a:buClr>
                <a:srgbClr val="002B82"/>
              </a:buClr>
              <a:defRPr/>
            </a:pPr>
            <a:r>
              <a:rPr lang="en-US" altLang="en-US" sz="1800" dirty="0">
                <a:latin typeface="Times New Roman" pitchFamily="18" charset="0"/>
                <a:cs typeface="Times New Roman" pitchFamily="18" charset="0"/>
              </a:rPr>
              <a:t>Until 15 December </a:t>
            </a: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en-US" altLang="en-US" sz="18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bg-BG" alt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Report on Certification </a:t>
            </a:r>
            <a:r>
              <a:rPr lang="en-US" altLang="en-US" sz="1800" dirty="0">
                <a:latin typeface="Times New Roman" pitchFamily="18" charset="0"/>
                <a:cs typeface="Times New Roman" pitchFamily="18" charset="0"/>
              </a:rPr>
              <a:t>will be submitted worth 37 </a:t>
            </a:r>
            <a:r>
              <a:rPr lang="en-US" altLang="en-US" sz="1800" dirty="0" err="1">
                <a:latin typeface="Times New Roman" pitchFamily="18" charset="0"/>
                <a:cs typeface="Times New Roman" pitchFamily="18" charset="0"/>
              </a:rPr>
              <a:t>mln</a:t>
            </a:r>
            <a:r>
              <a:rPr lang="en-US" alt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euro </a:t>
            </a:r>
            <a:r>
              <a:rPr lang="en-US" altLang="en-US" sz="1800" dirty="0">
                <a:latin typeface="Times New Roman" pitchFamily="18" charset="0"/>
                <a:cs typeface="Times New Roman" pitchFamily="18" charset="0"/>
              </a:rPr>
              <a:t>(16 million. </a:t>
            </a: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euro </a:t>
            </a:r>
            <a:r>
              <a:rPr lang="en-US" altLang="en-US" sz="1800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CF; 16 </a:t>
            </a:r>
            <a:r>
              <a:rPr lang="en-US" altLang="en-US" sz="1800" dirty="0" err="1">
                <a:latin typeface="Times New Roman" pitchFamily="18" charset="0"/>
                <a:cs typeface="Times New Roman" pitchFamily="18" charset="0"/>
              </a:rPr>
              <a:t>mln</a:t>
            </a:r>
            <a:r>
              <a:rPr lang="en-US" alt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euro </a:t>
            </a:r>
            <a:r>
              <a:rPr lang="en-US" altLang="en-US" sz="1800" dirty="0">
                <a:latin typeface="Times New Roman" pitchFamily="18" charset="0"/>
                <a:cs typeface="Times New Roman" pitchFamily="18" charset="0"/>
              </a:rPr>
              <a:t>from ERDF and 5 </a:t>
            </a:r>
            <a:r>
              <a:rPr lang="en-US" altLang="en-US" sz="1800" dirty="0" err="1">
                <a:latin typeface="Times New Roman" pitchFamily="18" charset="0"/>
                <a:cs typeface="Times New Roman" pitchFamily="18" charset="0"/>
              </a:rPr>
              <a:t>mln</a:t>
            </a:r>
            <a:r>
              <a:rPr lang="en-US" alt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euro </a:t>
            </a:r>
            <a:r>
              <a:rPr lang="en-US" altLang="en-US" sz="1800" dirty="0">
                <a:latin typeface="Times New Roman" pitchFamily="18" charset="0"/>
                <a:cs typeface="Times New Roman" pitchFamily="18" charset="0"/>
              </a:rPr>
              <a:t>from the NF</a:t>
            </a: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lvl="1" indent="0">
              <a:spcBef>
                <a:spcPct val="0"/>
              </a:spcBef>
              <a:buClr>
                <a:srgbClr val="002B82"/>
              </a:buClr>
              <a:buNone/>
              <a:defRPr/>
            </a:pPr>
            <a:endParaRPr lang="bg-BG" altLang="en-US" sz="1200" dirty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>
              <a:spcBef>
                <a:spcPct val="0"/>
              </a:spcBef>
              <a:buClr>
                <a:srgbClr val="002B82"/>
              </a:buClr>
              <a:defRPr/>
            </a:pPr>
            <a:r>
              <a:rPr lang="en-US" altLang="bg-BG" sz="1800" b="1" dirty="0">
                <a:latin typeface="Times New Roman" pitchFamily="18" charset="0"/>
                <a:cs typeface="Times New Roman" pitchFamily="18" charset="0"/>
              </a:rPr>
              <a:t>Submitting </a:t>
            </a:r>
            <a:r>
              <a:rPr lang="en-US" altLang="bg-BG" sz="1800" b="1" dirty="0" smtClean="0">
                <a:latin typeface="Times New Roman" pitchFamily="18" charset="0"/>
                <a:cs typeface="Times New Roman" pitchFamily="18" charset="0"/>
              </a:rPr>
              <a:t>AF </a:t>
            </a:r>
            <a:r>
              <a:rPr lang="en-US" altLang="bg-BG" sz="1800" b="1" dirty="0">
                <a:latin typeface="Times New Roman" pitchFamily="18" charset="0"/>
                <a:cs typeface="Times New Roman" pitchFamily="18" charset="0"/>
              </a:rPr>
              <a:t>to the EC for </a:t>
            </a:r>
            <a:r>
              <a:rPr lang="en-US" altLang="bg-BG" sz="1800" b="1" dirty="0" smtClean="0">
                <a:latin typeface="Times New Roman" pitchFamily="18" charset="0"/>
                <a:cs typeface="Times New Roman" pitchFamily="18" charset="0"/>
              </a:rPr>
              <a:t>‘major' </a:t>
            </a:r>
            <a:r>
              <a:rPr lang="en-US" altLang="bg-BG" sz="1800" b="1" dirty="0">
                <a:latin typeface="Times New Roman" pitchFamily="18" charset="0"/>
                <a:cs typeface="Times New Roman" pitchFamily="18" charset="0"/>
              </a:rPr>
              <a:t>projects</a:t>
            </a:r>
            <a:r>
              <a:rPr lang="ru-RU" altLang="bg-BG" sz="1800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en-US" altLang="bg-BG" sz="1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0">
              <a:spcBef>
                <a:spcPct val="0"/>
              </a:spcBef>
              <a:buClr>
                <a:srgbClr val="002B82"/>
              </a:buClr>
              <a:buNone/>
              <a:defRPr/>
            </a:pPr>
            <a:endParaRPr lang="en-US" altLang="bg-BG" sz="10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0">
              <a:spcBef>
                <a:spcPct val="0"/>
              </a:spcBef>
              <a:buClr>
                <a:srgbClr val="002B82"/>
              </a:buClr>
              <a:buNone/>
              <a:defRPr/>
            </a:pPr>
            <a:r>
              <a:rPr lang="en-US" altLang="bg-BG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bg-BG" sz="18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altLang="bg-BG" sz="18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bg-BG" sz="1600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bg-BG" sz="1700" i="1" dirty="0">
                <a:latin typeface="Times New Roman" pitchFamily="18" charset="0"/>
                <a:cs typeface="Times New Roman" pitchFamily="18" charset="0"/>
              </a:rPr>
              <a:t>Rehabilitation of the railway line „Plovdiv-</a:t>
            </a:r>
            <a:r>
              <a:rPr lang="en-US" altLang="bg-BG" sz="1700" i="1" dirty="0" err="1">
                <a:latin typeface="Times New Roman" pitchFamily="18" charset="0"/>
                <a:cs typeface="Times New Roman" pitchFamily="18" charset="0"/>
              </a:rPr>
              <a:t>Burgas</a:t>
            </a:r>
            <a:r>
              <a:rPr lang="en-US" altLang="bg-BG" sz="1700" i="1" dirty="0" smtClean="0"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ru-RU" altLang="bg-BG" sz="1700" i="1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altLang="bg-BG" sz="1700" b="1" i="1" dirty="0"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US" altLang="bg-BG" sz="1700" b="1" i="1" dirty="0" smtClean="0">
                <a:latin typeface="Times New Roman" pitchFamily="18" charset="0"/>
                <a:cs typeface="Times New Roman" pitchFamily="18" charset="0"/>
              </a:rPr>
              <a:t>quarter </a:t>
            </a:r>
            <a:r>
              <a:rPr lang="en-US" altLang="bg-BG" sz="1700" b="1" i="1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altLang="bg-BG" sz="1700" b="1" i="1" dirty="0" smtClean="0">
                <a:latin typeface="Times New Roman" pitchFamily="18" charset="0"/>
                <a:cs typeface="Times New Roman" pitchFamily="18" charset="0"/>
              </a:rPr>
              <a:t>2017</a:t>
            </a:r>
            <a:r>
              <a:rPr lang="ru-RU" altLang="bg-BG" sz="17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1700" i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endParaRPr lang="ru-RU" altLang="bg-BG" sz="1700" i="1" dirty="0">
              <a:latin typeface="Times New Roman" pitchFamily="18" charset="0"/>
              <a:cs typeface="Times New Roman" pitchFamily="18" charset="0"/>
            </a:endParaRPr>
          </a:p>
          <a:p>
            <a:pPr marL="0" lvl="1" indent="0">
              <a:spcBef>
                <a:spcPct val="0"/>
              </a:spcBef>
              <a:buClr>
                <a:srgbClr val="002B82"/>
              </a:buClr>
              <a:buNone/>
              <a:defRPr/>
            </a:pPr>
            <a:r>
              <a:rPr lang="ru-RU" altLang="bg-BG" sz="1700" i="1" dirty="0">
                <a:latin typeface="Times New Roman" pitchFamily="18" charset="0"/>
                <a:cs typeface="Times New Roman" pitchFamily="18" charset="0"/>
              </a:rPr>
              <a:t>       - </a:t>
            </a:r>
            <a:r>
              <a:rPr lang="fi-FI" altLang="bg-BG" sz="1700" i="1" dirty="0">
                <a:latin typeface="Times New Roman" pitchFamily="18" charset="0"/>
                <a:cs typeface="Times New Roman" pitchFamily="18" charset="0"/>
              </a:rPr>
              <a:t>Modernization </a:t>
            </a:r>
            <a:r>
              <a:rPr lang="fi-FI" altLang="bg-BG" sz="1700" i="1" dirty="0" smtClean="0">
                <a:latin typeface="Times New Roman" pitchFamily="18" charset="0"/>
                <a:cs typeface="Times New Roman" pitchFamily="18" charset="0"/>
              </a:rPr>
              <a:t>of the railway section “Elin Pelin – Kostenetz” </a:t>
            </a:r>
            <a:r>
              <a:rPr lang="en-US" altLang="bg-BG" sz="1700" b="1" i="1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altLang="bg-BG" sz="1700" b="1" i="1" dirty="0"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US" altLang="bg-BG" sz="1700" b="1" i="1" dirty="0" smtClean="0">
                <a:latin typeface="Times New Roman" pitchFamily="18" charset="0"/>
                <a:cs typeface="Times New Roman" pitchFamily="18" charset="0"/>
              </a:rPr>
              <a:t>quarter </a:t>
            </a:r>
            <a:r>
              <a:rPr lang="en-US" altLang="bg-BG" sz="1700" b="1" i="1" dirty="0">
                <a:latin typeface="Times New Roman" pitchFamily="18" charset="0"/>
                <a:cs typeface="Times New Roman" pitchFamily="18" charset="0"/>
              </a:rPr>
              <a:t>of 2017 </a:t>
            </a:r>
            <a:endParaRPr lang="ru-RU" altLang="bg-BG" sz="1700" i="1" dirty="0">
              <a:latin typeface="Times New Roman" pitchFamily="18" charset="0"/>
              <a:cs typeface="Times New Roman" pitchFamily="18" charset="0"/>
            </a:endParaRPr>
          </a:p>
          <a:p>
            <a:pPr marL="0" lvl="1" indent="0">
              <a:spcBef>
                <a:spcPct val="0"/>
              </a:spcBef>
              <a:buClr>
                <a:srgbClr val="002B82"/>
              </a:buClr>
              <a:buNone/>
              <a:defRPr/>
            </a:pPr>
            <a:r>
              <a:rPr lang="ru-RU" altLang="bg-BG" sz="1700" i="1" dirty="0">
                <a:latin typeface="Times New Roman" pitchFamily="18" charset="0"/>
                <a:cs typeface="Times New Roman" pitchFamily="18" charset="0"/>
              </a:rPr>
              <a:t>       - </a:t>
            </a:r>
            <a:r>
              <a:rPr lang="en-US" altLang="bg-BG" sz="1700" i="1" dirty="0">
                <a:latin typeface="Times New Roman" pitchFamily="18" charset="0"/>
                <a:cs typeface="Times New Roman" pitchFamily="18" charset="0"/>
              </a:rPr>
              <a:t>Construction of </a:t>
            </a:r>
            <a:r>
              <a:rPr lang="en-US" altLang="bg-BG" sz="1700" i="1" dirty="0" smtClean="0">
                <a:latin typeface="Times New Roman" pitchFamily="18" charset="0"/>
                <a:cs typeface="Times New Roman" pitchFamily="18" charset="0"/>
              </a:rPr>
              <a:t>"Struma“ MW </a:t>
            </a:r>
            <a:r>
              <a:rPr lang="en-US" altLang="bg-BG" sz="1700" i="1" dirty="0">
                <a:latin typeface="Times New Roman" pitchFamily="18" charset="0"/>
                <a:cs typeface="Times New Roman" pitchFamily="18" charset="0"/>
              </a:rPr>
              <a:t>Lot 3.1, 3.3 and </a:t>
            </a:r>
            <a:r>
              <a:rPr lang="en-US" altLang="bg-BG" sz="1700" i="1" dirty="0" err="1" smtClean="0">
                <a:latin typeface="Times New Roman" pitchFamily="18" charset="0"/>
                <a:cs typeface="Times New Roman" pitchFamily="18" charset="0"/>
              </a:rPr>
              <a:t>Jeleznitsa</a:t>
            </a:r>
            <a:r>
              <a:rPr lang="en-US" altLang="bg-BG" sz="1700" i="1" dirty="0" smtClean="0">
                <a:latin typeface="Times New Roman" pitchFamily="18" charset="0"/>
                <a:cs typeface="Times New Roman" pitchFamily="18" charset="0"/>
              </a:rPr>
              <a:t> Tunnel </a:t>
            </a:r>
            <a:r>
              <a:rPr lang="ru-RU" altLang="bg-BG" sz="1700" b="1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endParaRPr lang="ru-RU" altLang="bg-BG" sz="1700" b="1" i="1" dirty="0">
              <a:latin typeface="Times New Roman" pitchFamily="18" charset="0"/>
              <a:cs typeface="Times New Roman" pitchFamily="18" charset="0"/>
            </a:endParaRPr>
          </a:p>
          <a:p>
            <a:pPr marL="0" lvl="1" indent="0">
              <a:spcBef>
                <a:spcPct val="0"/>
              </a:spcBef>
              <a:buClr>
                <a:srgbClr val="002B82"/>
              </a:buClr>
              <a:buNone/>
              <a:defRPr/>
            </a:pPr>
            <a:r>
              <a:rPr lang="ru-RU" altLang="bg-BG" sz="1700" b="1" i="1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altLang="bg-BG" sz="1700" b="1" i="1" dirty="0" smtClean="0">
                <a:latin typeface="Times New Roman" pitchFamily="18" charset="0"/>
                <a:cs typeface="Times New Roman" pitchFamily="18" charset="0"/>
              </a:rPr>
              <a:t>second </a:t>
            </a:r>
            <a:r>
              <a:rPr lang="ru-RU" altLang="bg-BG" sz="17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bg-BG" sz="1700" b="1" i="1" dirty="0" smtClean="0">
                <a:latin typeface="Times New Roman" pitchFamily="18" charset="0"/>
                <a:cs typeface="Times New Roman" pitchFamily="18" charset="0"/>
              </a:rPr>
              <a:t>quarter</a:t>
            </a:r>
            <a:r>
              <a:rPr lang="ru-RU" altLang="bg-BG" sz="17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bg-BG" sz="1700" b="1" i="1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altLang="bg-BG" sz="17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1700" b="1" i="1" dirty="0">
                <a:latin typeface="Times New Roman" pitchFamily="18" charset="0"/>
                <a:cs typeface="Times New Roman" pitchFamily="18" charset="0"/>
              </a:rPr>
              <a:t>2017 </a:t>
            </a:r>
            <a:endParaRPr lang="bg-BG" altLang="en-US" sz="17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>
              <a:spcBef>
                <a:spcPct val="0"/>
              </a:spcBef>
              <a:buClr>
                <a:srgbClr val="002B82"/>
              </a:buClr>
              <a:buNone/>
              <a:defRPr/>
            </a:pPr>
            <a:r>
              <a:rPr lang="ru-RU" altLang="bg-BG" sz="17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bg-BG" sz="1700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bg-BG" sz="1700" i="1" dirty="0">
                <a:latin typeface="Times New Roman" pitchFamily="18" charset="0"/>
                <a:cs typeface="Times New Roman" pitchFamily="18" charset="0"/>
              </a:rPr>
              <a:t>Construction of "Struma“ </a:t>
            </a:r>
            <a:r>
              <a:rPr lang="en-US" altLang="bg-BG" sz="1700" i="1" dirty="0" smtClean="0">
                <a:latin typeface="Times New Roman" pitchFamily="18" charset="0"/>
                <a:cs typeface="Times New Roman" pitchFamily="18" charset="0"/>
              </a:rPr>
              <a:t>MW, Lot</a:t>
            </a:r>
            <a:r>
              <a:rPr lang="ru-RU" altLang="bg-BG" sz="1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1700" i="1" dirty="0">
                <a:latin typeface="Times New Roman" pitchFamily="18" charset="0"/>
                <a:cs typeface="Times New Roman" pitchFamily="18" charset="0"/>
              </a:rPr>
              <a:t>3.2 - </a:t>
            </a:r>
            <a:r>
              <a:rPr lang="en-US" altLang="bg-BG" sz="1700" b="1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bg-BG" sz="1700" b="1" i="1" dirty="0" smtClean="0">
                <a:latin typeface="Times New Roman" pitchFamily="18" charset="0"/>
                <a:cs typeface="Times New Roman" pitchFamily="18" charset="0"/>
              </a:rPr>
              <a:t>ourth quarter </a:t>
            </a:r>
            <a:r>
              <a:rPr lang="en-US" altLang="bg-BG" sz="1700" b="1" i="1" dirty="0">
                <a:latin typeface="Times New Roman" pitchFamily="18" charset="0"/>
                <a:cs typeface="Times New Roman" pitchFamily="18" charset="0"/>
              </a:rPr>
              <a:t>of 2017</a:t>
            </a:r>
            <a:endParaRPr lang="ru-RU" altLang="bg-BG" sz="17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>
              <a:spcBef>
                <a:spcPct val="0"/>
              </a:spcBef>
              <a:buClr>
                <a:srgbClr val="002B82"/>
              </a:buClr>
              <a:buNone/>
              <a:defRPr/>
            </a:pPr>
            <a:r>
              <a:rPr lang="bg-BG" altLang="bg-BG" sz="1700" i="1" dirty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altLang="bg-BG" sz="1700" i="1" dirty="0" smtClean="0">
                <a:latin typeface="Times New Roman" pitchFamily="18" charset="0"/>
                <a:cs typeface="Times New Roman" pitchFamily="18" charset="0"/>
              </a:rPr>
              <a:t>Construction </a:t>
            </a:r>
            <a:r>
              <a:rPr lang="en-US" altLang="bg-BG" sz="1700" i="1" dirty="0">
                <a:latin typeface="Times New Roman" pitchFamily="18" charset="0"/>
                <a:cs typeface="Times New Roman" pitchFamily="18" charset="0"/>
              </a:rPr>
              <a:t>of Line 3 of Sofia Metro: Stage </a:t>
            </a:r>
            <a:r>
              <a:rPr lang="en-US" altLang="bg-BG" sz="1700" i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bg-BG" altLang="bg-BG" sz="1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bg-BG" sz="1700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bg-BG" sz="1700" b="1" i="1" dirty="0"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US" altLang="bg-BG" sz="1700" b="1" i="1" dirty="0" smtClean="0">
                <a:latin typeface="Times New Roman" pitchFamily="18" charset="0"/>
                <a:cs typeface="Times New Roman" pitchFamily="18" charset="0"/>
              </a:rPr>
              <a:t>quarter </a:t>
            </a:r>
            <a:r>
              <a:rPr lang="en-US" altLang="bg-BG" sz="1700" b="1" i="1" dirty="0">
                <a:latin typeface="Times New Roman" pitchFamily="18" charset="0"/>
                <a:cs typeface="Times New Roman" pitchFamily="18" charset="0"/>
              </a:rPr>
              <a:t>of 2017 </a:t>
            </a:r>
          </a:p>
          <a:p>
            <a:pPr marL="342900" lvl="1" indent="-342900">
              <a:spcBef>
                <a:spcPct val="0"/>
              </a:spcBef>
              <a:buClr>
                <a:srgbClr val="002B82"/>
              </a:buClr>
              <a:buNone/>
              <a:defRPr/>
            </a:pPr>
            <a:endParaRPr lang="ru-RU" altLang="bg-BG" sz="1200" i="1" dirty="0" err="1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>
              <a:spcBef>
                <a:spcPct val="0"/>
              </a:spcBef>
              <a:buClr>
                <a:srgbClr val="002B82"/>
              </a:buClr>
              <a:defRPr/>
            </a:pPr>
            <a:r>
              <a:rPr lang="en-US" altLang="bg-BG" sz="1800" b="1" dirty="0">
                <a:latin typeface="Times New Roman" pitchFamily="18" charset="0"/>
                <a:cs typeface="Times New Roman" pitchFamily="18" charset="0"/>
              </a:rPr>
              <a:t>Working with </a:t>
            </a:r>
            <a:r>
              <a:rPr lang="en-US" altLang="bg-BG" sz="1800" b="1" dirty="0" smtClean="0">
                <a:latin typeface="Times New Roman" pitchFamily="18" charset="0"/>
                <a:cs typeface="Times New Roman" pitchFamily="18" charset="0"/>
              </a:rPr>
              <a:t>IFIs</a:t>
            </a:r>
          </a:p>
          <a:p>
            <a:pPr marL="0" lvl="1" indent="0">
              <a:spcBef>
                <a:spcPct val="0"/>
              </a:spcBef>
              <a:buClr>
                <a:srgbClr val="002B82"/>
              </a:buClr>
              <a:buNone/>
              <a:defRPr/>
            </a:pPr>
            <a:r>
              <a:rPr lang="ru-RU" altLang="bg-BG" sz="18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US" altLang="bg-BG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0" algn="just">
              <a:spcBef>
                <a:spcPct val="0"/>
              </a:spcBef>
              <a:buClr>
                <a:srgbClr val="002B82"/>
              </a:buClr>
              <a:buNone/>
              <a:defRPr/>
            </a:pPr>
            <a:r>
              <a:rPr lang="en-US" altLang="bg-BG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bg-BG" sz="1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altLang="bg-BG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bg-BG" sz="1800" b="1" dirty="0" smtClean="0">
                <a:latin typeface="Times New Roman" pitchFamily="18" charset="0"/>
                <a:cs typeface="Times New Roman" pitchFamily="18" charset="0"/>
              </a:rPr>
              <a:t>EIB</a:t>
            </a:r>
            <a:r>
              <a:rPr lang="ru-RU" altLang="bg-BG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bg-BG" sz="1800" b="1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altLang="bg-BG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bg-BG" sz="1800" b="1" dirty="0" smtClean="0">
                <a:latin typeface="Times New Roman" pitchFamily="18" charset="0"/>
                <a:cs typeface="Times New Roman" pitchFamily="18" charset="0"/>
              </a:rPr>
              <a:t>NRIC</a:t>
            </a:r>
            <a:r>
              <a:rPr lang="ru-RU" altLang="bg-BG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18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bg-BG" sz="1700" i="1" dirty="0">
                <a:latin typeface="Times New Roman" pitchFamily="18" charset="0"/>
                <a:cs typeface="Times New Roman" pitchFamily="18" charset="0"/>
              </a:rPr>
              <a:t>Support </a:t>
            </a:r>
            <a:r>
              <a:rPr lang="en-US" altLang="bg-BG" sz="1700" i="1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altLang="bg-BG" sz="1700" i="1" dirty="0">
                <a:latin typeface="Times New Roman" pitchFamily="18" charset="0"/>
                <a:cs typeface="Times New Roman" pitchFamily="18" charset="0"/>
              </a:rPr>
              <a:t>the planning and implementation of projects for funding under </a:t>
            </a:r>
            <a:r>
              <a:rPr lang="en-US" altLang="bg-BG" sz="1700" i="1" dirty="0" smtClean="0">
                <a:latin typeface="Times New Roman" pitchFamily="18" charset="0"/>
                <a:cs typeface="Times New Roman" pitchFamily="18" charset="0"/>
              </a:rPr>
              <a:t>PA4: GSM-R </a:t>
            </a:r>
            <a:r>
              <a:rPr lang="en-US" altLang="bg-BG" sz="1700" i="1" dirty="0">
                <a:latin typeface="Times New Roman" pitchFamily="18" charset="0"/>
                <a:cs typeface="Times New Roman" pitchFamily="18" charset="0"/>
              </a:rPr>
              <a:t>and ERTMS </a:t>
            </a:r>
            <a:r>
              <a:rPr lang="en-US" altLang="bg-BG" sz="1700" i="1" dirty="0" smtClean="0">
                <a:latin typeface="Times New Roman" pitchFamily="18" charset="0"/>
                <a:cs typeface="Times New Roman" pitchFamily="18" charset="0"/>
              </a:rPr>
              <a:t>implementation; </a:t>
            </a:r>
            <a:r>
              <a:rPr lang="en-US" sz="1700" i="1" dirty="0">
                <a:latin typeface="Times New Roman" pitchFamily="18" charset="0"/>
                <a:cs typeface="Times New Roman" pitchFamily="18" charset="0"/>
              </a:rPr>
              <a:t>Train Operation Control 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System; Integrated </a:t>
            </a:r>
            <a:r>
              <a:rPr lang="en-US" sz="1700" i="1" dirty="0">
                <a:latin typeface="Times New Roman" pitchFamily="18" charset="0"/>
                <a:cs typeface="Times New Roman" pitchFamily="18" charset="0"/>
              </a:rPr>
              <a:t>ticketing and access to the train system, etc.</a:t>
            </a:r>
            <a:r>
              <a:rPr lang="en-US" altLang="bg-BG" sz="1700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lvl="1" indent="0" algn="just">
              <a:spcBef>
                <a:spcPct val="0"/>
              </a:spcBef>
              <a:buClr>
                <a:srgbClr val="002B82"/>
              </a:buClr>
              <a:buNone/>
              <a:defRPr/>
            </a:pPr>
            <a:r>
              <a:rPr lang="ru-RU" altLang="bg-BG" sz="1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altLang="bg-BG" sz="1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bg-BG" sz="1800" dirty="0">
                <a:latin typeface="Times New Roman" pitchFamily="18" charset="0"/>
                <a:cs typeface="Times New Roman" pitchFamily="18" charset="0"/>
              </a:rPr>
              <a:t>A potential technical assistance from the EIB </a:t>
            </a:r>
            <a:r>
              <a:rPr lang="en-US" altLang="bg-BG" sz="1800" dirty="0" smtClean="0">
                <a:latin typeface="Times New Roman" pitchFamily="18" charset="0"/>
                <a:cs typeface="Times New Roman" pitchFamily="18" charset="0"/>
              </a:rPr>
              <a:t>to the OPTTI </a:t>
            </a:r>
            <a:r>
              <a:rPr lang="en-US" altLang="bg-BG" sz="1800" dirty="0">
                <a:latin typeface="Times New Roman" pitchFamily="18" charset="0"/>
                <a:cs typeface="Times New Roman" pitchFamily="18" charset="0"/>
              </a:rPr>
              <a:t>MA</a:t>
            </a:r>
            <a:endParaRPr lang="en-US" altLang="bg-BG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03388" y="6381751"/>
            <a:ext cx="8964612" cy="358775"/>
          </a:xfrm>
        </p:spPr>
        <p:txBody>
          <a:bodyPr/>
          <a:lstStyle/>
          <a:p>
            <a:pPr algn="l" eaLnBrk="1" hangingPunct="1">
              <a:buClr>
                <a:schemeClr val="bg1"/>
              </a:buClr>
              <a:buSzPct val="110000"/>
              <a:buFont typeface="Arial" charset="0"/>
              <a:buNone/>
              <a:defRPr/>
            </a:pPr>
            <a:endParaRPr lang="en-US" altLang="en-US" sz="1050" i="1" dirty="0">
              <a:solidFill>
                <a:srgbClr val="004B8A"/>
              </a:solidFill>
            </a:endParaRPr>
          </a:p>
          <a:p>
            <a:pPr algn="l" eaLnBrk="1" hangingPunct="1">
              <a:buClr>
                <a:schemeClr val="bg1"/>
              </a:buClr>
              <a:buSzPct val="110000"/>
              <a:buFont typeface="Arial" charset="0"/>
              <a:buNone/>
              <a:defRPr/>
            </a:pPr>
            <a:endParaRPr lang="en-US" altLang="en-US" sz="1050" i="1" dirty="0">
              <a:solidFill>
                <a:srgbClr val="004B8A"/>
              </a:solidFill>
            </a:endParaRPr>
          </a:p>
          <a:p>
            <a:pPr algn="l" eaLnBrk="1" hangingPunct="1">
              <a:lnSpc>
                <a:spcPct val="150000"/>
              </a:lnSpc>
              <a:buClr>
                <a:srgbClr val="006666"/>
              </a:buClr>
              <a:buSzPct val="70000"/>
              <a:defRPr/>
            </a:pPr>
            <a:r>
              <a:rPr lang="bg-BG" altLang="en-US" sz="1100" i="1" dirty="0">
                <a:solidFill>
                  <a:srgbClr val="FF0000"/>
                </a:solidFill>
              </a:rPr>
              <a:t>        </a:t>
            </a:r>
            <a:r>
              <a:rPr lang="bg-BG" altLang="en-US" sz="1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1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hangingPunct="1">
              <a:lnSpc>
                <a:spcPct val="150000"/>
              </a:lnSpc>
              <a:buClr>
                <a:srgbClr val="006666"/>
              </a:buClr>
              <a:buSzPct val="70000"/>
              <a:buFont typeface="Arial" charset="0"/>
              <a:buNone/>
              <a:defRPr/>
            </a:pPr>
            <a:endParaRPr lang="en-US" altLang="en-US" sz="1100" i="1" dirty="0">
              <a:solidFill>
                <a:srgbClr val="003399"/>
              </a:solidFill>
            </a:endParaRPr>
          </a:p>
          <a:p>
            <a:pPr algn="l" eaLnBrk="1" hangingPunct="1">
              <a:buClr>
                <a:schemeClr val="bg1"/>
              </a:buClr>
              <a:buSzPct val="110000"/>
              <a:buFont typeface="Arial" charset="0"/>
              <a:buNone/>
              <a:defRPr/>
            </a:pPr>
            <a:endParaRPr lang="en-US" altLang="en-US" sz="1050" i="1" dirty="0">
              <a:solidFill>
                <a:srgbClr val="004B8A"/>
              </a:solidFill>
            </a:endParaRPr>
          </a:p>
          <a:p>
            <a:pPr algn="l">
              <a:defRPr/>
            </a:pPr>
            <a:endParaRPr lang="bg-BG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4929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289" y="357189"/>
            <a:ext cx="8104187" cy="623887"/>
          </a:xfrm>
        </p:spPr>
        <p:txBody>
          <a:bodyPr/>
          <a:lstStyle/>
          <a:p>
            <a:pPr algn="ctr"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Conclusions</a:t>
            </a:r>
            <a:endParaRPr lang="bg-BG" sz="2000" b="1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135189" y="1196976"/>
            <a:ext cx="8353425" cy="4968875"/>
          </a:xfrm>
        </p:spPr>
        <p:txBody>
          <a:bodyPr/>
          <a:lstStyle/>
          <a:p>
            <a:pPr marL="285750" lvl="1">
              <a:spcBef>
                <a:spcPct val="0"/>
              </a:spcBef>
              <a:buClr>
                <a:srgbClr val="002B82"/>
              </a:buClr>
              <a:defRPr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Overall delay in the submissions of  AF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PA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Innovations in management and 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bg-BG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(only 2 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 submitted)</a:t>
            </a:r>
            <a:endParaRPr lang="bg-BG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1">
              <a:spcBef>
                <a:spcPct val="0"/>
              </a:spcBef>
              <a:buClr>
                <a:srgbClr val="002B82"/>
              </a:buClr>
              <a:defRPr/>
            </a:pPr>
            <a:endParaRPr lang="bg-BG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1">
              <a:spcBef>
                <a:spcPct val="0"/>
              </a:spcBef>
              <a:buClr>
                <a:srgbClr val="002B82"/>
              </a:buClr>
              <a:defRPr/>
            </a:pPr>
            <a:r>
              <a:rPr lang="en-US" alt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Lagging behind the schedule for conducting </a:t>
            </a:r>
            <a:r>
              <a:rPr lang="en-US" alt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tender procedures </a:t>
            </a:r>
            <a:r>
              <a:rPr lang="en-US" alt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investment </a:t>
            </a:r>
            <a:r>
              <a:rPr lang="en-US" alt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projects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(RIA and NRIC)</a:t>
            </a:r>
            <a:endParaRPr lang="bg-BG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spcBef>
                <a:spcPct val="0"/>
              </a:spcBef>
              <a:buClr>
                <a:srgbClr val="002B82"/>
              </a:buClr>
              <a:buNone/>
              <a:defRPr/>
            </a:pPr>
            <a:endParaRPr lang="bg-BG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ct val="0"/>
              </a:spcBef>
              <a:buClr>
                <a:srgbClr val="002B82"/>
              </a:buClr>
              <a:defRPr/>
            </a:pPr>
            <a:r>
              <a:rPr lang="en-US" alt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Continued difficulties and problems associated with implementation of new </a:t>
            </a:r>
            <a:r>
              <a:rPr lang="en-US" alt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legislation </a:t>
            </a:r>
            <a:r>
              <a:rPr lang="en-US" altLang="bg-BG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(Act </a:t>
            </a:r>
            <a:r>
              <a:rPr lang="en-US" altLang="bg-BG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Funds Management </a:t>
            </a:r>
            <a:r>
              <a:rPr lang="en-US" altLang="bg-BG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ESIFs, Public </a:t>
            </a:r>
            <a:r>
              <a:rPr lang="en-US" altLang="bg-BG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Procurement </a:t>
            </a:r>
            <a:r>
              <a:rPr lang="en-US" altLang="bg-BG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 and </a:t>
            </a:r>
            <a:r>
              <a:rPr lang="en-US" altLang="bg-BG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orking </a:t>
            </a:r>
            <a:r>
              <a:rPr lang="en-US" alt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EUMIS 2020 </a:t>
            </a:r>
            <a:r>
              <a:rPr lang="en-US" altLang="bg-BG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spcBef>
                <a:spcPct val="0"/>
              </a:spcBef>
              <a:buClr>
                <a:srgbClr val="002B82"/>
              </a:buClr>
              <a:buNone/>
              <a:defRPr/>
            </a:pPr>
            <a:endParaRPr lang="bg-BG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1">
              <a:spcBef>
                <a:spcPct val="0"/>
              </a:spcBef>
              <a:buClr>
                <a:srgbClr val="002B82"/>
              </a:buClr>
              <a:defRPr/>
            </a:pPr>
            <a:r>
              <a:rPr lang="en-US" alt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Intermediate targets for 2018 (financial index and stage performance); performance review in 2019 and the distribution of </a:t>
            </a:r>
            <a:r>
              <a:rPr lang="en-US" alt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'performance reserve‘</a:t>
            </a:r>
          </a:p>
          <a:p>
            <a:pPr marL="285750" lvl="1">
              <a:spcBef>
                <a:spcPct val="0"/>
              </a:spcBef>
              <a:buClr>
                <a:srgbClr val="002B82"/>
              </a:buClr>
              <a:defRPr/>
            </a:pPr>
            <a:endParaRPr lang="bg-BG" alt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1">
              <a:spcBef>
                <a:spcPct val="0"/>
              </a:spcBef>
              <a:buClr>
                <a:srgbClr val="002B82"/>
              </a:buClr>
              <a:defRPr/>
            </a:pPr>
            <a:r>
              <a:rPr lang="en-US" alt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of the ex-ante </a:t>
            </a:r>
            <a:r>
              <a:rPr lang="en-US" altLang="bg-BG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conditionalities</a:t>
            </a:r>
            <a:r>
              <a:rPr lang="en-US" alt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thematic objective 7 </a:t>
            </a:r>
            <a:r>
              <a:rPr lang="en-US" alt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sector “Transport</a:t>
            </a:r>
            <a:endParaRPr lang="bg-BG" alt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spcBef>
                <a:spcPct val="0"/>
              </a:spcBef>
              <a:buClr>
                <a:srgbClr val="002B82"/>
              </a:buClr>
              <a:buNone/>
              <a:defRPr/>
            </a:pPr>
            <a:endParaRPr lang="bg-BG" altLang="en-US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03388" y="6381751"/>
            <a:ext cx="8964612" cy="358775"/>
          </a:xfrm>
        </p:spPr>
        <p:txBody>
          <a:bodyPr/>
          <a:lstStyle/>
          <a:p>
            <a:pPr algn="l" eaLnBrk="1" hangingPunct="1">
              <a:buClr>
                <a:schemeClr val="bg1"/>
              </a:buClr>
              <a:buSzPct val="110000"/>
              <a:buFont typeface="Arial" charset="0"/>
              <a:buNone/>
              <a:defRPr/>
            </a:pPr>
            <a:endParaRPr lang="en-US" altLang="en-US" sz="1050" i="1" dirty="0">
              <a:solidFill>
                <a:srgbClr val="004B8A"/>
              </a:solidFill>
            </a:endParaRPr>
          </a:p>
          <a:p>
            <a:pPr algn="l" eaLnBrk="1" hangingPunct="1">
              <a:buClr>
                <a:schemeClr val="bg1"/>
              </a:buClr>
              <a:buSzPct val="110000"/>
              <a:buFont typeface="Arial" charset="0"/>
              <a:buNone/>
              <a:defRPr/>
            </a:pPr>
            <a:endParaRPr lang="en-US" altLang="en-US" sz="1050" i="1" dirty="0">
              <a:solidFill>
                <a:srgbClr val="004B8A"/>
              </a:solidFill>
            </a:endParaRPr>
          </a:p>
          <a:p>
            <a:pPr algn="l" eaLnBrk="1" hangingPunct="1">
              <a:lnSpc>
                <a:spcPct val="150000"/>
              </a:lnSpc>
              <a:buClr>
                <a:srgbClr val="006666"/>
              </a:buClr>
              <a:buSzPct val="70000"/>
              <a:defRPr/>
            </a:pPr>
            <a:r>
              <a:rPr lang="bg-BG" altLang="en-US" sz="1100" i="1" dirty="0">
                <a:solidFill>
                  <a:srgbClr val="FF0000"/>
                </a:solidFill>
              </a:rPr>
              <a:t>        </a:t>
            </a:r>
            <a:r>
              <a:rPr lang="bg-BG" altLang="en-US" sz="1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1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hangingPunct="1">
              <a:lnSpc>
                <a:spcPct val="150000"/>
              </a:lnSpc>
              <a:buClr>
                <a:srgbClr val="006666"/>
              </a:buClr>
              <a:buSzPct val="70000"/>
              <a:buFont typeface="Arial" charset="0"/>
              <a:buNone/>
              <a:defRPr/>
            </a:pPr>
            <a:endParaRPr lang="en-US" altLang="en-US" sz="1100" i="1" dirty="0">
              <a:solidFill>
                <a:srgbClr val="003399"/>
              </a:solidFill>
            </a:endParaRPr>
          </a:p>
          <a:p>
            <a:pPr algn="l" eaLnBrk="1" hangingPunct="1">
              <a:buClr>
                <a:schemeClr val="bg1"/>
              </a:buClr>
              <a:buSzPct val="110000"/>
              <a:buFont typeface="Arial" charset="0"/>
              <a:buNone/>
              <a:defRPr/>
            </a:pPr>
            <a:endParaRPr lang="en-US" altLang="en-US" sz="1050" i="1" dirty="0">
              <a:solidFill>
                <a:srgbClr val="004B8A"/>
              </a:solidFill>
            </a:endParaRPr>
          </a:p>
          <a:p>
            <a:pPr algn="l">
              <a:defRPr/>
            </a:pPr>
            <a:endParaRPr lang="bg-BG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37371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3351</TotalTime>
  <Words>2144</Words>
  <Application>Microsoft Office PowerPoint</Application>
  <PresentationFormat>Widescreen</PresentationFormat>
  <Paragraphs>565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Indicative timetable for the implementation of major project  2014-2020 programming period</vt:lpstr>
      <vt:lpstr>Upcoming activities OPTTI 2014-2020</vt:lpstr>
      <vt:lpstr>Conclusions</vt:lpstr>
      <vt:lpstr>PowerPoint Presentation</vt:lpstr>
      <vt:lpstr>Implementation of the ex-ante conditionalities for thematic objective 7 (condition is partially fulfilled)</vt:lpstr>
      <vt:lpstr>Indicative Annual Work Program for 2017 of OPTTI 2014-2020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Vasil Stanev</dc:creator>
  <cp:keywords>VASIL STANEV</cp:keywords>
  <cp:lastModifiedBy>Vasil Stanev</cp:lastModifiedBy>
  <cp:revision>92</cp:revision>
  <dcterms:created xsi:type="dcterms:W3CDTF">2016-05-13T09:44:07Z</dcterms:created>
  <dcterms:modified xsi:type="dcterms:W3CDTF">2016-11-25T14:44:45Z</dcterms:modified>
</cp:coreProperties>
</file>