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4152" r:id="rId2"/>
  </p:sldMasterIdLst>
  <p:notesMasterIdLst>
    <p:notesMasterId r:id="rId11"/>
  </p:notesMasterIdLst>
  <p:handoutMasterIdLst>
    <p:handoutMasterId r:id="rId12"/>
  </p:handoutMasterIdLst>
  <p:sldIdLst>
    <p:sldId id="330" r:id="rId3"/>
    <p:sldId id="318" r:id="rId4"/>
    <p:sldId id="321" r:id="rId5"/>
    <p:sldId id="322" r:id="rId6"/>
    <p:sldId id="328" r:id="rId7"/>
    <p:sldId id="329" r:id="rId8"/>
    <p:sldId id="320" r:id="rId9"/>
    <p:sldId id="331" r:id="rId10"/>
  </p:sldIdLst>
  <p:sldSz cx="9144000" cy="6858000" type="screen4x3"/>
  <p:notesSz cx="6797675" cy="9926638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8C"/>
    <a:srgbClr val="002B82"/>
    <a:srgbClr val="004B8A"/>
    <a:srgbClr val="FF5B5B"/>
    <a:srgbClr val="D20000"/>
    <a:srgbClr val="255559"/>
    <a:srgbClr val="002A4C"/>
    <a:srgbClr val="456A1C"/>
    <a:srgbClr val="2F4913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9357" autoAdjust="0"/>
  </p:normalViewPr>
  <p:slideViewPr>
    <p:cSldViewPr>
      <p:cViewPr varScale="1">
        <p:scale>
          <a:sx n="100" d="100"/>
          <a:sy n="100" d="100"/>
        </p:scale>
        <p:origin x="81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bg-BG" sz="2000" b="1" i="0" u="none" strike="noStrike" baseline="0" dirty="0" smtClean="0">
                <a:solidFill>
                  <a:srgbClr val="004E8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 </a:t>
            </a:r>
            <a:r>
              <a:rPr lang="bg-BG" sz="2000" b="1" i="0" u="none" strike="noStrike" baseline="0" dirty="0">
                <a:solidFill>
                  <a:srgbClr val="004E8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 на ОПТ </a:t>
            </a:r>
            <a:r>
              <a:rPr lang="bg-BG" sz="2000" b="1" i="0" u="none" strike="noStrike" baseline="0" dirty="0" smtClean="0">
                <a:solidFill>
                  <a:srgbClr val="004E8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към </a:t>
            </a:r>
            <a:r>
              <a:rPr lang="en-US" sz="2000" b="1" i="0" u="none" strike="noStrike" baseline="0" dirty="0" smtClean="0">
                <a:solidFill>
                  <a:srgbClr val="004E8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28.04.2016 </a:t>
            </a:r>
            <a:r>
              <a:rPr lang="bg-BG" sz="2000" b="1" i="0" u="none" strike="noStrike" baseline="0" dirty="0" smtClean="0">
                <a:solidFill>
                  <a:srgbClr val="004E8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bg-BG" sz="2000" b="1" i="0" u="none" strike="noStrike" baseline="0" dirty="0">
                <a:solidFill>
                  <a:srgbClr val="004E8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000" b="1" i="0" u="none" strike="noStrike" baseline="0" dirty="0" smtClean="0">
                <a:solidFill>
                  <a:srgbClr val="004E8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евро)</a:t>
            </a:r>
            <a:r>
              <a:rPr lang="en-US" sz="2000" b="1" i="0" u="none" strike="noStrike" baseline="0" dirty="0" smtClean="0">
                <a:solidFill>
                  <a:srgbClr val="004E8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bg-BG" sz="20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000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091621599778915"/>
          <c:y val="4.197408513590973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964915139444977"/>
          <c:y val="0.14962681388964308"/>
          <c:w val="0.74977299324442326"/>
          <c:h val="0.665045587748133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Лист1!$B$35</c:f>
              <c:strCache>
                <c:ptCount val="1"/>
                <c:pt idx="0">
                  <c:v>ОБЩО</c:v>
                </c:pt>
              </c:strCache>
            </c:strRef>
          </c:tx>
          <c:spPr>
            <a:solidFill>
              <a:srgbClr val="0070C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Лист1!$A$36:$A$40</c:f>
              <c:strCache>
                <c:ptCount val="5"/>
                <c:pt idx="0">
                  <c:v>Общ бюджет </c:v>
                </c:pt>
                <c:pt idx="1">
                  <c:v>Общ размер на изплатените средства</c:v>
                </c:pt>
                <c:pt idx="2">
                  <c:v>Финансиране от ЕС</c:v>
                </c:pt>
                <c:pt idx="3">
                  <c:v>Верифицирани средства(Само ЕС)</c:v>
                </c:pt>
                <c:pt idx="4">
                  <c:v>Сертифицирани средства (Само ЕС)</c:v>
                </c:pt>
              </c:strCache>
            </c:strRef>
          </c:cat>
          <c:val>
            <c:numRef>
              <c:f>Лист1!$B$36:$B$40</c:f>
              <c:numCache>
                <c:formatCode>#,##0</c:formatCode>
                <c:ptCount val="5"/>
                <c:pt idx="0">
                  <c:v>1911152498</c:v>
                </c:pt>
                <c:pt idx="1">
                  <c:v>1722077233.7473092</c:v>
                </c:pt>
                <c:pt idx="2">
                  <c:v>1624479623</c:v>
                </c:pt>
                <c:pt idx="3">
                  <c:v>1591827235.8129301</c:v>
                </c:pt>
                <c:pt idx="4" formatCode="#,##0.00">
                  <c:v>1404127647.01</c:v>
                </c:pt>
              </c:numCache>
            </c:numRef>
          </c:val>
        </c:ser>
        <c:ser>
          <c:idx val="1"/>
          <c:order val="1"/>
          <c:tx>
            <c:strRef>
              <c:f>Лист1!$C$35</c:f>
              <c:strCache>
                <c:ptCount val="1"/>
                <c:pt idx="0">
                  <c:v>Финансиране от КФ</c:v>
                </c:pt>
              </c:strCache>
            </c:strRef>
          </c:tx>
          <c:spPr>
            <a:solidFill>
              <a:srgbClr val="1F497D">
                <a:lumMod val="75000"/>
              </a:srgb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Лист1!$A$36:$A$40</c:f>
              <c:strCache>
                <c:ptCount val="5"/>
                <c:pt idx="0">
                  <c:v>Общ бюджет </c:v>
                </c:pt>
                <c:pt idx="1">
                  <c:v>Общ размер на изплатените средства</c:v>
                </c:pt>
                <c:pt idx="2">
                  <c:v>Финансиране от ЕС</c:v>
                </c:pt>
                <c:pt idx="3">
                  <c:v>Верифицирани средства(Само ЕС)</c:v>
                </c:pt>
                <c:pt idx="4">
                  <c:v>Сертифицирани средства (Само ЕС)</c:v>
                </c:pt>
              </c:strCache>
            </c:strRef>
          </c:cat>
          <c:val>
            <c:numRef>
              <c:f>Лист1!$C$36:$C$40</c:f>
              <c:numCache>
                <c:formatCode>#,##0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1255669892</c:v>
                </c:pt>
                <c:pt idx="3">
                  <c:v>1245753193.7591712</c:v>
                </c:pt>
                <c:pt idx="4" formatCode="#,##0.00">
                  <c:v>1085573394.27</c:v>
                </c:pt>
              </c:numCache>
            </c:numRef>
          </c:val>
        </c:ser>
        <c:ser>
          <c:idx val="2"/>
          <c:order val="2"/>
          <c:tx>
            <c:strRef>
              <c:f>Лист1!$D$35</c:f>
              <c:strCache>
                <c:ptCount val="1"/>
                <c:pt idx="0">
                  <c:v>Финансиране от ЕФРР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Лист1!$A$36:$A$40</c:f>
              <c:strCache>
                <c:ptCount val="5"/>
                <c:pt idx="0">
                  <c:v>Общ бюджет </c:v>
                </c:pt>
                <c:pt idx="1">
                  <c:v>Общ размер на изплатените средства</c:v>
                </c:pt>
                <c:pt idx="2">
                  <c:v>Финансиране от ЕС</c:v>
                </c:pt>
                <c:pt idx="3">
                  <c:v>Верифицирани средства(Само ЕС)</c:v>
                </c:pt>
                <c:pt idx="4">
                  <c:v>Сертифицирани средства (Само ЕС)</c:v>
                </c:pt>
              </c:strCache>
            </c:strRef>
          </c:cat>
          <c:val>
            <c:numRef>
              <c:f>Лист1!$D$36:$D$40</c:f>
              <c:numCache>
                <c:formatCode>#,##0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368809731</c:v>
                </c:pt>
                <c:pt idx="3">
                  <c:v>346074042.05375725</c:v>
                </c:pt>
                <c:pt idx="4" formatCode="#,##0.00">
                  <c:v>318554252.74000001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0173304"/>
        <c:axId val="610170560"/>
      </c:barChart>
      <c:catAx>
        <c:axId val="610173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61017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017056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610173304"/>
        <c:crosses val="autoZero"/>
        <c:crossBetween val="between"/>
      </c:valAx>
      <c:spPr>
        <a:solidFill>
          <a:sysClr val="window" lastClr="FFFFFF">
            <a:lumMod val="75000"/>
          </a:sysClr>
        </a:solidFill>
      </c:spPr>
    </c:plotArea>
    <c:legend>
      <c:legendPos val="b"/>
      <c:layout>
        <c:manualLayout>
          <c:xMode val="edge"/>
          <c:yMode val="edge"/>
          <c:x val="0.21163383512315889"/>
          <c:y val="0.89608245090053396"/>
          <c:w val="0.73602944289221917"/>
          <c:h val="8.6878299695296715E-2"/>
        </c:manualLayout>
      </c:layout>
      <c:overlay val="1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bg-BG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0.35179</cdr:x>
      <cdr:y>0.623</cdr:y>
    </cdr:from>
    <cdr:to>
      <cdr:x>0.4375</cdr:x>
      <cdr:y>0.77636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52850" y="37147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0.3334</cdr:x>
      <cdr:y>0.46567</cdr:y>
    </cdr:from>
    <cdr:to>
      <cdr:x>0.39717</cdr:x>
      <cdr:y>0.50629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502716" y="2284298"/>
          <a:ext cx="669969" cy="1992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0.28807</cdr:x>
      <cdr:y>0.34568</cdr:y>
    </cdr:from>
    <cdr:to>
      <cdr:x>0.36653</cdr:x>
      <cdr:y>0.3859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026465" y="1695671"/>
          <a:ext cx="824283" cy="197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0.70723</cdr:x>
      <cdr:y>0.12621</cdr:y>
    </cdr:from>
    <cdr:to>
      <cdr:x>0.73223</cdr:x>
      <cdr:y>0.58853</cdr:y>
    </cdr:to>
    <cdr:sp macro="" textlink="">
      <cdr:nvSpPr>
        <cdr:cNvPr id="8" name="TextBox 7"/>
        <cdr:cNvSpPr txBox="1"/>
      </cdr:nvSpPr>
      <cdr:spPr>
        <a:xfrm xmlns:a="http://schemas.openxmlformats.org/drawingml/2006/main" rot="16200000">
          <a:off x="5673536" y="1634811"/>
          <a:ext cx="2267830" cy="2364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0.44491</cdr:x>
      <cdr:y>0.25969</cdr:y>
    </cdr:from>
    <cdr:to>
      <cdr:x>0.49729</cdr:x>
      <cdr:y>0.30378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74291" y="1273866"/>
          <a:ext cx="550250" cy="216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0.47392</cdr:x>
      <cdr:y>0.41309</cdr:y>
    </cdr:from>
    <cdr:to>
      <cdr:x>0.52711</cdr:x>
      <cdr:y>0.46708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979091" y="2026342"/>
          <a:ext cx="558808" cy="2648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0.5259</cdr:x>
      <cdr:y>0.53398</cdr:y>
    </cdr:from>
    <cdr:to>
      <cdr:x>0.55589</cdr:x>
      <cdr:y>0.70497</cdr:y>
    </cdr:to>
    <cdr:sp macro="" textlink="">
      <cdr:nvSpPr>
        <cdr:cNvPr id="11" name="TextBox 10"/>
        <cdr:cNvSpPr txBox="1"/>
      </cdr:nvSpPr>
      <cdr:spPr>
        <a:xfrm xmlns:a="http://schemas.openxmlformats.org/drawingml/2006/main" rot="16200000">
          <a:off x="4696599" y="2896920"/>
          <a:ext cx="838746" cy="2836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0.54884</cdr:x>
      <cdr:y>0.5301</cdr:y>
    </cdr:from>
    <cdr:to>
      <cdr:x>0.57576</cdr:x>
      <cdr:y>0.7128</cdr:y>
    </cdr:to>
    <cdr:sp macro="" textlink="">
      <cdr:nvSpPr>
        <cdr:cNvPr id="12" name="TextBox 11"/>
        <cdr:cNvSpPr txBox="1"/>
      </cdr:nvSpPr>
      <cdr:spPr>
        <a:xfrm xmlns:a="http://schemas.openxmlformats.org/drawingml/2006/main" rot="16200000">
          <a:off x="4870293" y="2921159"/>
          <a:ext cx="896235" cy="254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0.7097</cdr:x>
      <cdr:y>0.23484</cdr:y>
    </cdr:from>
    <cdr:to>
      <cdr:x>0.73202</cdr:x>
      <cdr:y>0.38819</cdr:y>
    </cdr:to>
    <cdr:sp macro="" textlink="">
      <cdr:nvSpPr>
        <cdr:cNvPr id="13" name="TextBox 12"/>
        <cdr:cNvSpPr txBox="1"/>
      </cdr:nvSpPr>
      <cdr:spPr>
        <a:xfrm xmlns:a="http://schemas.openxmlformats.org/drawingml/2006/main" rot="16200000">
          <a:off x="6441962" y="1422529"/>
          <a:ext cx="752240" cy="211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</cdr:x>
      <cdr:y>0.64368</cdr:y>
    </cdr:from>
    <cdr:to>
      <cdr:x>0.64186</cdr:x>
      <cdr:y>0.73684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5029201" y="4267200"/>
          <a:ext cx="839968" cy="617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368 809 731</a:t>
          </a:r>
        </a:p>
        <a:p xmlns:a="http://schemas.openxmlformats.org/drawingml/2006/main">
          <a:pPr algn="r"/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(ЕФРР)    </a:t>
          </a:r>
        </a:p>
        <a:p xmlns:a="http://schemas.openxmlformats.org/drawingml/2006/main">
          <a:pPr algn="r"/>
          <a:endParaRPr lang="bg-BG" sz="1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0.60085</cdr:x>
      <cdr:y>0.58936</cdr:y>
    </cdr:from>
    <cdr:to>
      <cdr:x>0.64542</cdr:x>
      <cdr:y>0.63757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312590" y="2891056"/>
          <a:ext cx="468275" cy="236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endParaRPr lang="bg-BG" sz="1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0.68929</cdr:x>
      <cdr:y>0.57348</cdr:y>
    </cdr:from>
    <cdr:to>
      <cdr:x>0.71429</cdr:x>
      <cdr:y>0.71406</cdr:y>
    </cdr:to>
    <cdr:sp macro="" textlink="">
      <cdr:nvSpPr>
        <cdr:cNvPr id="16" name="TextBox 15"/>
        <cdr:cNvSpPr txBox="1"/>
      </cdr:nvSpPr>
      <cdr:spPr>
        <a:xfrm xmlns:a="http://schemas.openxmlformats.org/drawingml/2006/main" rot="16200000">
          <a:off x="7067549" y="3705226"/>
          <a:ext cx="838201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0.73051</cdr:x>
      <cdr:y>0.57702</cdr:y>
    </cdr:from>
    <cdr:to>
      <cdr:x>0.75283</cdr:x>
      <cdr:y>0.716</cdr:y>
    </cdr:to>
    <cdr:sp macro="" textlink="">
      <cdr:nvSpPr>
        <cdr:cNvPr id="17" name="TextBox 16"/>
        <cdr:cNvSpPr txBox="1"/>
      </cdr:nvSpPr>
      <cdr:spPr>
        <a:xfrm xmlns:a="http://schemas.openxmlformats.org/drawingml/2006/main" rot="16200000">
          <a:off x="6674080" y="3065828"/>
          <a:ext cx="681749" cy="211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0.68333</cdr:x>
      <cdr:y>0.42529</cdr:y>
    </cdr:from>
    <cdr:to>
      <cdr:x>0.75335</cdr:x>
      <cdr:y>0.4984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6248401" y="2819400"/>
          <a:ext cx="640263" cy="484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bg-BG" sz="1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bg-BG" sz="1000" b="1" i="0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245 753 194</a:t>
          </a:r>
        </a:p>
        <a:p xmlns:a="http://schemas.openxmlformats.org/drawingml/2006/main">
          <a:pPr algn="ctr"/>
          <a:r>
            <a:rPr lang="bg-BG" sz="1000" b="1" i="0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(КФ)</a:t>
          </a:r>
          <a:endParaRPr lang="bg-BG" sz="1000" b="1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</cdr:x>
      <cdr:y>0.63218</cdr:y>
    </cdr:from>
    <cdr:to>
      <cdr:x>0.7681</cdr:x>
      <cdr:y>0.71414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6400801" y="4191000"/>
          <a:ext cx="622707" cy="543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346 074 042</a:t>
          </a:r>
        </a:p>
        <a:p xmlns:a="http://schemas.openxmlformats.org/drawingml/2006/main">
          <a:r>
            <a:rPr lang="bg-BG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(ЕФРР)</a:t>
          </a:r>
        </a:p>
      </cdr:txBody>
    </cdr:sp>
  </cdr:relSizeAnchor>
  <cdr:relSizeAnchor xmlns:cdr="http://schemas.openxmlformats.org/drawingml/2006/chartDrawing">
    <cdr:from>
      <cdr:x>0.83125</cdr:x>
      <cdr:y>0.69968</cdr:y>
    </cdr:from>
    <cdr:to>
      <cdr:x>0.91696</cdr:x>
      <cdr:y>0.85304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8867775" y="41719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0.84119</cdr:x>
      <cdr:y>0.32299</cdr:y>
    </cdr:from>
    <cdr:to>
      <cdr:x>0.86708</cdr:x>
      <cdr:y>0.46357</cdr:y>
    </cdr:to>
    <cdr:sp macro="" textlink="">
      <cdr:nvSpPr>
        <cdr:cNvPr id="21" name="TextBox 20"/>
        <cdr:cNvSpPr txBox="1"/>
      </cdr:nvSpPr>
      <cdr:spPr>
        <a:xfrm xmlns:a="http://schemas.openxmlformats.org/drawingml/2006/main" rot="16200000">
          <a:off x="7733861" y="1806769"/>
          <a:ext cx="689598" cy="244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0.85</cdr:x>
      <cdr:y>0.47126</cdr:y>
    </cdr:from>
    <cdr:to>
      <cdr:x>0.91131</cdr:x>
      <cdr:y>0.54811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7772401" y="3124200"/>
          <a:ext cx="560619" cy="5094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bg-BG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1 085 573 394</a:t>
          </a:r>
        </a:p>
        <a:p xmlns:a="http://schemas.openxmlformats.org/drawingml/2006/main">
          <a:pPr algn="r"/>
          <a:r>
            <a:rPr lang="bg-BG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(КФ)</a:t>
          </a:r>
          <a:r>
            <a:rPr lang="bg-BG" sz="900" b="1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</a:t>
          </a:r>
          <a:endParaRPr lang="bg-BG" sz="9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0.875</cdr:x>
      <cdr:y>0.63218</cdr:y>
    </cdr:from>
    <cdr:to>
      <cdr:x>0.93714</cdr:x>
      <cdr:y>0.71289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8001001" y="4191000"/>
          <a:ext cx="568208" cy="5350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bg-BG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318 554</a:t>
          </a:r>
          <a:r>
            <a:rPr lang="bg-BG" sz="900" b="1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252</a:t>
          </a:r>
        </a:p>
        <a:p xmlns:a="http://schemas.openxmlformats.org/drawingml/2006/main">
          <a:pPr algn="r"/>
          <a:r>
            <a:rPr lang="bg-BG" sz="900" b="1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(ЕФРР)      </a:t>
          </a:r>
        </a:p>
        <a:p xmlns:a="http://schemas.openxmlformats.org/drawingml/2006/main">
          <a:pPr algn="r"/>
          <a:endParaRPr lang="bg-BG" sz="1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0.42598</cdr:x>
      <cdr:y>0.14298</cdr:y>
    </cdr:from>
    <cdr:to>
      <cdr:x>0.45116</cdr:x>
      <cdr:y>0.5088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3250922" y="1479513"/>
          <a:ext cx="1794484" cy="238160"/>
        </a:xfrm>
        <a:custGeom xmlns:a="http://schemas.openxmlformats.org/drawingml/2006/main">
          <a:avLst/>
          <a:gdLst>
            <a:gd name="connsiteX0" fmla="*/ 0 w 1794484"/>
            <a:gd name="connsiteY0" fmla="*/ 0 h 209597"/>
            <a:gd name="connsiteX1" fmla="*/ 1794484 w 1794484"/>
            <a:gd name="connsiteY1" fmla="*/ 0 h 209597"/>
            <a:gd name="connsiteX2" fmla="*/ 1794484 w 1794484"/>
            <a:gd name="connsiteY2" fmla="*/ 209597 h 209597"/>
            <a:gd name="connsiteX3" fmla="*/ 0 w 1794484"/>
            <a:gd name="connsiteY3" fmla="*/ 209597 h 209597"/>
            <a:gd name="connsiteX4" fmla="*/ 0 w 1794484"/>
            <a:gd name="connsiteY4" fmla="*/ 0 h 209597"/>
            <a:gd name="connsiteX0" fmla="*/ 0 w 1794484"/>
            <a:gd name="connsiteY0" fmla="*/ 0 h 238175"/>
            <a:gd name="connsiteX1" fmla="*/ 1794484 w 1794484"/>
            <a:gd name="connsiteY1" fmla="*/ 0 h 238175"/>
            <a:gd name="connsiteX2" fmla="*/ 1318231 w 1794484"/>
            <a:gd name="connsiteY2" fmla="*/ 238175 h 238175"/>
            <a:gd name="connsiteX3" fmla="*/ 0 w 1794484"/>
            <a:gd name="connsiteY3" fmla="*/ 209597 h 238175"/>
            <a:gd name="connsiteX4" fmla="*/ 0 w 1794484"/>
            <a:gd name="connsiteY4" fmla="*/ 0 h 238175"/>
            <a:gd name="connsiteX0" fmla="*/ 0 w 1804003"/>
            <a:gd name="connsiteY0" fmla="*/ 0 h 219128"/>
            <a:gd name="connsiteX1" fmla="*/ 1794484 w 1804003"/>
            <a:gd name="connsiteY1" fmla="*/ 0 h 219128"/>
            <a:gd name="connsiteX2" fmla="*/ 1804003 w 1804003"/>
            <a:gd name="connsiteY2" fmla="*/ 219128 h 219128"/>
            <a:gd name="connsiteX3" fmla="*/ 0 w 1804003"/>
            <a:gd name="connsiteY3" fmla="*/ 209597 h 219128"/>
            <a:gd name="connsiteX4" fmla="*/ 0 w 1804003"/>
            <a:gd name="connsiteY4" fmla="*/ 0 h 219128"/>
            <a:gd name="connsiteX0" fmla="*/ 0 w 1794484"/>
            <a:gd name="connsiteY0" fmla="*/ 0 h 238181"/>
            <a:gd name="connsiteX1" fmla="*/ 1794484 w 1794484"/>
            <a:gd name="connsiteY1" fmla="*/ 0 h 238181"/>
            <a:gd name="connsiteX2" fmla="*/ 1794475 w 1794484"/>
            <a:gd name="connsiteY2" fmla="*/ 238181 h 238181"/>
            <a:gd name="connsiteX3" fmla="*/ 0 w 1794484"/>
            <a:gd name="connsiteY3" fmla="*/ 209597 h 238181"/>
            <a:gd name="connsiteX4" fmla="*/ 0 w 1794484"/>
            <a:gd name="connsiteY4" fmla="*/ 0 h 23818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1794484" h="238181">
              <a:moveTo>
                <a:pt x="0" y="0"/>
              </a:moveTo>
              <a:lnTo>
                <a:pt x="1794484" y="0"/>
              </a:lnTo>
              <a:cubicBezTo>
                <a:pt x="1794481" y="79394"/>
                <a:pt x="1794478" y="158787"/>
                <a:pt x="1794475" y="238181"/>
              </a:cubicBezTo>
              <a:lnTo>
                <a:pt x="0" y="209597"/>
              </a:lnTo>
              <a:lnTo>
                <a:pt x="0" y="0"/>
              </a:lnTo>
              <a:close/>
            </a:path>
          </a:pathLst>
        </a:cu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0.00537</cdr:x>
      <cdr:y>0.01036</cdr:y>
    </cdr:from>
    <cdr:to>
      <cdr:x>0.03055</cdr:x>
      <cdr:y>0.37618</cdr:y>
    </cdr:to>
    <cdr:sp macro="" textlink="">
      <cdr:nvSpPr>
        <cdr:cNvPr id="24" name="TextBox 1"/>
        <cdr:cNvSpPr txBox="1"/>
      </cdr:nvSpPr>
      <cdr:spPr>
        <a:xfrm xmlns:a="http://schemas.openxmlformats.org/drawingml/2006/main" rot="16200000">
          <a:off x="-727351" y="828951"/>
          <a:ext cx="1794484" cy="238181"/>
        </a:xfrm>
        <a:custGeom xmlns:a="http://schemas.openxmlformats.org/drawingml/2006/main">
          <a:avLst/>
          <a:gdLst>
            <a:gd name="connsiteX0" fmla="*/ 0 w 1794484"/>
            <a:gd name="connsiteY0" fmla="*/ 0 h 209597"/>
            <a:gd name="connsiteX1" fmla="*/ 1794484 w 1794484"/>
            <a:gd name="connsiteY1" fmla="*/ 0 h 209597"/>
            <a:gd name="connsiteX2" fmla="*/ 1794484 w 1794484"/>
            <a:gd name="connsiteY2" fmla="*/ 209597 h 209597"/>
            <a:gd name="connsiteX3" fmla="*/ 0 w 1794484"/>
            <a:gd name="connsiteY3" fmla="*/ 209597 h 209597"/>
            <a:gd name="connsiteX4" fmla="*/ 0 w 1794484"/>
            <a:gd name="connsiteY4" fmla="*/ 0 h 209597"/>
            <a:gd name="connsiteX0" fmla="*/ 0 w 1794484"/>
            <a:gd name="connsiteY0" fmla="*/ 0 h 238175"/>
            <a:gd name="connsiteX1" fmla="*/ 1794484 w 1794484"/>
            <a:gd name="connsiteY1" fmla="*/ 0 h 238175"/>
            <a:gd name="connsiteX2" fmla="*/ 1318231 w 1794484"/>
            <a:gd name="connsiteY2" fmla="*/ 238175 h 238175"/>
            <a:gd name="connsiteX3" fmla="*/ 0 w 1794484"/>
            <a:gd name="connsiteY3" fmla="*/ 209597 h 238175"/>
            <a:gd name="connsiteX4" fmla="*/ 0 w 1794484"/>
            <a:gd name="connsiteY4" fmla="*/ 0 h 238175"/>
            <a:gd name="connsiteX0" fmla="*/ 0 w 1804003"/>
            <a:gd name="connsiteY0" fmla="*/ 0 h 219128"/>
            <a:gd name="connsiteX1" fmla="*/ 1794484 w 1804003"/>
            <a:gd name="connsiteY1" fmla="*/ 0 h 219128"/>
            <a:gd name="connsiteX2" fmla="*/ 1804003 w 1804003"/>
            <a:gd name="connsiteY2" fmla="*/ 219128 h 219128"/>
            <a:gd name="connsiteX3" fmla="*/ 0 w 1804003"/>
            <a:gd name="connsiteY3" fmla="*/ 209597 h 219128"/>
            <a:gd name="connsiteX4" fmla="*/ 0 w 1804003"/>
            <a:gd name="connsiteY4" fmla="*/ 0 h 219128"/>
            <a:gd name="connsiteX0" fmla="*/ 0 w 1794484"/>
            <a:gd name="connsiteY0" fmla="*/ 0 h 238181"/>
            <a:gd name="connsiteX1" fmla="*/ 1794484 w 1794484"/>
            <a:gd name="connsiteY1" fmla="*/ 0 h 238181"/>
            <a:gd name="connsiteX2" fmla="*/ 1794475 w 1794484"/>
            <a:gd name="connsiteY2" fmla="*/ 238181 h 238181"/>
            <a:gd name="connsiteX3" fmla="*/ 0 w 1794484"/>
            <a:gd name="connsiteY3" fmla="*/ 209597 h 238181"/>
            <a:gd name="connsiteX4" fmla="*/ 0 w 1794484"/>
            <a:gd name="connsiteY4" fmla="*/ 0 h 23818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1794484" h="238181">
              <a:moveTo>
                <a:pt x="0" y="0"/>
              </a:moveTo>
              <a:lnTo>
                <a:pt x="1794484" y="0"/>
              </a:lnTo>
              <a:cubicBezTo>
                <a:pt x="1794481" y="79394"/>
                <a:pt x="1794478" y="158787"/>
                <a:pt x="1794475" y="238181"/>
              </a:cubicBezTo>
              <a:lnTo>
                <a:pt x="0" y="209597"/>
              </a:lnTo>
              <a:lnTo>
                <a:pt x="0" y="0"/>
              </a:lnTo>
              <a:close/>
            </a:path>
          </a:pathLst>
        </a:cu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bg-BG" sz="1100">
              <a:solidFill>
                <a:schemeClr val="bg1"/>
              </a:solidFill>
            </a:rPr>
            <a:t>106,76%</a:t>
          </a:r>
        </a:p>
      </cdr:txBody>
    </cdr:sp>
  </cdr:relSizeAnchor>
  <cdr:relSizeAnchor xmlns:cdr="http://schemas.openxmlformats.org/drawingml/2006/chartDrawing">
    <cdr:from>
      <cdr:x>0.45519</cdr:x>
      <cdr:y>0.57864</cdr:y>
    </cdr:from>
    <cdr:to>
      <cdr:x>0.55186</cdr:x>
      <cdr:y>0.76505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05300" y="28384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0.44512</cdr:x>
      <cdr:y>0.54175</cdr:y>
    </cdr:from>
    <cdr:to>
      <cdr:x>0.4995</cdr:x>
      <cdr:y>0.68932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10050" y="2657475"/>
          <a:ext cx="514350" cy="723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0.41692</cdr:x>
      <cdr:y>0.56117</cdr:y>
    </cdr:from>
    <cdr:to>
      <cdr:x>0.5136</cdr:x>
      <cdr:y>0.74757</cdr:y>
    </cdr:to>
    <cdr:sp macro="" textlink="">
      <cdr:nvSpPr>
        <cdr:cNvPr id="25" name="TextBox 24"/>
        <cdr:cNvSpPr txBox="1"/>
      </cdr:nvSpPr>
      <cdr:spPr>
        <a:xfrm xmlns:a="http://schemas.openxmlformats.org/drawingml/2006/main">
          <a:off x="3943350" y="2752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0.44209</cdr:x>
      <cdr:y>0.54369</cdr:y>
    </cdr:from>
    <cdr:to>
      <cdr:x>0.47029</cdr:x>
      <cdr:y>0.73592</cdr:y>
    </cdr:to>
    <cdr:sp macro="" textlink="">
      <cdr:nvSpPr>
        <cdr:cNvPr id="26" name="TextBox 25"/>
        <cdr:cNvSpPr txBox="1"/>
      </cdr:nvSpPr>
      <cdr:spPr>
        <a:xfrm xmlns:a="http://schemas.openxmlformats.org/drawingml/2006/main" rot="16200000">
          <a:off x="3843338" y="3005138"/>
          <a:ext cx="9429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0.45217</cdr:x>
      <cdr:y>0.60194</cdr:y>
    </cdr:from>
    <cdr:to>
      <cdr:x>0.54884</cdr:x>
      <cdr:y>0.78835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4276725" y="29527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0.48439</cdr:x>
      <cdr:y>0.5767</cdr:y>
    </cdr:from>
    <cdr:to>
      <cdr:x>0.58107</cdr:x>
      <cdr:y>0.76311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4581525" y="2828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0.53877</cdr:x>
      <cdr:y>0.61748</cdr:y>
    </cdr:from>
    <cdr:to>
      <cdr:x>0.63545</cdr:x>
      <cdr:y>0.80388</cdr:y>
    </cdr:to>
    <cdr:sp macro="" textlink="">
      <cdr:nvSpPr>
        <cdr:cNvPr id="29" name="TextBox 28"/>
        <cdr:cNvSpPr txBox="1"/>
      </cdr:nvSpPr>
      <cdr:spPr>
        <a:xfrm xmlns:a="http://schemas.openxmlformats.org/drawingml/2006/main">
          <a:off x="5095875" y="30289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0.55891</cdr:x>
      <cdr:y>0.63883</cdr:y>
    </cdr:from>
    <cdr:to>
      <cdr:x>0.65559</cdr:x>
      <cdr:y>0.82524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5286375" y="3133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0.64753</cdr:x>
      <cdr:y>0.65243</cdr:y>
    </cdr:from>
    <cdr:to>
      <cdr:x>0.74421</cdr:x>
      <cdr:y>0.83883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6124575" y="3200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0.63041</cdr:x>
      <cdr:y>0.56117</cdr:y>
    </cdr:from>
    <cdr:to>
      <cdr:x>0.66163</cdr:x>
      <cdr:y>0.74757</cdr:y>
    </cdr:to>
    <cdr:sp macro="" textlink="">
      <cdr:nvSpPr>
        <cdr:cNvPr id="32" name="TextBox 31"/>
        <cdr:cNvSpPr txBox="1"/>
      </cdr:nvSpPr>
      <cdr:spPr>
        <a:xfrm xmlns:a="http://schemas.openxmlformats.org/drawingml/2006/main" rot="16200000">
          <a:off x="5653089" y="3062287"/>
          <a:ext cx="9144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0.63948</cdr:x>
      <cdr:y>0.70874</cdr:y>
    </cdr:from>
    <cdr:to>
      <cdr:x>0.73615</cdr:x>
      <cdr:y>0.89515</cdr:y>
    </cdr:to>
    <cdr:sp macro="" textlink="">
      <cdr:nvSpPr>
        <cdr:cNvPr id="33" name="TextBox 32"/>
        <cdr:cNvSpPr txBox="1"/>
      </cdr:nvSpPr>
      <cdr:spPr>
        <a:xfrm xmlns:a="http://schemas.openxmlformats.org/drawingml/2006/main">
          <a:off x="6048375" y="3476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0.6566</cdr:x>
      <cdr:y>0.55728</cdr:y>
    </cdr:from>
    <cdr:to>
      <cdr:x>0.68479</cdr:x>
      <cdr:y>0.73592</cdr:y>
    </cdr:to>
    <cdr:sp macro="" textlink="">
      <cdr:nvSpPr>
        <cdr:cNvPr id="34" name="TextBox 33"/>
        <cdr:cNvSpPr txBox="1"/>
      </cdr:nvSpPr>
      <cdr:spPr>
        <a:xfrm xmlns:a="http://schemas.openxmlformats.org/drawingml/2006/main" rot="16200000">
          <a:off x="5905503" y="3038472"/>
          <a:ext cx="876298" cy="266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0.67069</cdr:x>
      <cdr:y>0.66019</cdr:y>
    </cdr:from>
    <cdr:to>
      <cdr:x>0.76737</cdr:x>
      <cdr:y>0.72338</cdr:y>
    </cdr:to>
    <cdr:sp macro="" textlink="">
      <cdr:nvSpPr>
        <cdr:cNvPr id="35" name="TextBox 34"/>
        <cdr:cNvSpPr txBox="1"/>
      </cdr:nvSpPr>
      <cdr:spPr>
        <a:xfrm xmlns:a="http://schemas.openxmlformats.org/drawingml/2006/main">
          <a:off x="6360547" y="3240940"/>
          <a:ext cx="916873" cy="310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0.75831</cdr:x>
      <cdr:y>0.73786</cdr:y>
    </cdr:from>
    <cdr:to>
      <cdr:x>0.85498</cdr:x>
      <cdr:y>0.92427</cdr:y>
    </cdr:to>
    <cdr:sp macro="" textlink="">
      <cdr:nvSpPr>
        <cdr:cNvPr id="36" name="TextBox 35"/>
        <cdr:cNvSpPr txBox="1"/>
      </cdr:nvSpPr>
      <cdr:spPr>
        <a:xfrm xmlns:a="http://schemas.openxmlformats.org/drawingml/2006/main">
          <a:off x="7172325" y="3619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0.75831</cdr:x>
      <cdr:y>0.73204</cdr:y>
    </cdr:from>
    <cdr:to>
      <cdr:x>0.85498</cdr:x>
      <cdr:y>0.91845</cdr:y>
    </cdr:to>
    <cdr:sp macro="" textlink="">
      <cdr:nvSpPr>
        <cdr:cNvPr id="37" name="TextBox 36"/>
        <cdr:cNvSpPr txBox="1"/>
      </cdr:nvSpPr>
      <cdr:spPr>
        <a:xfrm xmlns:a="http://schemas.openxmlformats.org/drawingml/2006/main">
          <a:off x="7172325" y="3590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0.75025</cdr:x>
      <cdr:y>0.73786</cdr:y>
    </cdr:from>
    <cdr:to>
      <cdr:x>0.84693</cdr:x>
      <cdr:y>0.92427</cdr:y>
    </cdr:to>
    <cdr:sp macro="" textlink="">
      <cdr:nvSpPr>
        <cdr:cNvPr id="38" name="TextBox 37"/>
        <cdr:cNvSpPr txBox="1"/>
      </cdr:nvSpPr>
      <cdr:spPr>
        <a:xfrm xmlns:a="http://schemas.openxmlformats.org/drawingml/2006/main">
          <a:off x="7096125" y="3619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0.7432</cdr:x>
      <cdr:y>0.73786</cdr:y>
    </cdr:from>
    <cdr:to>
      <cdr:x>0.83988</cdr:x>
      <cdr:y>0.92427</cdr:y>
    </cdr:to>
    <cdr:sp macro="" textlink="">
      <cdr:nvSpPr>
        <cdr:cNvPr id="39" name="TextBox 38"/>
        <cdr:cNvSpPr txBox="1"/>
      </cdr:nvSpPr>
      <cdr:spPr>
        <a:xfrm xmlns:a="http://schemas.openxmlformats.org/drawingml/2006/main">
          <a:off x="7029450" y="3619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0.75227</cdr:x>
      <cdr:y>0.73786</cdr:y>
    </cdr:from>
    <cdr:to>
      <cdr:x>0.84894</cdr:x>
      <cdr:y>0.92427</cdr:y>
    </cdr:to>
    <cdr:sp macro="" textlink="">
      <cdr:nvSpPr>
        <cdr:cNvPr id="40" name="TextBox 39"/>
        <cdr:cNvSpPr txBox="1"/>
      </cdr:nvSpPr>
      <cdr:spPr>
        <a:xfrm xmlns:a="http://schemas.openxmlformats.org/drawingml/2006/main">
          <a:off x="7115175" y="3619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0.73464</cdr:x>
      <cdr:y>0.5835</cdr:y>
    </cdr:from>
    <cdr:to>
      <cdr:x>0.76586</cdr:x>
      <cdr:y>0.74272</cdr:y>
    </cdr:to>
    <cdr:sp macro="" textlink="">
      <cdr:nvSpPr>
        <cdr:cNvPr id="41" name="TextBox 40"/>
        <cdr:cNvSpPr txBox="1"/>
      </cdr:nvSpPr>
      <cdr:spPr>
        <a:xfrm xmlns:a="http://schemas.openxmlformats.org/drawingml/2006/main" rot="16200000">
          <a:off x="6705604" y="3105150"/>
          <a:ext cx="78105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0.76234</cdr:x>
      <cdr:y>0.57087</cdr:y>
    </cdr:from>
    <cdr:to>
      <cdr:x>0.79658</cdr:x>
      <cdr:y>0.75728</cdr:y>
    </cdr:to>
    <cdr:sp macro="" textlink="">
      <cdr:nvSpPr>
        <cdr:cNvPr id="42" name="TextBox 41"/>
        <cdr:cNvSpPr txBox="1"/>
      </cdr:nvSpPr>
      <cdr:spPr>
        <a:xfrm xmlns:a="http://schemas.openxmlformats.org/drawingml/2006/main" rot="16200000">
          <a:off x="6915150" y="3095625"/>
          <a:ext cx="914400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0.84794</cdr:x>
      <cdr:y>0.55146</cdr:y>
    </cdr:from>
    <cdr:to>
      <cdr:x>0.87412</cdr:x>
      <cdr:y>0.73786</cdr:y>
    </cdr:to>
    <cdr:sp macro="" textlink="">
      <cdr:nvSpPr>
        <cdr:cNvPr id="43" name="TextBox 42"/>
        <cdr:cNvSpPr txBox="1"/>
      </cdr:nvSpPr>
      <cdr:spPr>
        <a:xfrm xmlns:a="http://schemas.openxmlformats.org/drawingml/2006/main" rot="16200000">
          <a:off x="7686675" y="3038475"/>
          <a:ext cx="91440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0.87563</cdr:x>
      <cdr:y>0.55631</cdr:y>
    </cdr:from>
    <cdr:to>
      <cdr:x>0.90081</cdr:x>
      <cdr:y>0.74272</cdr:y>
    </cdr:to>
    <cdr:sp macro="" textlink="">
      <cdr:nvSpPr>
        <cdr:cNvPr id="44" name="TextBox 43"/>
        <cdr:cNvSpPr txBox="1"/>
      </cdr:nvSpPr>
      <cdr:spPr>
        <a:xfrm xmlns:a="http://schemas.openxmlformats.org/drawingml/2006/main" rot="16200000">
          <a:off x="7943851" y="3067050"/>
          <a:ext cx="9144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0.36773</cdr:x>
      <cdr:y>0.26278</cdr:y>
    </cdr:from>
    <cdr:to>
      <cdr:x>0.46415</cdr:x>
      <cdr:y>0.31846</cdr:y>
    </cdr:to>
    <cdr:sp macro="" textlink="">
      <cdr:nvSpPr>
        <cdr:cNvPr id="45" name="TextBox 44"/>
        <cdr:cNvSpPr txBox="1"/>
      </cdr:nvSpPr>
      <cdr:spPr>
        <a:xfrm xmlns:a="http://schemas.openxmlformats.org/drawingml/2006/main">
          <a:off x="3487392" y="1290016"/>
          <a:ext cx="914400" cy="273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0.15833</cdr:x>
      <cdr:y>0.24425</cdr:y>
    </cdr:from>
    <cdr:to>
      <cdr:x>0.25666</cdr:x>
      <cdr:y>0.37406</cdr:y>
    </cdr:to>
    <cdr:sp macro="" textlink="">
      <cdr:nvSpPr>
        <cdr:cNvPr id="46" name="TextBox 45"/>
        <cdr:cNvSpPr txBox="1"/>
      </cdr:nvSpPr>
      <cdr:spPr>
        <a:xfrm xmlns:a="http://schemas.openxmlformats.org/drawingml/2006/main">
          <a:off x="1447801" y="1619250"/>
          <a:ext cx="899130" cy="860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rtl="0"/>
          <a:r>
            <a:rPr lang="bg-BG" sz="1100" b="1" i="0" baseline="0" dirty="0">
              <a:effectLst/>
              <a:latin typeface="+mn-lt"/>
              <a:ea typeface="+mn-ea"/>
              <a:cs typeface="+mn-cs"/>
            </a:rPr>
            <a:t>1 911 152 498</a:t>
          </a:r>
          <a:endParaRPr lang="bg-BG" sz="1000" dirty="0">
            <a:effectLst/>
          </a:endParaRPr>
        </a:p>
        <a:p xmlns:a="http://schemas.openxmlformats.org/drawingml/2006/main">
          <a:pPr rtl="0"/>
          <a:r>
            <a:rPr lang="en-US" sz="1100" b="1" i="0" baseline="0" dirty="0">
              <a:effectLst/>
              <a:latin typeface="+mn-lt"/>
              <a:ea typeface="+mn-ea"/>
              <a:cs typeface="+mn-cs"/>
            </a:rPr>
            <a:t>  </a:t>
          </a:r>
          <a:endParaRPr lang="bg-BG" sz="1000" dirty="0">
            <a:effectLst/>
          </a:endParaRPr>
        </a:p>
        <a:p xmlns:a="http://schemas.openxmlformats.org/drawingml/2006/main">
          <a:endParaRPr lang="bg-BG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0.30833</cdr:x>
      <cdr:y>0.29885</cdr:y>
    </cdr:from>
    <cdr:to>
      <cdr:x>0.40806</cdr:x>
      <cdr:y>0.35223</cdr:y>
    </cdr:to>
    <cdr:sp macro="" textlink="">
      <cdr:nvSpPr>
        <cdr:cNvPr id="47" name="TextBox 46"/>
        <cdr:cNvSpPr txBox="1"/>
      </cdr:nvSpPr>
      <cdr:spPr>
        <a:xfrm xmlns:a="http://schemas.openxmlformats.org/drawingml/2006/main">
          <a:off x="2819401" y="1981200"/>
          <a:ext cx="911931" cy="353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bg-BG" sz="1000" b="1" dirty="0">
              <a:latin typeface="Arial" panose="020B0604020202020204" pitchFamily="34" charset="0"/>
              <a:cs typeface="Arial" panose="020B0604020202020204" pitchFamily="34" charset="0"/>
            </a:rPr>
            <a:t>1 722 077 234</a:t>
          </a:r>
          <a:endParaRPr lang="en-US" sz="1000" b="1" dirty="0"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ctr"/>
          <a:endParaRPr lang="bg-BG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0.46472</cdr:x>
      <cdr:y>0.33333</cdr:y>
    </cdr:from>
    <cdr:to>
      <cdr:x>0.53528</cdr:x>
      <cdr:y>0.39268</cdr:y>
    </cdr:to>
    <cdr:sp macro="" textlink="">
      <cdr:nvSpPr>
        <cdr:cNvPr id="48" name="TextBox 47"/>
        <cdr:cNvSpPr txBox="1"/>
      </cdr:nvSpPr>
      <cdr:spPr>
        <a:xfrm xmlns:a="http://schemas.openxmlformats.org/drawingml/2006/main">
          <a:off x="4249400" y="2209800"/>
          <a:ext cx="645201" cy="3934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000" b="1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bg-BG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624 479 623 </a:t>
          </a:r>
          <a:endParaRPr lang="bg-BG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0.60833</cdr:x>
      <cdr:y>0.34483</cdr:y>
    </cdr:from>
    <cdr:to>
      <cdr:x>0.6717</cdr:x>
      <cdr:y>0.40793</cdr:y>
    </cdr:to>
    <cdr:sp macro="" textlink="">
      <cdr:nvSpPr>
        <cdr:cNvPr id="49" name="TextBox 48"/>
        <cdr:cNvSpPr txBox="1"/>
      </cdr:nvSpPr>
      <cdr:spPr>
        <a:xfrm xmlns:a="http://schemas.openxmlformats.org/drawingml/2006/main">
          <a:off x="5562601" y="2286000"/>
          <a:ext cx="579456" cy="4183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000" b="1" dirty="0">
              <a:latin typeface="Arial" panose="020B0604020202020204" pitchFamily="34" charset="0"/>
              <a:cs typeface="Arial" panose="020B0604020202020204" pitchFamily="34" charset="0"/>
            </a:rPr>
            <a:t>1 591 827 236</a:t>
          </a:r>
        </a:p>
      </cdr:txBody>
    </cdr:sp>
  </cdr:relSizeAnchor>
  <cdr:relSizeAnchor xmlns:cdr="http://schemas.openxmlformats.org/drawingml/2006/chartDrawing">
    <cdr:from>
      <cdr:x>0.75833</cdr:x>
      <cdr:y>0.37931</cdr:y>
    </cdr:from>
    <cdr:to>
      <cdr:x>0.83169</cdr:x>
      <cdr:y>0.44005</cdr:y>
    </cdr:to>
    <cdr:sp macro="" textlink="">
      <cdr:nvSpPr>
        <cdr:cNvPr id="50" name="TextBox 49"/>
        <cdr:cNvSpPr txBox="1"/>
      </cdr:nvSpPr>
      <cdr:spPr>
        <a:xfrm xmlns:a="http://schemas.openxmlformats.org/drawingml/2006/main">
          <a:off x="6934201" y="2514600"/>
          <a:ext cx="670804" cy="4026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000" b="1" dirty="0">
              <a:latin typeface="Arial" panose="020B0604020202020204" pitchFamily="34" charset="0"/>
              <a:cs typeface="Arial" panose="020B0604020202020204" pitchFamily="34" charset="0"/>
            </a:rPr>
            <a:t>1 404 127 647</a:t>
          </a:r>
        </a:p>
      </cdr:txBody>
    </cdr:sp>
  </cdr:relSizeAnchor>
  <cdr:relSizeAnchor xmlns:cdr="http://schemas.openxmlformats.org/drawingml/2006/chartDrawing">
    <cdr:from>
      <cdr:x>0.45833</cdr:x>
      <cdr:y>0.17241</cdr:y>
    </cdr:from>
    <cdr:to>
      <cdr:x>0.45906</cdr:x>
      <cdr:y>0.82383</cdr:y>
    </cdr:to>
    <cdr:cxnSp macro="">
      <cdr:nvCxnSpPr>
        <cdr:cNvPr id="52" name="Straight Connector 51"/>
        <cdr:cNvCxnSpPr/>
      </cdr:nvCxnSpPr>
      <cdr:spPr>
        <a:xfrm xmlns:a="http://schemas.openxmlformats.org/drawingml/2006/main">
          <a:off x="4191001" y="1143000"/>
          <a:ext cx="6675" cy="431852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0.525</cdr:x>
      <cdr:y>0.42529</cdr:y>
    </cdr:from>
    <cdr:to>
      <cdr:x>0.61686</cdr:x>
      <cdr:y>0.51845</cdr:y>
    </cdr:to>
    <cdr:sp macro="" textlink="">
      <cdr:nvSpPr>
        <cdr:cNvPr id="53" name="TextBox 1"/>
        <cdr:cNvSpPr txBox="1"/>
      </cdr:nvSpPr>
      <cdr:spPr>
        <a:xfrm xmlns:a="http://schemas.openxmlformats.org/drawingml/2006/main">
          <a:off x="4800601" y="2819400"/>
          <a:ext cx="839968" cy="617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1 255 669 892</a:t>
          </a:r>
          <a:endParaRPr lang="bg-BG" sz="1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r>
            <a:rPr lang="bg-BG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(КФ)      </a:t>
          </a:r>
          <a:endParaRPr lang="bg-BG" sz="1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bg-BG" sz="1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F6A9740-402B-48C2-87DB-4BE423782466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A5F1D-E1DB-42D9-84BF-51A04E7AC879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8625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0E251DC-A78A-4D80-A698-3E87AD05AE95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295DAC-E960-4623-8993-D4E93488BDA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42300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altLang="bg-BG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2336CB-5559-42BB-80EC-D39F60B7FFAE}" type="slidenum">
              <a:rPr lang="en-US" altLang="bg-BG" smtClean="0">
                <a:solidFill>
                  <a:prstClr val="black"/>
                </a:solidFill>
              </a:rPr>
              <a:pPr/>
              <a:t>1</a:t>
            </a:fld>
            <a:endParaRPr lang="en-US" altLang="bg-BG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95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DDAFF0-A05D-41B9-A117-DD8163084BC3}" type="slidenum">
              <a:rPr lang="bg-BG" altLang="en-US">
                <a:solidFill>
                  <a:srgbClr val="000000"/>
                </a:solidFill>
              </a:rPr>
              <a:pPr/>
              <a:t>2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395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1995D3-0E70-4498-ABFF-33F3ADDCC58A}" type="slidenum">
              <a:rPr lang="bg-BG" altLang="en-US">
                <a:solidFill>
                  <a:srgbClr val="000000"/>
                </a:solidFill>
              </a:rPr>
              <a:pPr/>
              <a:t>3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06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1995D3-0E70-4498-ABFF-33F3ADDCC58A}" type="slidenum">
              <a:rPr lang="bg-BG" altLang="en-US">
                <a:solidFill>
                  <a:srgbClr val="000000"/>
                </a:solidFill>
              </a:rPr>
              <a:pPr/>
              <a:t>4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06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1995D3-0E70-4498-ABFF-33F3ADDCC58A}" type="slidenum">
              <a:rPr lang="bg-BG" altLang="en-US">
                <a:solidFill>
                  <a:srgbClr val="000000"/>
                </a:solidFill>
              </a:rPr>
              <a:pPr/>
              <a:t>5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06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295DAC-E960-4623-8993-D4E93488BDA6}" type="slidenum">
              <a:rPr lang="bg-BG" altLang="en-US" smtClean="0"/>
              <a:pPr>
                <a:defRPr/>
              </a:pPr>
              <a:t>6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902445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DDAFF0-A05D-41B9-A117-DD8163084BC3}" type="slidenum">
              <a:rPr lang="bg-BG" altLang="en-US">
                <a:solidFill>
                  <a:srgbClr val="000000"/>
                </a:solidFill>
              </a:rPr>
              <a:pPr/>
              <a:t>7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06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F0EF7-5170-4F98-9D3B-0261A39AB3D6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8ECA7-F5BE-4273-ACC0-D19CD5A7ECF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3822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1685B-034C-4DFD-8DDF-2822FB9DC471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9F3B9-F80E-4439-B11E-728D16FAED8C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0863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6115E-8CBF-4262-8642-2C83096DE7E3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33288-771A-4064-B27D-7B1CD70E029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76886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317E6-864A-42BB-8D00-CDDB6E72B130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848377811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E6B92-9719-4AF9-A21C-9A4D71121409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99415685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A16E8-DE96-4A47-9073-F9B3D8DC98AC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871379266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507D9-1F82-4850-A2E1-C7FC7CFD500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08519865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9CC04-46A7-47CF-B03A-9038C80FA92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641915727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5E537-A09B-4C91-B588-DE6A4555F14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13378018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5072C-0DEE-44DE-BD3E-D935E07652AA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89823069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70E19-4FD3-40F1-9A66-2AF405C3E18F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2341065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54047-DCB5-41A5-8DC2-C554460AE22C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88DC7-58C1-4131-878E-C8400938F14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2260331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40091-9207-41C4-951E-E061DB9DC165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0935315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FC8ED-6CD1-4A65-ACF5-3D0339354596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51056917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E41D8-216A-4F6B-9976-F1F6224DDBDB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22484938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163" y="188913"/>
            <a:ext cx="16986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2"/>
          <a:stretch>
            <a:fillRect/>
          </a:stretch>
        </p:blipFill>
        <p:spPr bwMode="auto">
          <a:xfrm>
            <a:off x="250825" y="188913"/>
            <a:ext cx="1225550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93932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A4497-FDDF-4BDA-A07C-AD386D27DA29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31365-FEE2-44AC-8C11-95F30D213D7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18984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6690A-B209-4ABD-B25A-EAF42B24B7FC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9C8B6-3B7D-44BE-B008-C118061485BC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00913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42167-2DA6-4150-A701-0D7D6D86C809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6A5F3-6E56-450B-8C3C-28470853CE5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0233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301F1-1B2D-47C7-B1DF-424BF42506F4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D048E-A8F6-4EE7-8D90-A6697DEB1BE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19608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E318C-1BF3-41AA-BFA3-3BC801AA31CE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2D76-2B43-4BD2-8D02-E7CBB1F7910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79691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E0610-D1BF-407E-AD89-B6332F6DCE70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7D172-08F1-49A0-939A-0222637C87D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7115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17EAC-941A-4365-A3D2-4183F214EC26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6E6D4-54BD-45F3-BC01-773F489FCC9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55107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fld id="{FA097AB6-2F87-446D-984D-290BC142EAA8}" type="datetimeFigureOut">
              <a:rPr lang="bg-BG"/>
              <a:pPr>
                <a:defRPr/>
              </a:pPr>
              <a:t>16.5.2016 г.</a:t>
            </a:fld>
            <a:endParaRPr lang="bg-BG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C31E84-54C0-4459-B872-CC51DD4678F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  <a:endParaRPr lang="bg-BG" altLang="bg-BG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  <a:endParaRPr lang="bg-BG" altLang="bg-B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2F01B5A-338D-4790-B1E3-AB0073B5CE33}" type="slidenum">
              <a:rPr lang="bg-BG" altLang="bg-BG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bg-BG" altLang="bg-B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7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  <p:sldLayoutId id="2147484164" r:id="rId12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642938" y="857250"/>
            <a:ext cx="7715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rgbClr val="1F497D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1F497D"/>
                </a:solidFill>
              </a:rPr>
              <a:t>V</a:t>
            </a:r>
            <a:r>
              <a:rPr lang="ru-RU" altLang="en-US" sz="2400" b="1" dirty="0" smtClean="0">
                <a:solidFill>
                  <a:srgbClr val="1F497D"/>
                </a:solidFill>
              </a:rPr>
              <a:t> заседание </a:t>
            </a:r>
          </a:p>
          <a:p>
            <a:pPr algn="ctr" eaLnBrk="1" hangingPunct="1">
              <a:lnSpc>
                <a:spcPct val="80000"/>
              </a:lnSpc>
              <a:buClr>
                <a:srgbClr val="1F497D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en-US" sz="2400" b="1" dirty="0" smtClean="0">
                <a:solidFill>
                  <a:srgbClr val="1F497D"/>
                </a:solidFill>
              </a:rPr>
              <a:t>на Комитета за наблюдение  на </a:t>
            </a:r>
          </a:p>
          <a:p>
            <a:pPr algn="ctr" eaLnBrk="1" hangingPunct="1">
              <a:lnSpc>
                <a:spcPct val="80000"/>
              </a:lnSpc>
              <a:buClr>
                <a:srgbClr val="1F497D"/>
              </a:buClr>
              <a:buSzPct val="70000"/>
              <a:buFont typeface="Wingdings" panose="05000000000000000000" pitchFamily="2" charset="2"/>
              <a:buNone/>
            </a:pPr>
            <a:r>
              <a:rPr lang="bg-BG" altLang="en-US" sz="2400" b="1" dirty="0" smtClean="0">
                <a:solidFill>
                  <a:srgbClr val="1F497D"/>
                </a:solidFill>
              </a:rPr>
              <a:t>Оперативна програма “Транспорт и транспортна инфраструктура“ 2014 – 2020 г.</a:t>
            </a:r>
            <a:r>
              <a:rPr lang="en-US" altLang="en-US" sz="2400" b="1" dirty="0" smtClean="0">
                <a:solidFill>
                  <a:srgbClr val="1F497D"/>
                </a:solidFill>
              </a:rPr>
              <a:t> </a:t>
            </a:r>
            <a:endParaRPr lang="bg-BG" altLang="en-US" sz="2400" b="1" dirty="0" smtClean="0">
              <a:solidFill>
                <a:srgbClr val="1F497D"/>
              </a:solidFill>
            </a:endParaRP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088" y="2714625"/>
            <a:ext cx="5427662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642938" y="5143500"/>
            <a:ext cx="7816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bg-BG" altLang="en-US" sz="1400" i="1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571500" y="5572125"/>
            <a:ext cx="6286500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1F497D"/>
              </a:buClr>
              <a:buSzPct val="70000"/>
              <a:buFontTx/>
              <a:buNone/>
              <a:defRPr/>
            </a:pPr>
            <a:r>
              <a:rPr lang="en-US" altLang="en-US" sz="1600" i="1" dirty="0" smtClean="0">
                <a:solidFill>
                  <a:srgbClr val="004E8C"/>
                </a:solidFill>
                <a:latin typeface="Calibri"/>
              </a:rPr>
              <a:t>17</a:t>
            </a:r>
            <a:r>
              <a:rPr lang="bg-BG" altLang="en-US" sz="1600" i="1" dirty="0" smtClean="0">
                <a:solidFill>
                  <a:srgbClr val="004E8C"/>
                </a:solidFill>
                <a:latin typeface="Calibri"/>
              </a:rPr>
              <a:t> май 2016 г.</a:t>
            </a:r>
          </a:p>
          <a:p>
            <a:pPr eaLnBrk="1" hangingPunct="1">
              <a:lnSpc>
                <a:spcPct val="80000"/>
              </a:lnSpc>
              <a:buClr>
                <a:srgbClr val="1F497D"/>
              </a:buClr>
              <a:buSzPct val="70000"/>
              <a:buFontTx/>
              <a:buNone/>
              <a:defRPr/>
            </a:pPr>
            <a:r>
              <a:rPr lang="bg-BG" altLang="en-US" sz="1600" i="1" dirty="0" smtClean="0">
                <a:solidFill>
                  <a:srgbClr val="004E8C"/>
                </a:solidFill>
                <a:latin typeface="Calibri"/>
              </a:rPr>
              <a:t>гр. София</a:t>
            </a:r>
          </a:p>
        </p:txBody>
      </p:sp>
    </p:spTree>
    <p:extLst>
      <p:ext uri="{BB962C8B-B14F-4D97-AF65-F5344CB8AC3E}">
        <p14:creationId xmlns:p14="http://schemas.microsoft.com/office/powerpoint/2010/main" val="41441493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68313" y="1341438"/>
            <a:ext cx="5759450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 dirty="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31913" y="409575"/>
            <a:ext cx="6550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endParaRPr lang="bg-BG" altLang="en-US" sz="2000" b="1" dirty="0" smtClean="0">
              <a:solidFill>
                <a:schemeClr val="tx2"/>
              </a:solidFill>
              <a:latin typeface="+mn-lt"/>
            </a:endParaRPr>
          </a:p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bg-BG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на ОПТ 2007-2013 г.</a:t>
            </a:r>
            <a:endParaRPr lang="bg-BG" altLang="en-US" sz="2000" b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650" y="1195388"/>
            <a:ext cx="8064500" cy="58708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118 проекта, 25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„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големи</a:t>
            </a:r>
            <a:r>
              <a:rPr lang="bg-BG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завършени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незавършени</a:t>
            </a:r>
            <a:r>
              <a:rPr lang="ru-RU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инвестиционни</a:t>
            </a:r>
            <a:r>
              <a:rPr lang="ru-RU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</a:t>
            </a:r>
            <a:r>
              <a:rPr lang="en-US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големи</a:t>
            </a:r>
            <a:r>
              <a:rPr lang="bg-BG" altLang="en-US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Обход на гр. Габрово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Реконструкция 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en-US" sz="1600" i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ж.п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en-US" sz="1600" i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линията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i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Първомай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Свиленград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Рехабилитация на 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у-</a:t>
            </a:r>
            <a:r>
              <a:rPr lang="bg-BG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bg-BG" altLang="en-US" sz="1600" i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ж.п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линията Пловдив – Бургас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”; 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на 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ж.п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у-к </a:t>
            </a:r>
            <a:r>
              <a:rPr lang="ru-RU" altLang="en-US" sz="1600" i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Септември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Пловдив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ИМТ 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„Пловдив</a:t>
            </a:r>
            <a:r>
              <a:rPr lang="en-US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bg-BG" altLang="en-US" sz="1600" i="1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en-US" i="1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g-BG" altLang="en-US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 проекти на бенефициентите “Метрополитен” АД, ДППИ и АППД са завършени</a:t>
            </a:r>
          </a:p>
          <a:p>
            <a:pPr marL="285750" indent="-285750">
              <a:defRPr/>
            </a:pPr>
            <a:endParaRPr lang="bg-BG" altLang="en-US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g-BG" altLang="en-US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 сътрудничество с МФИ - ЕИБ и Световна Банка </a:t>
            </a:r>
            <a:r>
              <a:rPr lang="en-US" altLang="en-US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 технически помощи са приключени и одобрени;</a:t>
            </a:r>
            <a:r>
              <a:rPr lang="en-US" altLang="en-US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помощта на </a:t>
            </a:r>
            <a:r>
              <a:rPr lang="bg-BG" altLang="en-US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Джаспърс</a:t>
            </a:r>
            <a:r>
              <a:rPr lang="en-US" altLang="en-US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bg-BG" i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bg-BG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изменение на Закона за пътищата в сила от 15.04.2016 г. се прекратява дейността на </a:t>
            </a:r>
            <a:r>
              <a:rPr lang="bg-BG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НКСИП</a:t>
            </a:r>
            <a:r>
              <a:rPr lang="en-US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 </a:t>
            </a:r>
            <a:r>
              <a:rPr lang="bg-BG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 права и задължения преминават към АПИ</a:t>
            </a:r>
            <a:endParaRPr lang="bg-BG" altLang="en-US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en-US" altLang="en-US" sz="1100" i="1" dirty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en-US" altLang="en-US" sz="11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заседание на Комитета за наблюдение на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Оперативна програма “Транспорт и транспортна инфраструктура” 2014-2020 г.</a:t>
            </a:r>
            <a:endParaRPr lang="en-US" altLang="en-US" sz="1100" i="1" dirty="0" smtClean="0">
              <a:latin typeface="+mn-lt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en-US" altLang="en-US" sz="1000" i="1" dirty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en-US" sz="1100" i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587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468312" y="1112838"/>
            <a:ext cx="8599487" cy="497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66801" y="381000"/>
            <a:ext cx="7010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altLang="en-US" sz="20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20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приключване</a:t>
            </a: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20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програмен</a:t>
            </a: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 </a:t>
            </a:r>
          </a:p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2007-2013 г.</a:t>
            </a:r>
            <a:r>
              <a:rPr lang="en-US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en-US" sz="2000" b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8139113" cy="5547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Clr>
                <a:srgbClr val="002B82"/>
              </a:buClr>
              <a:defRPr/>
            </a:pPr>
            <a:r>
              <a:rPr lang="ru-RU" altLang="en-US" b="1" u="sng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Одобрение на </a:t>
            </a:r>
            <a:r>
              <a:rPr lang="ru-RU" altLang="en-US" b="1" u="sng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трето</a:t>
            </a:r>
            <a:r>
              <a:rPr lang="ru-RU" altLang="en-US" b="1" u="sng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изменение на ОПТ 2007-2013 г.</a:t>
            </a:r>
            <a:r>
              <a:rPr lang="en-US" altLang="en-US" b="1" u="sng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en-US" b="1" u="sng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endParaRPr lang="ru-RU" altLang="en-US" sz="1600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15.12.2015 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 одобри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третото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изменение/модификация 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ОПТ 2007-2013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en-US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което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endParaRPr lang="ru-RU" altLang="en-US" sz="1600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2B82"/>
              </a:buClr>
              <a:buFontTx/>
              <a:buAutoNum type="arabicPeriod"/>
              <a:defRPr/>
            </a:pP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процента на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съфинансиране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КФ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  <a:r>
              <a:rPr lang="ru-RU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%/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</a:t>
            </a:r>
            <a:r>
              <a:rPr lang="en-US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 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решенията на ЕК за одобрение на „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голям проект“ 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ПО1 и ПО2</a:t>
            </a:r>
            <a:r>
              <a:rPr lang="en-US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- 3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жп, 5 пътни и 1 метро</a:t>
            </a:r>
            <a:r>
              <a:rPr lang="en-US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en-US" sz="1600" i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2B82"/>
              </a:buClr>
              <a:buAutoNum type="arabicPeriod"/>
              <a:defRPr/>
            </a:pPr>
            <a:endParaRPr lang="ru-RU" altLang="en-US" sz="1600" b="1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defRPr/>
            </a:pP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  Предложения 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фазиране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обхвата 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„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големи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endParaRPr lang="ru-RU" altLang="en-US" sz="1600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2B82"/>
              </a:buClr>
              <a:buFont typeface="Wingdings" panose="05000000000000000000" pitchFamily="2" charset="2"/>
              <a:buChar char="ü"/>
              <a:defRPr/>
            </a:pP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Лот 1 „</a:t>
            </a:r>
            <a:r>
              <a:rPr lang="ru-RU" altLang="en-US" sz="16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Западна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b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дъга</a:t>
            </a:r>
            <a:r>
              <a:rPr lang="ru-RU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1600" b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Софийски</a:t>
            </a:r>
            <a:r>
              <a:rPr lang="ru-RU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b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околовръстен</a:t>
            </a:r>
            <a:r>
              <a:rPr lang="ru-RU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b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002B82"/>
              </a:buClr>
              <a:defRPr/>
            </a:pP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одобрено с Решение на ЕК от 19.04.2016 </a:t>
            </a:r>
          </a:p>
          <a:p>
            <a:pPr marL="285750" indent="-285750">
              <a:buClr>
                <a:srgbClr val="002B82"/>
              </a:buClr>
              <a:buFont typeface="Wingdings" panose="05000000000000000000" pitchFamily="2" charset="2"/>
              <a:buChar char="ü"/>
              <a:defRPr/>
            </a:pP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 </a:t>
            </a:r>
            <a:r>
              <a:rPr lang="ru-RU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en-US" sz="1600" b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1600" b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 ж.п. </a:t>
            </a:r>
            <a:r>
              <a:rPr lang="ru-RU" altLang="en-US" sz="1600" b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линията</a:t>
            </a:r>
            <a:r>
              <a:rPr lang="ru-RU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altLang="en-US" sz="1600" b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Септември</a:t>
            </a:r>
            <a:r>
              <a:rPr lang="ru-RU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Пловдив“   </a:t>
            </a:r>
          </a:p>
          <a:p>
            <a:pPr>
              <a:buClr>
                <a:srgbClr val="002B82"/>
              </a:buClr>
              <a:defRPr/>
            </a:pPr>
            <a:r>
              <a:rPr lang="bg-BG" altLang="en-US" sz="1600" b="1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одобрено с Решение на ЕК от 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19.04.2016</a:t>
            </a:r>
          </a:p>
          <a:p>
            <a:pPr marL="285750" indent="-285750">
              <a:buClr>
                <a:srgbClr val="002B82"/>
              </a:buClr>
              <a:buFont typeface="Wingdings" panose="05000000000000000000" pitchFamily="2" charset="2"/>
              <a:buChar char="ü"/>
              <a:defRPr/>
            </a:pP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 от </a:t>
            </a:r>
            <a:r>
              <a:rPr lang="ru-RU" altLang="en-US" sz="16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16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ж.п. </a:t>
            </a:r>
            <a:r>
              <a:rPr lang="ru-RU" altLang="en-US" sz="16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линията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„Пловдив – Бургас“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>
              <a:buClr>
                <a:srgbClr val="002B82"/>
              </a:buClr>
              <a:defRPr/>
            </a:pPr>
            <a:r>
              <a:rPr lang="bg-BG" altLang="en-US" sz="1600" b="1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одобрено с Решение на ЕК от 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04.</a:t>
            </a:r>
            <a:r>
              <a:rPr lang="en-US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</a:t>
            </a:r>
            <a:r>
              <a:rPr lang="bg-BG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</a:p>
          <a:p>
            <a:pPr lvl="0">
              <a:buClr>
                <a:srgbClr val="002B82"/>
              </a:buClr>
              <a:defRPr/>
            </a:pP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bg-BG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Прехвърляне </a:t>
            </a:r>
            <a:r>
              <a:rPr lang="bg-BG" altLang="en-US" sz="16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10 млн. евро </a:t>
            </a:r>
            <a:r>
              <a:rPr lang="bg-BG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ПО5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ПО3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проекта за </a:t>
            </a:r>
          </a:p>
          <a:p>
            <a:pPr lvl="0">
              <a:buClr>
                <a:srgbClr val="002B82"/>
              </a:buClr>
              <a:defRPr/>
            </a:pP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разширение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Линия 2 на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метрото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МС „Джеймс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Баучер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до МС “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Витоша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altLang="en-US" sz="1600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defRPr/>
            </a:pPr>
            <a:r>
              <a:rPr lang="en-US" altLang="en-US" sz="1600" b="1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bg-BG" altLang="en-US" sz="1600" b="1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Третото изменение наложи препрограмиране на двете оперативни програми </a:t>
            </a:r>
            <a:endParaRPr lang="en-US" altLang="en-US" sz="1600" b="1" i="1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defRPr/>
            </a:pPr>
            <a:endParaRPr lang="en-US" altLang="en-US" sz="1600" b="1" i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на програмата, предшестващи третото изменение на ОПТ</a:t>
            </a:r>
            <a:endParaRPr lang="bg-BG" altLang="en-US" sz="1600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defRPr/>
            </a:pPr>
            <a:endParaRPr lang="ru-RU" alt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заседание на Комитета за наблюдение на</a:t>
            </a:r>
            <a:r>
              <a:rPr lang="en-US" altLang="en-US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Оперативна програма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Транспорт и транспортна инфраструктура” 2014-2020 г.</a:t>
            </a:r>
            <a:endParaRPr lang="en-US" altLang="en-US" sz="11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6635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526928" y="1047246"/>
            <a:ext cx="8599487" cy="497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762918" y="356927"/>
            <a:ext cx="58324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altLang="en-US" sz="20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20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приключване</a:t>
            </a: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20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програмен</a:t>
            </a: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 </a:t>
            </a:r>
            <a:endParaRPr lang="ru-RU" altLang="en-US" sz="2000" b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2007-2013 </a:t>
            </a:r>
            <a:r>
              <a:rPr lang="ru-RU" altLang="en-US" sz="20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en-US" altLang="en-US" sz="2000" b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en-US" sz="2000" b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346200"/>
            <a:ext cx="8139113" cy="55168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АПИ </a:t>
            </a:r>
            <a:r>
              <a:rPr lang="ru-RU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подаде</a:t>
            </a: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 </a:t>
            </a: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два </a:t>
            </a:r>
            <a:r>
              <a:rPr 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ретроспективни</a:t>
            </a:r>
            <a:r>
              <a:rPr 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 </a:t>
            </a: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обща </a:t>
            </a:r>
            <a:r>
              <a:rPr lang="ru-RU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</a:t>
            </a: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млн. 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</a:t>
            </a:r>
          </a:p>
          <a:p>
            <a:pPr marL="285750" indent="-285750">
              <a:defRPr/>
            </a:pPr>
            <a:endParaRPr lang="ru-RU" sz="1600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Бенефициентите </a:t>
            </a:r>
            <a:r>
              <a:rPr lang="bg-BG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bg-BG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възп</a:t>
            </a:r>
            <a:r>
              <a:rPr 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олзва</a:t>
            </a:r>
            <a:r>
              <a:rPr lang="bg-BG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</a:t>
            </a:r>
            <a:r>
              <a:rPr 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</a:t>
            </a:r>
            <a:r>
              <a:rPr 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безлихвен</a:t>
            </a:r>
            <a:r>
              <a:rPr 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заем</a:t>
            </a:r>
            <a:r>
              <a:rPr 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ДДС6</a:t>
            </a:r>
            <a:r>
              <a:rPr lang="bg-BG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осигуряване на обема плащания в края на програмния </a:t>
            </a: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bg-BG" sz="1600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№ 271/ 6.10.2015 г.  и Решение № 62/ 25.03.2016 г.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МС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предоставена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временна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безлихвена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НКЖИ на обща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318 000 000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лв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endParaRPr lang="ru-RU" altLang="en-US" sz="1600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Установяване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график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ангажиментите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бенефициентите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en-US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внасяне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УО на </a:t>
            </a:r>
            <a:r>
              <a:rPr lang="ru-RU" altLang="en-US" sz="1600" i="1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Окончателни</a:t>
            </a:r>
            <a:r>
              <a:rPr lang="ru-RU" altLang="en-US" sz="1600" i="1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доклади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ОИП за </a:t>
            </a:r>
            <a:r>
              <a:rPr lang="ru-RU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незатворените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верификация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разходите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място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на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нередности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затваряне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констатации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одитни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контролни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осчетоводяване и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приспадане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засегнатите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анексиране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ДБФП и </a:t>
            </a:r>
            <a:r>
              <a:rPr lang="en-US" altLang="en-US" sz="1600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en-US" alt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altLang="en-US" sz="1600" i="1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endParaRPr lang="ru-RU" altLang="en-US" sz="1600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002B82"/>
              </a:buClr>
              <a:buFont typeface="Arial" pitchFamily="34" charset="0"/>
              <a:buChar char="•"/>
              <a:defRPr/>
            </a:pP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Повторната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проверка </a:t>
            </a:r>
            <a:r>
              <a:rPr lang="ru-RU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 на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договори 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поръчки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обхвана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buClr>
                <a:srgbClr val="002B82"/>
              </a:buClr>
              <a:defRPr/>
            </a:pP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altLang="en-US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бенефициенти</a:t>
            </a:r>
            <a:r>
              <a:rPr lang="ru-RU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бр. на НКЖИ;  12 бр. на Метрополитен; 63 бр. на АПИ; 13 бр. на </a:t>
            </a:r>
          </a:p>
          <a:p>
            <a:pPr lvl="0">
              <a:buClr>
                <a:srgbClr val="002B82"/>
              </a:buClr>
              <a:defRPr/>
            </a:pPr>
            <a:r>
              <a:rPr lang="bg-BG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ДППИ; 2бр. на АППД; 17 бр. на  НКСИП</a:t>
            </a:r>
            <a:r>
              <a:rPr lang="en-US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налагане на финансови корекции </a:t>
            </a:r>
          </a:p>
          <a:p>
            <a:pPr lvl="0">
              <a:buClr>
                <a:srgbClr val="002B82"/>
              </a:buClr>
              <a:buFont typeface="Arial" pitchFamily="34" charset="0"/>
              <a:buChar char="•"/>
              <a:defRPr/>
            </a:pPr>
            <a:endParaRPr lang="bg-BG" altLang="en-US" sz="1600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Заведени </a:t>
            </a:r>
            <a:r>
              <a:rPr lang="bg-BG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сигнали за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нередности</a:t>
            </a:r>
            <a:r>
              <a:rPr lang="bg-BG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- 259 </a:t>
            </a:r>
            <a:r>
              <a:rPr lang="bg-BG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бр.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Обработени и регистрираните </a:t>
            </a:r>
            <a:r>
              <a:rPr lang="bg-BG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нередности –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 бр.; </a:t>
            </a:r>
            <a:r>
              <a:rPr lang="bg-BG" altLang="en-US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 на договорите, по които има нередности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480 млн. евро.; </a:t>
            </a:r>
            <a:r>
              <a:rPr lang="bg-BG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 на нередностите - </a:t>
            </a: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16,5 млн. евро. </a:t>
            </a:r>
            <a:r>
              <a:rPr 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3,5 %</a:t>
            </a:r>
            <a:r>
              <a:rPr 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en-US" sz="1600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en-US" altLang="en-US" sz="1100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bg-BG" altLang="en-US" sz="1100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заседание на Комитета за наблюдение на</a:t>
            </a:r>
            <a:r>
              <a:rPr lang="en-US" altLang="en-US" sz="1100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Оперативна програма “Транспорт и транспортна инфраструктура” 2014-2020 г.</a:t>
            </a:r>
            <a:endParaRPr lang="en-US" altLang="en-US" sz="1100" i="1" dirty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6635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468312" y="1112838"/>
            <a:ext cx="8599487" cy="497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71601" y="381000"/>
            <a:ext cx="6224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altLang="en-US" sz="20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altLang="en-US" sz="20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приключване</a:t>
            </a:r>
            <a:r>
              <a:rPr lang="ru-RU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ОПТ 2007-2013 г.</a:t>
            </a:r>
            <a:endParaRPr lang="bg-BG" altLang="en-US" sz="2000" b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8139113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изготви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изпрати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СО два доклада по сертификация с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платените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бенефициентите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31.12.2015 г.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defRPr/>
            </a:pP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 </a:t>
            </a:r>
            <a:r>
              <a:rPr lang="ru-RU" sz="1600" b="1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Междинен</a:t>
            </a:r>
            <a:r>
              <a:rPr lang="ru-RU" sz="1600" b="1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доклад по сертификация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верифицирани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29.02.2016 и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изпратен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СО до ЕК на 18.04.2016 г. </a:t>
            </a:r>
            <a:r>
              <a:rPr lang="ru-RU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(106 млн. евро само КФ и ЕФРР)</a:t>
            </a:r>
          </a:p>
          <a:p>
            <a:pPr marL="285750" indent="-285750">
              <a:defRPr/>
            </a:pP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 </a:t>
            </a:r>
            <a:r>
              <a:rPr lang="ru-RU" sz="1600" b="1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Финален</a:t>
            </a:r>
            <a:r>
              <a:rPr lang="ru-RU" sz="1600" b="1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Междинен</a:t>
            </a:r>
            <a:r>
              <a:rPr lang="ru-RU" sz="1600" b="1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доклад по сертификация 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(ФМДС) и Декларация за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допустимите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(ДДР</a:t>
            </a: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 </a:t>
            </a:r>
            <a:r>
              <a:rPr lang="ru-RU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</a:t>
            </a: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верифицирани</a:t>
            </a: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1600" dirty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</a:t>
            </a:r>
            <a:r>
              <a:rPr lang="en-US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.2016 </a:t>
            </a:r>
            <a:r>
              <a:rPr lang="ru-RU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  <a:r>
              <a:rPr lang="ru-RU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евро – 1</a:t>
            </a:r>
            <a:r>
              <a:rPr 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61,4</a:t>
            </a:r>
            <a:r>
              <a:rPr lang="bg-BG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</a:t>
            </a:r>
            <a:r>
              <a:rPr 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 по КФ и </a:t>
            </a:r>
            <a:r>
              <a:rPr lang="en-US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27,5</a:t>
            </a:r>
            <a:r>
              <a:rPr lang="bg-BG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евро по ЕФРР</a:t>
            </a:r>
            <a:r>
              <a:rPr lang="ru-RU" sz="1600" i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i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Заедно с ФДС, УО представи списък на “нефункциониращите” проекти - 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„Обход на гр. Габрово </a:t>
            </a:r>
            <a:r>
              <a:rPr lang="bg-BG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„Модернизация на </a:t>
            </a:r>
            <a:r>
              <a:rPr lang="ru-RU" altLang="en-US" sz="16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жп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участъка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b="1" dirty="0" err="1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Септември</a:t>
            </a:r>
            <a:r>
              <a:rPr lang="ru-RU" altLang="en-US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Пловдив</a:t>
            </a: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bg-BG" sz="1600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 изготвя и представя на СО в срок до 30.11.2016 г. </a:t>
            </a:r>
            <a:r>
              <a:rPr lang="bg-BG" sz="16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Окончателен доклад по сертификация и Декларация за допустимите разходи </a:t>
            </a: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окончателния размер на верифицираните от УО разходи</a:t>
            </a:r>
          </a:p>
          <a:p>
            <a:pPr marL="285750" lvl="0" indent="-28575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endParaRPr lang="bg-BG" sz="1600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r>
              <a:rPr lang="bg-BG" altLang="en-US" sz="16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Рискове</a:t>
            </a:r>
            <a:endParaRPr lang="ru-RU" altLang="en-US" sz="1600" b="1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rgbClr val="002B82"/>
              </a:buClr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Липса на достатъчен административен капацитет, в т.ч. липса на практически опит на национално ниво</a:t>
            </a:r>
            <a:endParaRPr lang="ru-RU" altLang="en-US" sz="1600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Съвпадане на процеса по приключване на програмен период 2007-2013 г. и </a:t>
            </a:r>
          </a:p>
          <a:p>
            <a:pPr>
              <a:buClr>
                <a:srgbClr val="002B82"/>
              </a:buClr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верификация/сертификация през програмен период 2014-2020 г.</a:t>
            </a:r>
            <a:endParaRPr lang="bg-BG" altLang="en-US" sz="1600" dirty="0" smtClean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bg-BG" altLang="en-US" sz="11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заседание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на Комитета за наблюдение на</a:t>
            </a:r>
            <a:r>
              <a:rPr lang="en-US" altLang="en-US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Оперативна програма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Транспорт и транспортна инфраструктура” 2014-2020 г.</a:t>
            </a:r>
            <a:endParaRPr lang="en-US" altLang="en-US" sz="11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6635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907575"/>
              </p:ext>
            </p:extLst>
          </p:nvPr>
        </p:nvGraphicFramePr>
        <p:xfrm>
          <a:off x="-1" y="0"/>
          <a:ext cx="9144001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685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68313" y="1341438"/>
            <a:ext cx="5759450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 dirty="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31913" y="409575"/>
            <a:ext cx="65500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bg-BG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 в изпълнение след 2015 г.</a:t>
            </a:r>
            <a:r>
              <a:rPr lang="en-US" altLang="en-US" sz="2000" b="1" dirty="0" smtClean="0">
                <a:solidFill>
                  <a:srgbClr val="004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en-US" sz="2000" b="1" dirty="0">
              <a:solidFill>
                <a:srgbClr val="004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59155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en-US" sz="1600" b="1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„Обход на гр. Габрово</a:t>
            </a:r>
            <a:r>
              <a:rPr lang="en-US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bg-BG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в списъка на </a:t>
            </a:r>
            <a:r>
              <a:rPr lang="bg-BG" altLang="en-US" sz="1600" b="1" i="1" u="sng" dirty="0" err="1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нефукциониращи</a:t>
            </a:r>
            <a:r>
              <a:rPr lang="bg-BG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проекти</a:t>
            </a:r>
            <a:r>
              <a:rPr lang="en-US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bg-BG" altLang="en-US" sz="1600" b="1" i="1" u="sng" dirty="0" smtClean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ru-RU" sz="1600" b="1" i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Общ </a:t>
            </a:r>
            <a:r>
              <a:rPr lang="bg-BG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физически напредък – </a:t>
            </a:r>
            <a:r>
              <a:rPr lang="bg-BG" sz="1600" b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23%</a:t>
            </a:r>
            <a:r>
              <a:rPr lang="bg-BG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Прогноза за завършване </a:t>
            </a:r>
            <a:r>
              <a:rPr lang="bg-BG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– 2017 </a:t>
            </a:r>
            <a:r>
              <a:rPr lang="bg-BG" sz="1600" b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eaLnBrk="1" hangingPunct="1">
              <a:buClr>
                <a:schemeClr val="bg1"/>
              </a:buClr>
              <a:buSzPct val="90000"/>
              <a:buFont typeface="Arial" pitchFamily="34" charset="0"/>
              <a:buChar char="•"/>
              <a:defRPr/>
            </a:pPr>
            <a:r>
              <a:rPr lang="bg-BG" altLang="en-US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Необходими </a:t>
            </a:r>
            <a:r>
              <a:rPr lang="bg-BG" altLang="en-US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средства за завършване на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проекта </a:t>
            </a:r>
            <a:r>
              <a:rPr lang="bg-BG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bg-BG" sz="1600" b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28 млн. евро</a:t>
            </a:r>
            <a:endParaRPr lang="ru-RU" altLang="en-US" sz="1600" b="1" dirty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bg1"/>
              </a:buClr>
              <a:buSzPct val="90000"/>
              <a:buFont typeface="Arial" pitchFamily="34" charset="0"/>
              <a:buChar char="•"/>
              <a:defRPr/>
            </a:pPr>
            <a:r>
              <a:rPr lang="ru-RU" altLang="en-US" sz="1600" b="1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eaLnBrk="1" hangingPunct="1">
              <a:buClr>
                <a:schemeClr val="bg1"/>
              </a:buClr>
              <a:buSzPct val="90000"/>
              <a:buFont typeface="Arial" pitchFamily="34" charset="0"/>
              <a:buChar char="•"/>
              <a:defRPr/>
            </a:pP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„Реконструкция и </a:t>
            </a:r>
            <a:r>
              <a:rPr lang="bg-BG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електрификация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en-US" sz="1600" b="1" i="1" u="sng" dirty="0" err="1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ж.п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en-US" sz="1600" b="1" i="1" u="sng" dirty="0" err="1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линията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b="1" i="1" u="sng" dirty="0" err="1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Първомай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en-US" sz="1600" b="1" i="1" u="sng" dirty="0" err="1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Свиленград</a:t>
            </a:r>
            <a:r>
              <a:rPr lang="en-US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bg-BG" altLang="en-US" sz="1600" b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altLang="en-US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altLang="en-US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Общ физически напредък – </a:t>
            </a:r>
            <a:r>
              <a:rPr lang="bg-BG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90%</a:t>
            </a: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Прогноза за завършване </a:t>
            </a:r>
            <a:r>
              <a:rPr lang="bg-BG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– м. декември 2016 г.</a:t>
            </a: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altLang="en-US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bg-BG" sz="1600" b="1" dirty="0" smtClean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ru-RU" altLang="en-US" sz="1600" i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bg-BG" altLang="en-US" sz="1600" b="1" i="1" u="sng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Рехабилитация на участъци от ж.п. линията Пловдив – Бургас”</a:t>
            </a: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Общ </a:t>
            </a:r>
            <a:r>
              <a:rPr lang="bg-BG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физически напредък – </a:t>
            </a:r>
            <a:r>
              <a:rPr lang="bg-BG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95%</a:t>
            </a: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bg-BG" sz="1600" dirty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Прогноза за завършване </a:t>
            </a:r>
            <a:r>
              <a:rPr lang="bg-BG" sz="1600" b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– м. декември 2016 г.</a:t>
            </a:r>
          </a:p>
          <a:p>
            <a:pPr marL="0" lvl="2" eaLnBrk="1" hangingPunct="1">
              <a:buClr>
                <a:srgbClr val="002B82"/>
              </a:buClr>
              <a:buSzPct val="90000"/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2B82"/>
              </a:buClr>
              <a:buSzPct val="90000"/>
              <a:defRPr/>
            </a:pPr>
            <a:r>
              <a:rPr lang="ru-RU" altLang="en-US" sz="1600" b="1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„Модернизация на </a:t>
            </a:r>
            <a:r>
              <a:rPr lang="ru-RU" altLang="en-US" sz="1600" b="1" i="1" u="sng" dirty="0" err="1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ж.п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. у-к </a:t>
            </a:r>
            <a:r>
              <a:rPr lang="ru-RU" altLang="en-US" sz="1600" b="1" i="1" u="sng" dirty="0" err="1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Септември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-Пловдив</a:t>
            </a:r>
            <a:r>
              <a:rPr lang="en-US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bg-BG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в списъка на </a:t>
            </a:r>
            <a:r>
              <a:rPr lang="bg-BG" altLang="en-US" sz="1600" b="1" i="1" u="sng" dirty="0" err="1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нефукциониращи</a:t>
            </a:r>
            <a:r>
              <a:rPr lang="bg-BG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проекти</a:t>
            </a:r>
            <a:r>
              <a:rPr lang="en-US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en-US" sz="1600" b="1" i="1" u="sng" dirty="0" smtClean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Общ физически напредък – </a:t>
            </a:r>
            <a:r>
              <a:rPr lang="bg-BG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76%</a:t>
            </a: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bg-BG" sz="1600" dirty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Прогноза за завършване </a:t>
            </a:r>
            <a:r>
              <a:rPr lang="bg-BG" sz="1600" b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– м. декември 2016 г.</a:t>
            </a:r>
          </a:p>
          <a:p>
            <a:pPr marL="285750" indent="-285750">
              <a:defRPr/>
            </a:pPr>
            <a:r>
              <a:rPr lang="ru-RU" altLang="en-US" sz="1600" b="1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85750" indent="-285750">
              <a:defRPr/>
            </a:pPr>
            <a:r>
              <a:rPr lang="ru-RU" altLang="en-US" sz="1600" b="1" i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en-US" sz="1600" b="1" i="1" u="sng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„ИМТ Пловдив</a:t>
            </a:r>
            <a:r>
              <a:rPr lang="en-US" altLang="en-US" sz="1600" b="1" i="1" u="sng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b="1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85750" indent="-285750">
              <a:defRPr/>
            </a:pPr>
            <a:r>
              <a:rPr lang="ru-RU" sz="1600" b="1" i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Общ физически напредък – </a:t>
            </a:r>
            <a:r>
              <a:rPr lang="bg-BG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56%</a:t>
            </a: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sz="1600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sz="1600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Прогноза за завършване </a:t>
            </a:r>
            <a:r>
              <a:rPr lang="bg-BG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– м. юни 2016 </a:t>
            </a:r>
            <a:r>
              <a:rPr lang="bg-BG" sz="1600" b="1" dirty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bg-BG" sz="1600" b="1" dirty="0" smtClean="0">
                <a:solidFill>
                  <a:srgbClr val="004E8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defRPr/>
            </a:pPr>
            <a:endParaRPr lang="ru-RU" sz="1600" b="1" i="1" dirty="0" smtClean="0">
              <a:solidFill>
                <a:srgbClr val="004E8C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defRPr/>
            </a:pP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заседание на Комитета за наблюдение на</a:t>
            </a:r>
            <a:r>
              <a:rPr lang="en-US" altLang="en-US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Оперативна програма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Транспорт и транспортна инфраструктура” 2014-2020 г.</a:t>
            </a:r>
            <a:endParaRPr lang="en-US" altLang="en-US" sz="1100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en-US" sz="1100" i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627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 rot="20910155">
            <a:off x="539750" y="4813300"/>
            <a:ext cx="8229600" cy="1143000"/>
          </a:xfrm>
        </p:spPr>
        <p:txBody>
          <a:bodyPr/>
          <a:lstStyle/>
          <a:p>
            <a:pPr eaLnBrk="1" hangingPunct="1"/>
            <a:r>
              <a:rPr lang="bg-BG" altLang="en-US" sz="2800" b="1" i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вниманието!</a:t>
            </a:r>
            <a:endParaRPr lang="en-US" altLang="en-US" sz="2800" b="1" i="1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5" y="1773238"/>
            <a:ext cx="5141913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2"/>
          <a:stretch>
            <a:fillRect/>
          </a:stretch>
        </p:blipFill>
        <p:spPr bwMode="auto">
          <a:xfrm>
            <a:off x="107950" y="115888"/>
            <a:ext cx="1225550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207963"/>
            <a:ext cx="16986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7537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8872</TotalTime>
  <Words>985</Words>
  <Application>Microsoft Office PowerPoint</Application>
  <PresentationFormat>On-screen Show (4:3)</PresentationFormat>
  <Paragraphs>134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Благодаря за вниманието!</vt:lpstr>
    </vt:vector>
  </TitlesOfParts>
  <Company>MTITC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Desislava Nikolova</dc:creator>
  <cp:lastModifiedBy>Vasil Stanev</cp:lastModifiedBy>
  <cp:revision>991</cp:revision>
  <cp:lastPrinted>2015-06-01T05:06:38Z</cp:lastPrinted>
  <dcterms:created xsi:type="dcterms:W3CDTF">2013-05-14T07:37:49Z</dcterms:created>
  <dcterms:modified xsi:type="dcterms:W3CDTF">2016-05-16T14:08:17Z</dcterms:modified>
</cp:coreProperties>
</file>