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38" r:id="rId3"/>
    <p:sldId id="335" r:id="rId4"/>
    <p:sldId id="324" r:id="rId5"/>
    <p:sldId id="336" r:id="rId6"/>
    <p:sldId id="337" r:id="rId7"/>
    <p:sldId id="33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governance/impact/planned_ia/docs/2013_olaf_001_fighting_cigarette_smuggling_en.pdf" TargetMode="External"/><Relationship Id="rId2" Type="http://schemas.openxmlformats.org/officeDocument/2006/relationships/hyperlink" Target="http://ec.europa.eu/governance/impact/planned_ia/docs/2013_just_007_eppo_for_protection_of_eu_financial_interests_en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ec.europa.eu/governance/impact/planned_ia/docs/2013_olaf_003_reporting_of_irregularities_en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229600" cy="42671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b="1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endParaRPr lang="bg-BG" b="1" dirty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bg-BG" b="1" dirty="0" smtClean="0"/>
              <a:t>Тенденции за </a:t>
            </a:r>
            <a:r>
              <a:rPr lang="bg-BG" b="1" dirty="0"/>
              <a:t>следващия програмен период. </a:t>
            </a:r>
            <a:endParaRPr lang="bg-BG" b="1" dirty="0" smtClean="0"/>
          </a:p>
          <a:p>
            <a:pPr marL="0" indent="0" algn="r">
              <a:buNone/>
            </a:pPr>
            <a:endParaRPr lang="bg-BG" sz="2000" b="1" dirty="0" smtClean="0">
              <a:ea typeface="+mj-ea"/>
              <a:cs typeface="+mj-cs"/>
            </a:endParaRPr>
          </a:p>
          <a:p>
            <a:pPr marL="0" indent="0" algn="r">
              <a:buNone/>
            </a:pPr>
            <a:endParaRPr lang="bg-BG" sz="20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6630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27038"/>
          </a:xfrm>
        </p:spPr>
        <p:txBody>
          <a:bodyPr>
            <a:normAutofit fontScale="90000"/>
          </a:bodyPr>
          <a:lstStyle/>
          <a:p>
            <a:r>
              <a:rPr lang="bg-BG" sz="2800" dirty="0"/>
              <a:t>Програмен период </a:t>
            </a:r>
            <a:r>
              <a:rPr lang="bg-BG" sz="2800" dirty="0" smtClean="0"/>
              <a:t>2014-2020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1534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sz="2000" dirty="0" smtClean="0"/>
          </a:p>
          <a:p>
            <a:pPr marL="0" indent="0">
              <a:buNone/>
            </a:pPr>
            <a:r>
              <a:rPr lang="bg-BG" sz="2000" dirty="0" smtClean="0"/>
              <a:t>Какво да очакваме за следващия програмен период?</a:t>
            </a:r>
          </a:p>
          <a:p>
            <a:pPr marL="0" indent="0">
              <a:buNone/>
            </a:pPr>
            <a:endParaRPr lang="bg-BG" sz="2000" dirty="0" smtClean="0"/>
          </a:p>
          <a:p>
            <a:pPr marL="0" indent="0">
              <a:buNone/>
            </a:pPr>
            <a:r>
              <a:rPr lang="bg-BG" sz="2000" dirty="0" smtClean="0"/>
              <a:t>Реорганизация на ОЛАФ                    насоки за развитие предимно към борбата с измамите.</a:t>
            </a:r>
          </a:p>
          <a:p>
            <a:pPr marL="0" indent="0">
              <a:buNone/>
            </a:pPr>
            <a:r>
              <a:rPr lang="bg-BG" sz="2000" dirty="0" smtClean="0"/>
              <a:t>Нередностите                отговорност на УО и ЕК (съответните главни дирекции).</a:t>
            </a:r>
          </a:p>
          <a:p>
            <a:pPr marL="0" indent="0">
              <a:buNone/>
            </a:pPr>
            <a:r>
              <a:rPr lang="bg-BG" sz="2000" dirty="0"/>
              <a:t>Н</a:t>
            </a:r>
            <a:r>
              <a:rPr lang="bg-BG" sz="2000" dirty="0" smtClean="0"/>
              <a:t>амаляване </a:t>
            </a:r>
            <a:r>
              <a:rPr lang="bg-BG" sz="2000" dirty="0"/>
              <a:t>на административната </a:t>
            </a:r>
            <a:r>
              <a:rPr lang="bg-BG" sz="2000" dirty="0" smtClean="0"/>
              <a:t>тежест                  увеличаване на ефективността на администрацията.</a:t>
            </a:r>
          </a:p>
          <a:p>
            <a:pPr marL="0" indent="0">
              <a:buNone/>
            </a:pPr>
            <a:endParaRPr lang="bg-BG" sz="2000" dirty="0" smtClean="0"/>
          </a:p>
        </p:txBody>
      </p:sp>
      <p:sp>
        <p:nvSpPr>
          <p:cNvPr id="9" name="Right Arrow 8"/>
          <p:cNvSpPr/>
          <p:nvPr/>
        </p:nvSpPr>
        <p:spPr>
          <a:xfrm>
            <a:off x="3580925" y="2743200"/>
            <a:ext cx="615631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5486400" y="4114800"/>
            <a:ext cx="615631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>
            <a:off x="2286000" y="3429000"/>
            <a:ext cx="615631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16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786488"/>
              </p:ext>
            </p:extLst>
          </p:nvPr>
        </p:nvGraphicFramePr>
        <p:xfrm>
          <a:off x="660188" y="1371600"/>
          <a:ext cx="7924800" cy="4114802"/>
        </p:xfrm>
        <a:graphic>
          <a:graphicData uri="http://schemas.openxmlformats.org/drawingml/2006/table">
            <a:tbl>
              <a:tblPr/>
              <a:tblGrid>
                <a:gridCol w="5331287"/>
                <a:gridCol w="990508"/>
                <a:gridCol w="1047435"/>
                <a:gridCol w="277785"/>
                <a:gridCol w="277785"/>
              </a:tblGrid>
              <a:tr h="214417">
                <a:tc gridSpan="3">
                  <a:txBody>
                    <a:bodyPr/>
                    <a:lstStyle/>
                    <a:p>
                      <a:pPr algn="l"/>
                      <a:r>
                        <a:rPr lang="en-GB" sz="900" b="0" dirty="0">
                          <a:effectLst/>
                          <a:latin typeface="inherit"/>
                        </a:rPr>
                        <a:t>European Anti-Fraud Office</a:t>
                      </a:r>
                    </a:p>
                  </a:txBody>
                  <a:tcPr marL="24428" marR="24428" marT="19542" marB="19542" anchor="ctr">
                    <a:lnL>
                      <a:noFill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/>
                </a:tc>
              </a:tr>
              <a:tr h="1064442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rgbClr val="074A8B"/>
                          </a:solidFill>
                          <a:effectLst/>
                          <a:latin typeface="inherit"/>
                        </a:rPr>
                        <a:t>Title of the initiative</a:t>
                      </a:r>
                    </a:p>
                  </a:txBody>
                  <a:tcPr marL="48855" marR="48855" marT="19542" marB="19542" anchor="ctr">
                    <a:lnL>
                      <a:noFill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C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1">
                          <a:solidFill>
                            <a:srgbClr val="074A8B"/>
                          </a:solidFill>
                          <a:effectLst/>
                          <a:latin typeface="inherit"/>
                        </a:rPr>
                        <a:t>Impact assessment planned</a:t>
                      </a:r>
                    </a:p>
                  </a:txBody>
                  <a:tcPr marL="48855" marR="48855" marT="19542" marB="19542" anchor="ctr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C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rgbClr val="074A8B"/>
                          </a:solidFill>
                          <a:effectLst/>
                          <a:latin typeface="inherit"/>
                        </a:rPr>
                        <a:t>Initiative adopted</a:t>
                      </a:r>
                    </a:p>
                  </a:txBody>
                  <a:tcPr marL="48855" marR="48855" marT="19542" marB="19542" anchor="ctr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C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/>
                </a:tc>
              </a:tr>
              <a:tr h="394087">
                <a:tc gridSpan="3"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effectLst/>
                          <a:latin typeface="inherit"/>
                        </a:rPr>
                        <a:t>Commission Work Programme / Initiatives with commitments to deliver in 2013</a:t>
                      </a:r>
                      <a:endParaRPr lang="en-GB" sz="900" b="0" dirty="0">
                        <a:effectLst/>
                        <a:latin typeface="inherit"/>
                      </a:endParaRPr>
                    </a:p>
                  </a:txBody>
                  <a:tcPr marL="24428" marR="24428" marT="48855" marB="48855">
                    <a:lnL>
                      <a:noFill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/>
                </a:tc>
              </a:tr>
              <a:tr h="540347">
                <a:tc>
                  <a:txBody>
                    <a:bodyPr/>
                    <a:lstStyle/>
                    <a:p>
                      <a:pPr algn="l"/>
                      <a:r>
                        <a:rPr lang="en-GB" sz="900" b="0" u="sng" dirty="0">
                          <a:solidFill>
                            <a:srgbClr val="551A8B"/>
                          </a:solidFill>
                          <a:effectLst/>
                          <a:latin typeface="inherit"/>
                          <a:hlinkClick r:id="rId2" tooltip="(*)Establishment of a European Public Prosecutor's office (EPPO) to protect the financial interests of the Union"/>
                        </a:rPr>
                        <a:t>(*)Establishment of a European Public Prosecutor's office (EPPO) to protect the financial interests of the Union</a:t>
                      </a:r>
                      <a:r>
                        <a:rPr lang="en-GB" sz="900" b="0" dirty="0">
                          <a:effectLst/>
                          <a:latin typeface="inherit"/>
                        </a:rPr>
                        <a:t>  [29 KB]</a:t>
                      </a:r>
                    </a:p>
                  </a:txBody>
                  <a:tcPr marL="24428" marR="24428" marT="48855" marB="48855">
                    <a:lnL>
                      <a:noFill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0">
                          <a:effectLst/>
                          <a:latin typeface="inherit"/>
                        </a:rPr>
                        <a:t>Yes</a:t>
                      </a:r>
                    </a:p>
                  </a:txBody>
                  <a:tcPr marL="24428" marR="24428" marT="48855" marB="48855" anchor="ctr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0">
                          <a:effectLst/>
                          <a:latin typeface="inherit"/>
                        </a:rPr>
                        <a:t>Ongoing</a:t>
                      </a:r>
                    </a:p>
                  </a:txBody>
                  <a:tcPr marL="24428" marR="24428" marT="48855" marB="48855" anchor="ctr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/>
                </a:tc>
              </a:tr>
              <a:tr h="273606">
                <a:tc gridSpan="3">
                  <a:txBody>
                    <a:bodyPr/>
                    <a:lstStyle/>
                    <a:p>
                      <a:pPr algn="l"/>
                      <a:r>
                        <a:rPr lang="en-GB" sz="900" b="1">
                          <a:effectLst/>
                          <a:latin typeface="inherit"/>
                        </a:rPr>
                        <a:t>Commission Work Programme / other initiatives</a:t>
                      </a:r>
                      <a:endParaRPr lang="en-GB" sz="900" b="0">
                        <a:effectLst/>
                        <a:latin typeface="inherit"/>
                      </a:endParaRPr>
                    </a:p>
                  </a:txBody>
                  <a:tcPr marL="24428" marR="24428" marT="48855" marB="48855">
                    <a:lnL>
                      <a:noFill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/>
                </a:tc>
              </a:tr>
              <a:tr h="394087">
                <a:tc>
                  <a:txBody>
                    <a:bodyPr/>
                    <a:lstStyle/>
                    <a:p>
                      <a:pPr algn="l"/>
                      <a:r>
                        <a:rPr lang="en-GB" sz="900" b="0" u="sng">
                          <a:solidFill>
                            <a:srgbClr val="551A8B"/>
                          </a:solidFill>
                          <a:effectLst/>
                          <a:latin typeface="inherit"/>
                          <a:hlinkClick r:id="rId3" tooltip="Fighting cigarette smuggling"/>
                        </a:rPr>
                        <a:t>Fighting cigarette smuggling</a:t>
                      </a:r>
                      <a:r>
                        <a:rPr lang="en-GB" sz="900" b="0">
                          <a:effectLst/>
                          <a:latin typeface="inherit"/>
                        </a:rPr>
                        <a:t>  [198 KB]</a:t>
                      </a:r>
                    </a:p>
                  </a:txBody>
                  <a:tcPr marL="24428" marR="24428" marT="48855" marB="48855">
                    <a:lnL>
                      <a:noFill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0">
                          <a:effectLst/>
                          <a:latin typeface="inherit"/>
                        </a:rPr>
                        <a:t>No</a:t>
                      </a:r>
                    </a:p>
                  </a:txBody>
                  <a:tcPr marL="24428" marR="24428" marT="48855" marB="48855" anchor="ctr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0">
                          <a:effectLst/>
                          <a:latin typeface="inherit"/>
                        </a:rPr>
                        <a:t>Ongoing</a:t>
                      </a:r>
                    </a:p>
                  </a:txBody>
                  <a:tcPr marL="24428" marR="24428" marT="48855" marB="48855" anchor="ctr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/>
                </a:tc>
              </a:tr>
              <a:tr h="273606">
                <a:tc gridSpan="3">
                  <a:txBody>
                    <a:bodyPr/>
                    <a:lstStyle/>
                    <a:p>
                      <a:pPr algn="l"/>
                      <a:r>
                        <a:rPr lang="en-GB" sz="900" b="1">
                          <a:effectLst/>
                          <a:latin typeface="inherit"/>
                        </a:rPr>
                        <a:t>Initiatives outside Commission work programme</a:t>
                      </a:r>
                      <a:endParaRPr lang="en-GB" sz="900" b="0">
                        <a:effectLst/>
                        <a:latin typeface="inherit"/>
                      </a:endParaRPr>
                    </a:p>
                  </a:txBody>
                  <a:tcPr marL="24428" marR="24428" marT="48855" marB="48855">
                    <a:lnL>
                      <a:noFill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/>
                </a:tc>
              </a:tr>
              <a:tr h="686604">
                <a:tc>
                  <a:txBody>
                    <a:bodyPr/>
                    <a:lstStyle/>
                    <a:p>
                      <a:pPr algn="l"/>
                      <a:r>
                        <a:rPr lang="en-GB" sz="900" b="0" u="sng">
                          <a:solidFill>
                            <a:srgbClr val="551A8B"/>
                          </a:solidFill>
                          <a:effectLst/>
                          <a:latin typeface="inherit"/>
                          <a:hlinkClick r:id="rId4" tooltip="Reporting irregularities in area of shared management in the new Multiannual Financial Framework for the period 2014-2020"/>
                        </a:rPr>
                        <a:t>Reporting irregularities in area of shared management in the new Multiannual Financial Framework for the period 2014-2020</a:t>
                      </a:r>
                      <a:r>
                        <a:rPr lang="en-GB" sz="900" b="0">
                          <a:effectLst/>
                          <a:latin typeface="inherit"/>
                        </a:rPr>
                        <a:t>  [198 KB]</a:t>
                      </a:r>
                    </a:p>
                  </a:txBody>
                  <a:tcPr marL="24428" marR="24428" marT="48855" marB="48855">
                    <a:lnL>
                      <a:noFill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0">
                          <a:effectLst/>
                          <a:latin typeface="inherit"/>
                        </a:rPr>
                        <a:t>No</a:t>
                      </a:r>
                    </a:p>
                  </a:txBody>
                  <a:tcPr marL="24428" marR="24428" marT="48855" marB="48855" anchor="ctr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0">
                          <a:effectLst/>
                          <a:latin typeface="inherit"/>
                        </a:rPr>
                        <a:t>Ongoing</a:t>
                      </a:r>
                    </a:p>
                  </a:txBody>
                  <a:tcPr marL="24428" marR="24428" marT="48855" marB="48855" anchor="ctr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>
                    <a:lnL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6901" marR="46901" marT="23451" marB="23451"/>
                </a:tc>
              </a:tr>
              <a:tr h="273606">
                <a:tc gridSpan="5">
                  <a:txBody>
                    <a:bodyPr/>
                    <a:lstStyle/>
                    <a:p>
                      <a:pPr algn="l"/>
                      <a:endParaRPr lang="en-GB" sz="900" b="0" dirty="0">
                        <a:effectLst/>
                        <a:latin typeface="inherit"/>
                      </a:endParaRPr>
                    </a:p>
                  </a:txBody>
                  <a:tcPr marL="24428" marR="24428" marT="48855" marB="48855" anchor="ctr">
                    <a:lnL>
                      <a:noFill/>
                    </a:lnL>
                    <a:lnR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74A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52400"/>
            <a:ext cx="309858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153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427038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sz="2800" dirty="0"/>
              <a:t> </a:t>
            </a:r>
            <a:r>
              <a:rPr lang="bg-BG" sz="2800" dirty="0"/>
              <a:t>Цели през новия програмен период 2014-2020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486775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sz="2000" dirty="0" smtClean="0"/>
          </a:p>
          <a:p>
            <a:pPr>
              <a:buFont typeface="Wingdings" pitchFamily="2" charset="2"/>
              <a:buChar char="§"/>
            </a:pPr>
            <a:r>
              <a:rPr lang="bg-BG" sz="2000" dirty="0" smtClean="0"/>
              <a:t>гарантиране на докладването на нередности</a:t>
            </a:r>
          </a:p>
          <a:p>
            <a:pPr>
              <a:buFont typeface="Wingdings" pitchFamily="2" charset="2"/>
              <a:buChar char="§"/>
            </a:pPr>
            <a:r>
              <a:rPr lang="bg-BG" sz="2000" dirty="0" smtClean="0"/>
              <a:t>изготвяне на анализи, доклади и разработване на системи за ранно предупреждение за по-ефективно идентифициране на рисковете</a:t>
            </a:r>
          </a:p>
          <a:p>
            <a:pPr>
              <a:buFont typeface="Wingdings" pitchFamily="2" charset="2"/>
              <a:buChar char="§"/>
            </a:pPr>
            <a:r>
              <a:rPr lang="bg-BG" sz="2000" dirty="0" smtClean="0"/>
              <a:t>подобряване </a:t>
            </a:r>
            <a:r>
              <a:rPr lang="bg-BG" sz="2000" dirty="0"/>
              <a:t>на законодателството </a:t>
            </a:r>
            <a:endParaRPr lang="bg-BG" sz="2000" dirty="0" smtClean="0"/>
          </a:p>
          <a:p>
            <a:pPr>
              <a:buFont typeface="Wingdings" pitchFamily="2" charset="2"/>
              <a:buChar char="§"/>
            </a:pPr>
            <a:r>
              <a:rPr lang="bg-BG" sz="2000" dirty="0" smtClean="0"/>
              <a:t>добро финансово управление</a:t>
            </a:r>
          </a:p>
          <a:p>
            <a:pPr>
              <a:buFont typeface="Wingdings" pitchFamily="2" charset="2"/>
              <a:buChar char="§"/>
            </a:pPr>
            <a:r>
              <a:rPr lang="bg-BG" sz="2000" dirty="0" smtClean="0"/>
              <a:t>акцент върху докладването на подозрения за измами, с оглед получаване на по-пълна информация</a:t>
            </a:r>
          </a:p>
          <a:p>
            <a:pPr>
              <a:buFont typeface="Wingdings" pitchFamily="2" charset="2"/>
              <a:buChar char="§"/>
            </a:pPr>
            <a:r>
              <a:rPr lang="bg-BG" sz="2000" dirty="0" smtClean="0"/>
              <a:t>опростяване на докладването (премахване на несъществени части от информацията, която да бъде докладвана)</a:t>
            </a:r>
          </a:p>
          <a:p>
            <a:pPr>
              <a:buFont typeface="Wingdings" pitchFamily="2" charset="2"/>
              <a:buChar char="§"/>
            </a:pPr>
            <a:r>
              <a:rPr lang="bg-BG" sz="2000" dirty="0" smtClean="0"/>
              <a:t>процедурата за докладване следва да бъде хармонизирана в различните сектори</a:t>
            </a:r>
          </a:p>
        </p:txBody>
      </p:sp>
    </p:spTree>
    <p:extLst>
      <p:ext uri="{BB962C8B-B14F-4D97-AF65-F5344CB8AC3E}">
        <p14:creationId xmlns:p14="http://schemas.microsoft.com/office/powerpoint/2010/main" val="93564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39175" cy="609600"/>
          </a:xfrm>
        </p:spPr>
        <p:txBody>
          <a:bodyPr>
            <a:noAutofit/>
          </a:bodyPr>
          <a:lstStyle/>
          <a:p>
            <a:pPr marL="0" indent="0"/>
            <a:r>
              <a:rPr lang="bg-BG" sz="2000" dirty="0"/>
              <a:t>Възможни варианти за развитие при докладването на нередности за постигане на целите през новия програмен период </a:t>
            </a:r>
            <a:r>
              <a:rPr lang="ru-RU" sz="2000" dirty="0"/>
              <a:t>2014-2020</a:t>
            </a: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5" y="1143000"/>
            <a:ext cx="8715376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bg-BG" sz="1300" b="1" u="sng" dirty="0" smtClean="0"/>
          </a:p>
          <a:p>
            <a:pPr marL="0" indent="0">
              <a:buNone/>
            </a:pPr>
            <a:r>
              <a:rPr lang="bg-BG" sz="2000" b="1" u="sng" dirty="0" smtClean="0"/>
              <a:t>Промяна в законодателните инструменти</a:t>
            </a:r>
          </a:p>
          <a:p>
            <a:pPr>
              <a:buFont typeface="Wingdings" pitchFamily="2" charset="2"/>
              <a:buChar char="§"/>
            </a:pPr>
            <a:r>
              <a:rPr lang="bg-BG" sz="2000" dirty="0" smtClean="0"/>
              <a:t>Общи правила по различните секторни инструменти</a:t>
            </a:r>
          </a:p>
          <a:p>
            <a:pPr>
              <a:buFont typeface="Wingdings" pitchFamily="2" charset="2"/>
              <a:buChar char="§"/>
            </a:pPr>
            <a:r>
              <a:rPr lang="bg-BG" sz="2000" dirty="0" smtClean="0"/>
              <a:t>Специфични правила за отделните секторни инструменти</a:t>
            </a:r>
          </a:p>
          <a:p>
            <a:pPr marL="0" indent="0">
              <a:buNone/>
            </a:pPr>
            <a:endParaRPr lang="bg-BG" sz="1300" dirty="0" smtClean="0"/>
          </a:p>
          <a:p>
            <a:pPr marL="0" indent="0">
              <a:buNone/>
            </a:pPr>
            <a:r>
              <a:rPr lang="bg-BG" sz="2000" b="1" u="sng" dirty="0" smtClean="0"/>
              <a:t>Развитие на процедурата по докладване на нередности</a:t>
            </a:r>
          </a:p>
          <a:p>
            <a:pPr marL="0" indent="0">
              <a:buNone/>
            </a:pPr>
            <a:endParaRPr lang="bg-BG" sz="1400" dirty="0" smtClean="0"/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bg-BG" sz="2000" dirty="0" smtClean="0"/>
              <a:t>Консервативен подход                 правната рамка остава без промяна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bg-BG" sz="1400" dirty="0" smtClean="0"/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bg-BG" sz="2000" dirty="0" smtClean="0"/>
              <a:t>Оптимизиран подход                  опростяване на процедурата за докладване чрез фокусиране върху подозренията за измами, като се предвижда:</a:t>
            </a:r>
          </a:p>
          <a:p>
            <a:pPr lvl="1">
              <a:buFont typeface="Wingdings" pitchFamily="2" charset="2"/>
              <a:buChar char="ü"/>
            </a:pPr>
            <a:r>
              <a:rPr lang="bg-BG" sz="2200" dirty="0" smtClean="0"/>
              <a:t>Премахване на прага за докладване за подозренията за измами</a:t>
            </a:r>
          </a:p>
          <a:p>
            <a:pPr lvl="1">
              <a:buFont typeface="Wingdings" pitchFamily="2" charset="2"/>
              <a:buChar char="ü"/>
            </a:pPr>
            <a:r>
              <a:rPr lang="bg-BG" sz="2200" dirty="0" smtClean="0"/>
              <a:t>Акцентиране върху подозренията </a:t>
            </a:r>
            <a:r>
              <a:rPr lang="bg-BG" sz="2200" dirty="0"/>
              <a:t>за измами </a:t>
            </a:r>
            <a:r>
              <a:rPr lang="bg-BG" sz="2200" dirty="0" smtClean="0"/>
              <a:t>и намаляване на обема от  информация </a:t>
            </a:r>
            <a:r>
              <a:rPr lang="bg-BG" sz="2200" dirty="0"/>
              <a:t>в </a:t>
            </a:r>
            <a:r>
              <a:rPr lang="bg-BG" sz="2200" dirty="0" smtClean="0"/>
              <a:t>докладите за случаите на нередности</a:t>
            </a:r>
          </a:p>
          <a:p>
            <a:pPr lvl="1">
              <a:buFont typeface="Wingdings" pitchFamily="2" charset="2"/>
              <a:buChar char="ü"/>
            </a:pPr>
            <a:r>
              <a:rPr lang="bg-BG" sz="2200" dirty="0" smtClean="0"/>
              <a:t>Обсъждане на въпроса за честотата на докладване (на тримесечие или други правила)</a:t>
            </a:r>
          </a:p>
          <a:p>
            <a:pPr lvl="1">
              <a:buFont typeface="Wingdings" pitchFamily="2" charset="2"/>
              <a:buChar char="ü"/>
            </a:pPr>
            <a:r>
              <a:rPr lang="bg-BG" sz="2200" dirty="0" smtClean="0"/>
              <a:t>Докладване само по електронен път </a:t>
            </a:r>
            <a:r>
              <a:rPr lang="en-US" sz="2200" dirty="0" smtClean="0"/>
              <a:t>(IMS)</a:t>
            </a:r>
            <a:endParaRPr lang="bg-BG" sz="2200" dirty="0">
              <a:solidFill>
                <a:srgbClr val="FF0000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3018223" y="3505200"/>
            <a:ext cx="609125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/>
          <p:nvPr/>
        </p:nvSpPr>
        <p:spPr>
          <a:xfrm>
            <a:off x="3147682" y="3048000"/>
            <a:ext cx="609125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3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bg-BG" sz="2800" dirty="0" smtClean="0"/>
              <a:t>Докладване на нередности за програмен период 2007-2013 – Европейско законодателство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37338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bg-BG" sz="2000" dirty="0" smtClean="0"/>
          </a:p>
          <a:p>
            <a:pPr marL="0" indent="0">
              <a:buNone/>
            </a:pPr>
            <a:r>
              <a:rPr lang="bg-BG" sz="5100" dirty="0" smtClean="0"/>
              <a:t>Нормативният акт, който определя реда за докладване на нередности по СКФ от страните членки към Комисията (ОЛАФ) е Регламент 1828/2006.</a:t>
            </a:r>
          </a:p>
          <a:p>
            <a:pPr marL="0" indent="0">
              <a:buNone/>
            </a:pPr>
            <a:endParaRPr lang="bg-BG" sz="5100" dirty="0" smtClean="0"/>
          </a:p>
          <a:p>
            <a:pPr marL="0" indent="0">
              <a:buNone/>
            </a:pPr>
            <a:r>
              <a:rPr lang="bg-BG" sz="5100" dirty="0" smtClean="0"/>
              <a:t>Същият е променян през годините, като най-съществените изменения по отношение докладването са направени с Регламент 846/2009. </a:t>
            </a:r>
          </a:p>
          <a:p>
            <a:pPr marL="0" indent="0">
              <a:buNone/>
            </a:pPr>
            <a:endParaRPr lang="bg-BG" sz="5100" dirty="0" smtClean="0"/>
          </a:p>
          <a:p>
            <a:pPr marL="0" indent="0">
              <a:buNone/>
            </a:pPr>
            <a:r>
              <a:rPr lang="bg-BG" sz="5100" dirty="0" smtClean="0"/>
              <a:t>Измененията са с цел опростяване на процедурите и намаляване на административната тежест.</a:t>
            </a:r>
          </a:p>
        </p:txBody>
      </p:sp>
    </p:spTree>
    <p:extLst>
      <p:ext uri="{BB962C8B-B14F-4D97-AF65-F5344CB8AC3E}">
        <p14:creationId xmlns:p14="http://schemas.microsoft.com/office/powerpoint/2010/main" val="346259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3600" dirty="0" smtClean="0"/>
              <a:t>Благодаря за вниманието!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1576041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958</TotalTime>
  <Words>386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Програмен период 2014-2020</vt:lpstr>
      <vt:lpstr>PowerPoint Presentation</vt:lpstr>
      <vt:lpstr> Цели през новия програмен период 2014-2020</vt:lpstr>
      <vt:lpstr>Възможни варианти за развитие при докладването на нередности за постигане на целите през новия програмен период 2014-2020</vt:lpstr>
      <vt:lpstr>Докладване на нередности за програмен период 2007-2013 – Европейско законодателство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 L. Lalova</dc:creator>
  <cp:lastModifiedBy>Mira L. Lalova</cp:lastModifiedBy>
  <cp:revision>149</cp:revision>
  <dcterms:created xsi:type="dcterms:W3CDTF">2006-08-16T00:00:00Z</dcterms:created>
  <dcterms:modified xsi:type="dcterms:W3CDTF">2013-09-12T11:22:07Z</dcterms:modified>
</cp:coreProperties>
</file>