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  <p:sldMasterId id="2147483708" r:id="rId2"/>
  </p:sldMasterIdLst>
  <p:notesMasterIdLst>
    <p:notesMasterId r:id="rId22"/>
  </p:notesMasterIdLst>
  <p:handoutMasterIdLst>
    <p:handoutMasterId r:id="rId23"/>
  </p:handoutMasterIdLst>
  <p:sldIdLst>
    <p:sldId id="256" r:id="rId3"/>
    <p:sldId id="257" r:id="rId4"/>
    <p:sldId id="300" r:id="rId5"/>
    <p:sldId id="304" r:id="rId6"/>
    <p:sldId id="305" r:id="rId7"/>
    <p:sldId id="301" r:id="rId8"/>
    <p:sldId id="258" r:id="rId9"/>
    <p:sldId id="259" r:id="rId10"/>
    <p:sldId id="297" r:id="rId11"/>
    <p:sldId id="295" r:id="rId12"/>
    <p:sldId id="296" r:id="rId13"/>
    <p:sldId id="299" r:id="rId14"/>
    <p:sldId id="298" r:id="rId15"/>
    <p:sldId id="303" r:id="rId16"/>
    <p:sldId id="302" r:id="rId17"/>
    <p:sldId id="307" r:id="rId18"/>
    <p:sldId id="306" r:id="rId19"/>
    <p:sldId id="308" r:id="rId20"/>
    <p:sldId id="275" r:id="rId21"/>
  </p:sldIdLst>
  <p:sldSz cx="9144000" cy="6858000" type="screen4x3"/>
  <p:notesSz cx="6797675" cy="9926638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E8C"/>
    <a:srgbClr val="456A1C"/>
    <a:srgbClr val="255559"/>
    <a:srgbClr val="6BA42C"/>
    <a:srgbClr val="004B8A"/>
    <a:srgbClr val="002B82"/>
    <a:srgbClr val="FF5B5B"/>
    <a:srgbClr val="D20000"/>
    <a:srgbClr val="002A4C"/>
    <a:srgbClr val="2F49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0" autoAdjust="0"/>
    <p:restoredTop sz="90643" autoAdjust="0"/>
  </p:normalViewPr>
  <p:slideViewPr>
    <p:cSldViewPr>
      <p:cViewPr>
        <p:scale>
          <a:sx n="80" d="100"/>
          <a:sy n="80" d="100"/>
        </p:scale>
        <p:origin x="111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F6A9740-402B-48C2-87DB-4BE423782466}" type="datetimeFigureOut">
              <a:rPr lang="bg-BG"/>
              <a:pPr>
                <a:defRPr/>
              </a:pPr>
              <a:t>2.6.2015 г.</a:t>
            </a:fld>
            <a:endParaRPr lang="bg-BG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BA5F1D-E1DB-42D9-84BF-51A04E7AC879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86259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0E251DC-A78A-4D80-A698-3E87AD05AE95}" type="datetimeFigureOut">
              <a:rPr lang="bg-BG"/>
              <a:pPr>
                <a:defRPr/>
              </a:pPr>
              <a:t>2.6.2015 г.</a:t>
            </a:fld>
            <a:endParaRPr lang="bg-BG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noProof="0" smtClean="0"/>
              <a:t>Click to edit Master text styles</a:t>
            </a:r>
          </a:p>
          <a:p>
            <a:pPr lvl="1"/>
            <a:r>
              <a:rPr lang="bg-BG" noProof="0" smtClean="0"/>
              <a:t>Second level</a:t>
            </a:r>
          </a:p>
          <a:p>
            <a:pPr lvl="2"/>
            <a:r>
              <a:rPr lang="bg-BG" noProof="0" smtClean="0"/>
              <a:t>Third level</a:t>
            </a:r>
          </a:p>
          <a:p>
            <a:pPr lvl="3"/>
            <a:r>
              <a:rPr lang="bg-BG" noProof="0" smtClean="0"/>
              <a:t>Fourth level</a:t>
            </a:r>
          </a:p>
          <a:p>
            <a:pPr lvl="4"/>
            <a:r>
              <a:rPr lang="bg-BG" noProof="0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5295DAC-E960-4623-8993-D4E93488BDA6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742300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295DAC-E960-4623-8993-D4E93488BDA6}" type="slidenum">
              <a:rPr lang="bg-BG" altLang="en-US" smtClean="0"/>
              <a:pPr>
                <a:defRPr/>
              </a:pPr>
              <a:t>2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79217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51033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295DAC-E960-4623-8993-D4E93488BDA6}" type="slidenum">
              <a:rPr lang="bg-BG" altLang="en-US" smtClean="0"/>
              <a:pPr>
                <a:defRPr/>
              </a:pPr>
              <a:t>11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080774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 userDrawn="1"/>
        </p:nvGrpSpPr>
        <p:grpSpPr bwMode="auto">
          <a:xfrm>
            <a:off x="-3222625" y="304800"/>
            <a:ext cx="4365625" cy="4724400"/>
            <a:chOff x="-2030" y="192"/>
            <a:chExt cx="2750" cy="2976"/>
          </a:xfrm>
        </p:grpSpPr>
        <p:sp>
          <p:nvSpPr>
            <p:cNvPr id="4" name="AutoShape 4"/>
            <p:cNvSpPr>
              <a:spLocks noChangeArrowheads="1"/>
            </p:cNvSpPr>
            <p:nvPr userDrawn="1"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5" name="AutoShape 5"/>
            <p:cNvSpPr>
              <a:spLocks noChangeArrowheads="1"/>
            </p:cNvSpPr>
            <p:nvPr userDrawn="1"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</p:grpSp>
      <p:sp>
        <p:nvSpPr>
          <p:cNvPr id="6" name="Rectangle 17"/>
          <p:cNvSpPr>
            <a:spLocks noChangeArrowheads="1"/>
          </p:cNvSpPr>
          <p:nvPr userDrawn="1"/>
        </p:nvSpPr>
        <p:spPr bwMode="auto">
          <a:xfrm>
            <a:off x="2484438" y="333375"/>
            <a:ext cx="4679950" cy="10080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en-US" altLang="en-US" sz="1600" i="1" smtClean="0">
              <a:solidFill>
                <a:srgbClr val="004E8C"/>
              </a:solidFill>
              <a:latin typeface="Times New Roman" pitchFamily="18" charset="0"/>
            </a:endParaRPr>
          </a:p>
        </p:txBody>
      </p:sp>
      <p:sp>
        <p:nvSpPr>
          <p:cNvPr id="10" name="Line 19"/>
          <p:cNvSpPr>
            <a:spLocks noChangeShapeType="1"/>
          </p:cNvSpPr>
          <p:nvPr userDrawn="1"/>
        </p:nvSpPr>
        <p:spPr bwMode="auto">
          <a:xfrm>
            <a:off x="755650" y="800"/>
            <a:ext cx="7777163" cy="0"/>
          </a:xfrm>
          <a:prstGeom prst="line">
            <a:avLst/>
          </a:prstGeom>
          <a:noFill/>
          <a:ln w="38100">
            <a:solidFill>
              <a:srgbClr val="002B8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pic>
        <p:nvPicPr>
          <p:cNvPr id="11" name="Picture 20" descr="nex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525" y="6021388"/>
            <a:ext cx="11525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1844675"/>
            <a:ext cx="72390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600" i="1">
                <a:solidFill>
                  <a:srgbClr val="004E8C"/>
                </a:solidFill>
                <a:latin typeface="Times New Roman" pitchFamily="18" charset="0"/>
              </a:defRPr>
            </a:lvl1pPr>
          </a:lstStyle>
          <a:p>
            <a:r>
              <a:rPr lang="bg-BG"/>
              <a:t>ХІV – то заседание </a:t>
            </a:r>
          </a:p>
          <a:p>
            <a:r>
              <a:rPr lang="bg-BG"/>
              <a:t>на Комитета за наблюдение  на </a:t>
            </a:r>
          </a:p>
          <a:p>
            <a:r>
              <a:rPr lang="bg-BG"/>
              <a:t>Оперативна програма  “Транспорт” 2007 -2013 г.</a:t>
            </a:r>
            <a:endParaRPr lang="en-US"/>
          </a:p>
          <a:p>
            <a:endParaRPr lang="bg-BG"/>
          </a:p>
        </p:txBody>
      </p:sp>
      <p:pic>
        <p:nvPicPr>
          <p:cNvPr id="12" name="Picture 25" descr="eu_2funds_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3525"/>
            <a:ext cx="2339975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0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179388"/>
            <a:ext cx="154305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1434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  <a:p>
            <a:pPr>
              <a:defRPr/>
            </a:pPr>
            <a:r>
              <a:rPr lang="bg-BG" altLang="en-US"/>
              <a:t>V</a:t>
            </a:r>
            <a:r>
              <a:rPr lang="en-US" altLang="en-US"/>
              <a:t>I</a:t>
            </a:r>
            <a:r>
              <a:rPr lang="bg-BG" altLang="en-US"/>
              <a:t> заседание на Комитета за наблюдение на</a:t>
            </a:r>
            <a:r>
              <a:rPr lang="en-US" altLang="en-US"/>
              <a:t> </a:t>
            </a:r>
            <a:r>
              <a:rPr lang="bg-BG" altLang="en-US"/>
              <a:t>Оперативна програма  “Транспорт” 2007-2013 г.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64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673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67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  <a:p>
            <a:pPr>
              <a:defRPr/>
            </a:pPr>
            <a:r>
              <a:rPr lang="bg-BG" altLang="en-US"/>
              <a:t>V</a:t>
            </a:r>
            <a:r>
              <a:rPr lang="en-US" altLang="en-US"/>
              <a:t>I</a:t>
            </a:r>
            <a:r>
              <a:rPr lang="bg-BG" altLang="en-US"/>
              <a:t> заседание на Комитета за наблюдение на</a:t>
            </a:r>
            <a:r>
              <a:rPr lang="en-US" altLang="en-US"/>
              <a:t> </a:t>
            </a:r>
            <a:r>
              <a:rPr lang="bg-BG" altLang="en-US"/>
              <a:t>Оперативна програма  “Транспорт” 2007-2013 г.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115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667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  <a:p>
            <a:pPr>
              <a:defRPr/>
            </a:pPr>
            <a:r>
              <a:rPr lang="bg-BG" altLang="en-US"/>
              <a:t>V</a:t>
            </a:r>
            <a:r>
              <a:rPr lang="en-US" altLang="en-US"/>
              <a:t>I</a:t>
            </a:r>
            <a:r>
              <a:rPr lang="bg-BG" altLang="en-US"/>
              <a:t> заседание на Комитета за наблюдение на</a:t>
            </a:r>
            <a:r>
              <a:rPr lang="en-US" altLang="en-US"/>
              <a:t> </a:t>
            </a:r>
            <a:r>
              <a:rPr lang="bg-BG" altLang="en-US"/>
              <a:t>Оперативна програма  “Транспорт” 2007-2013 г.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571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  <a:p>
            <a:pPr>
              <a:defRPr/>
            </a:pPr>
            <a:r>
              <a:rPr lang="bg-BG" altLang="en-US"/>
              <a:t>V</a:t>
            </a:r>
            <a:r>
              <a:rPr lang="en-US" altLang="en-US"/>
              <a:t>I</a:t>
            </a:r>
            <a:r>
              <a:rPr lang="bg-BG" altLang="en-US"/>
              <a:t> заседание на Комитета за наблюдение на</a:t>
            </a:r>
            <a:r>
              <a:rPr lang="en-US" altLang="en-US"/>
              <a:t> </a:t>
            </a:r>
            <a:r>
              <a:rPr lang="bg-BG" altLang="en-US"/>
              <a:t>Оперативна програма  “Транспорт” 2007-2013 г.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6665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F0EF7-5170-4F98-9D3B-0261A39AB3D6}" type="datetimeFigureOut">
              <a:rPr lang="bg-BG"/>
              <a:pPr>
                <a:defRPr/>
              </a:pPr>
              <a:t>2.6.2015 г.</a:t>
            </a:fld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8ECA7-F5BE-4273-ACC0-D19CD5A7ECF7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738226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54047-DCB5-41A5-8DC2-C554460AE22C}" type="datetimeFigureOut">
              <a:rPr lang="bg-BG"/>
              <a:pPr>
                <a:defRPr/>
              </a:pPr>
              <a:t>2.6.2015 г.</a:t>
            </a:fld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88DC7-58C1-4131-878E-C8400938F147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226033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A4497-FDDF-4BDA-A07C-AD386D27DA29}" type="datetimeFigureOut">
              <a:rPr lang="bg-BG"/>
              <a:pPr>
                <a:defRPr/>
              </a:pPr>
              <a:t>2.6.2015 г.</a:t>
            </a:fld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31365-FEE2-44AC-8C11-95F30D213D70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189847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6690A-B209-4ABD-B25A-EAF42B24B7FC}" type="datetimeFigureOut">
              <a:rPr lang="bg-BG"/>
              <a:pPr>
                <a:defRPr/>
              </a:pPr>
              <a:t>2.6.2015 г.</a:t>
            </a:fld>
            <a:endParaRPr 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9C8B6-3B7D-44BE-B008-C118061485BC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100913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42167-2DA6-4150-A701-0D7D6D86C809}" type="datetimeFigureOut">
              <a:rPr lang="bg-BG"/>
              <a:pPr>
                <a:defRPr/>
              </a:pPr>
              <a:t>2.6.2015 г.</a:t>
            </a:fld>
            <a:endParaRPr lang="bg-BG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6A5F3-6E56-450B-8C3C-28470853CE51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6023367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301F1-1B2D-47C7-B1DF-424BF42506F4}" type="datetimeFigureOut">
              <a:rPr lang="bg-BG"/>
              <a:pPr>
                <a:defRPr/>
              </a:pPr>
              <a:t>2.6.2015 г.</a:t>
            </a:fld>
            <a:endParaRPr lang="bg-B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D048E-A8F6-4EE7-8D90-A6697DEB1BE6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196082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692696"/>
            <a:ext cx="6275040" cy="72494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 dirty="0" smtClean="0"/>
          </a:p>
          <a:p>
            <a:pPr>
              <a:defRPr/>
            </a:pPr>
            <a:r>
              <a:rPr lang="en-US" altLang="en-US" dirty="0" smtClean="0"/>
              <a:t>X</a:t>
            </a:r>
            <a:r>
              <a:rPr lang="bg-BG" altLang="en-US" dirty="0" smtClean="0"/>
              <a:t>V</a:t>
            </a:r>
            <a:r>
              <a:rPr lang="en-US" altLang="en-US" dirty="0" smtClean="0"/>
              <a:t>II</a:t>
            </a:r>
            <a:r>
              <a:rPr lang="bg-BG" altLang="en-US" dirty="0" smtClean="0"/>
              <a:t> заседание на Комитета за наблюдение на</a:t>
            </a:r>
            <a:r>
              <a:rPr lang="en-US" altLang="en-US" dirty="0" smtClean="0"/>
              <a:t> </a:t>
            </a:r>
            <a:r>
              <a:rPr lang="bg-BG" altLang="en-US" dirty="0" smtClean="0"/>
              <a:t>Оперативна програма  “Транспорт” 2007-2013 г.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35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E318C-1BF3-41AA-BFA3-3BC801AA31CE}" type="datetimeFigureOut">
              <a:rPr lang="bg-BG"/>
              <a:pPr>
                <a:defRPr/>
              </a:pPr>
              <a:t>2.6.2015 г.</a:t>
            </a:fld>
            <a:endParaRPr lang="bg-BG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22D76-2B43-4BD2-8D02-E7CBB1F7910D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7969156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E0610-D1BF-407E-AD89-B6332F6DCE70}" type="datetimeFigureOut">
              <a:rPr lang="bg-BG"/>
              <a:pPr>
                <a:defRPr/>
              </a:pPr>
              <a:t>2.6.2015 г.</a:t>
            </a:fld>
            <a:endParaRPr 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7D172-08F1-49A0-939A-0222637C87D6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771153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17EAC-941A-4365-A3D2-4183F214EC26}" type="datetimeFigureOut">
              <a:rPr lang="bg-BG"/>
              <a:pPr>
                <a:defRPr/>
              </a:pPr>
              <a:t>2.6.2015 г.</a:t>
            </a:fld>
            <a:endParaRPr 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6E6D4-54BD-45F3-BC01-773F489FCC9B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5510730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1685B-034C-4DFD-8DDF-2822FB9DC471}" type="datetimeFigureOut">
              <a:rPr lang="bg-BG"/>
              <a:pPr>
                <a:defRPr/>
              </a:pPr>
              <a:t>2.6.2015 г.</a:t>
            </a:fld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9F3B9-F80E-4439-B11E-728D16FAED8C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6086364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6115E-8CBF-4262-8642-2C83096DE7E3}" type="datetimeFigureOut">
              <a:rPr lang="bg-BG"/>
              <a:pPr>
                <a:defRPr/>
              </a:pPr>
              <a:t>2.6.2015 г.</a:t>
            </a:fld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33288-771A-4064-B27D-7B1CD70E0291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67688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  <a:p>
            <a:pPr>
              <a:defRPr/>
            </a:pPr>
            <a:r>
              <a:rPr lang="bg-BG" altLang="en-US"/>
              <a:t>V</a:t>
            </a:r>
            <a:r>
              <a:rPr lang="en-US" altLang="en-US"/>
              <a:t>I</a:t>
            </a:r>
            <a:r>
              <a:rPr lang="bg-BG" altLang="en-US"/>
              <a:t> заседание на Комитета за наблюдение на</a:t>
            </a:r>
            <a:r>
              <a:rPr lang="en-US" altLang="en-US"/>
              <a:t> </a:t>
            </a:r>
            <a:r>
              <a:rPr lang="bg-BG" altLang="en-US"/>
              <a:t>Оперативна програма  “Транспорт” 2007-2013 г.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057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  <a:p>
            <a:pPr>
              <a:defRPr/>
            </a:pPr>
            <a:r>
              <a:rPr lang="bg-BG" altLang="en-US"/>
              <a:t>V</a:t>
            </a:r>
            <a:r>
              <a:rPr lang="en-US" altLang="en-US"/>
              <a:t>I</a:t>
            </a:r>
            <a:r>
              <a:rPr lang="bg-BG" altLang="en-US"/>
              <a:t> заседание на Комитета за наблюдение на</a:t>
            </a:r>
            <a:r>
              <a:rPr lang="en-US" altLang="en-US"/>
              <a:t> </a:t>
            </a:r>
            <a:r>
              <a:rPr lang="bg-BG" altLang="en-US"/>
              <a:t>Оперативна програма  “Транспорт” 2007-2013 г.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4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  <a:p>
            <a:pPr>
              <a:defRPr/>
            </a:pPr>
            <a:r>
              <a:rPr lang="bg-BG" altLang="en-US"/>
              <a:t>V</a:t>
            </a:r>
            <a:r>
              <a:rPr lang="en-US" altLang="en-US"/>
              <a:t>I</a:t>
            </a:r>
            <a:r>
              <a:rPr lang="bg-BG" altLang="en-US"/>
              <a:t> заседание на Комитета за наблюдение на</a:t>
            </a:r>
            <a:r>
              <a:rPr lang="en-US" altLang="en-US"/>
              <a:t> </a:t>
            </a:r>
            <a:r>
              <a:rPr lang="bg-BG" altLang="en-US"/>
              <a:t>Оперативна програма  “Транспорт” 2007-2013 г.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70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  <a:p>
            <a:pPr>
              <a:defRPr/>
            </a:pPr>
            <a:r>
              <a:rPr lang="bg-BG" altLang="en-US"/>
              <a:t>V</a:t>
            </a:r>
            <a:r>
              <a:rPr lang="en-US" altLang="en-US"/>
              <a:t>I</a:t>
            </a:r>
            <a:r>
              <a:rPr lang="bg-BG" altLang="en-US"/>
              <a:t> заседание на Комитета за наблюдение на</a:t>
            </a:r>
            <a:r>
              <a:rPr lang="en-US" altLang="en-US"/>
              <a:t> </a:t>
            </a:r>
            <a:r>
              <a:rPr lang="bg-BG" altLang="en-US"/>
              <a:t>Оперативна програма  “Транспорт” 2007-2013 г.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689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  <a:p>
            <a:pPr>
              <a:defRPr/>
            </a:pPr>
            <a:r>
              <a:rPr lang="bg-BG" altLang="en-US"/>
              <a:t>V</a:t>
            </a:r>
            <a:r>
              <a:rPr lang="en-US" altLang="en-US"/>
              <a:t>I</a:t>
            </a:r>
            <a:r>
              <a:rPr lang="bg-BG" altLang="en-US"/>
              <a:t> заседание на Комитета за наблюдение на</a:t>
            </a:r>
            <a:r>
              <a:rPr lang="en-US" altLang="en-US"/>
              <a:t> </a:t>
            </a:r>
            <a:r>
              <a:rPr lang="bg-BG" altLang="en-US"/>
              <a:t>Оперативна програма  “Транспорт” 2007-2013 г.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63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  <a:p>
            <a:pPr>
              <a:defRPr/>
            </a:pPr>
            <a:r>
              <a:rPr lang="bg-BG" altLang="en-US"/>
              <a:t>V</a:t>
            </a:r>
            <a:r>
              <a:rPr lang="en-US" altLang="en-US"/>
              <a:t>I</a:t>
            </a:r>
            <a:r>
              <a:rPr lang="bg-BG" altLang="en-US"/>
              <a:t> заседание на Комитета за наблюдение на</a:t>
            </a:r>
            <a:r>
              <a:rPr lang="en-US" altLang="en-US"/>
              <a:t> </a:t>
            </a:r>
            <a:r>
              <a:rPr lang="bg-BG" altLang="en-US"/>
              <a:t>Оперативна програма  “Транспорт” 2007-2013 г.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71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  <a:p>
            <a:pPr>
              <a:defRPr/>
            </a:pPr>
            <a:r>
              <a:rPr lang="bg-BG" altLang="en-US"/>
              <a:t>V</a:t>
            </a:r>
            <a:r>
              <a:rPr lang="en-US" altLang="en-US"/>
              <a:t>I</a:t>
            </a:r>
            <a:r>
              <a:rPr lang="bg-BG" altLang="en-US"/>
              <a:t> заседание на Комитета за наблюдение на</a:t>
            </a:r>
            <a:r>
              <a:rPr lang="en-US" altLang="en-US"/>
              <a:t> </a:t>
            </a:r>
            <a:r>
              <a:rPr lang="bg-BG" altLang="en-US"/>
              <a:t>Оперативна програма  “Транспорт” 2007-2013 г.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345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1036" name="Line 14"/>
          <p:cNvSpPr>
            <a:spLocks noChangeShapeType="1"/>
          </p:cNvSpPr>
          <p:nvPr userDrawn="1"/>
        </p:nvSpPr>
        <p:spPr bwMode="auto">
          <a:xfrm>
            <a:off x="755650" y="800"/>
            <a:ext cx="7777163" cy="0"/>
          </a:xfrm>
          <a:prstGeom prst="line">
            <a:avLst/>
          </a:prstGeom>
          <a:noFill/>
          <a:ln w="38100">
            <a:solidFill>
              <a:srgbClr val="002B8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028" name="Line 15"/>
          <p:cNvSpPr>
            <a:spLocks noChangeShapeType="1"/>
          </p:cNvSpPr>
          <p:nvPr userDrawn="1"/>
        </p:nvSpPr>
        <p:spPr bwMode="auto">
          <a:xfrm>
            <a:off x="323850" y="6308725"/>
            <a:ext cx="7561263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pic>
        <p:nvPicPr>
          <p:cNvPr id="1029" name="Picture 16" descr="next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525" y="6021388"/>
            <a:ext cx="11525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6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164263"/>
            <a:ext cx="81724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50000"/>
              </a:lnSpc>
              <a:buClr>
                <a:schemeClr val="tx2"/>
              </a:buClr>
              <a:buSzPct val="70000"/>
              <a:buFont typeface="Wingdings" pitchFamily="2" charset="2"/>
              <a:buNone/>
              <a:defRPr sz="1300">
                <a:solidFill>
                  <a:srgbClr val="00339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bg-BG" altLang="en-US"/>
          </a:p>
          <a:p>
            <a:pPr>
              <a:defRPr/>
            </a:pPr>
            <a:r>
              <a:rPr lang="bg-BG" altLang="en-US"/>
              <a:t>V</a:t>
            </a:r>
            <a:r>
              <a:rPr lang="en-US" altLang="en-US"/>
              <a:t>I</a:t>
            </a:r>
            <a:r>
              <a:rPr lang="bg-BG" altLang="en-US"/>
              <a:t> заседание на Комитета за наблюдение на</a:t>
            </a:r>
            <a:r>
              <a:rPr lang="en-US" altLang="en-US"/>
              <a:t> </a:t>
            </a:r>
            <a:r>
              <a:rPr lang="bg-BG" altLang="en-US"/>
              <a:t>Оперативна програма  “Транспорт” 2007-2013 г.</a:t>
            </a:r>
            <a:endParaRPr lang="en-US" altLang="en-US"/>
          </a:p>
        </p:txBody>
      </p:sp>
      <p:grpSp>
        <p:nvGrpSpPr>
          <p:cNvPr id="1031" name="Group 18"/>
          <p:cNvGrpSpPr>
            <a:grpSpLocks/>
          </p:cNvGrpSpPr>
          <p:nvPr userDrawn="1"/>
        </p:nvGrpSpPr>
        <p:grpSpPr bwMode="auto">
          <a:xfrm>
            <a:off x="-3222625" y="304800"/>
            <a:ext cx="4365625" cy="4724400"/>
            <a:chOff x="-2030" y="192"/>
            <a:chExt cx="2750" cy="2976"/>
          </a:xfrm>
        </p:grpSpPr>
        <p:sp>
          <p:nvSpPr>
            <p:cNvPr id="1032" name="AutoShape 19"/>
            <p:cNvSpPr>
              <a:spLocks noChangeArrowheads="1"/>
            </p:cNvSpPr>
            <p:nvPr userDrawn="1"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033" name="AutoShape 20"/>
            <p:cNvSpPr>
              <a:spLocks noChangeArrowheads="1"/>
            </p:cNvSpPr>
            <p:nvPr userDrawn="1"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</p:grpSp>
      <p:pic>
        <p:nvPicPr>
          <p:cNvPr id="13" name="Picture 25" descr="eu_2funds_en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3525"/>
            <a:ext cx="2339975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179388"/>
            <a:ext cx="154305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2" r:id="rId1"/>
    <p:sldLayoutId id="2147484129" r:id="rId2"/>
    <p:sldLayoutId id="2147484130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  <p:sldLayoutId id="2147484138" r:id="rId11"/>
    <p:sldLayoutId id="2147484139" r:id="rId12"/>
    <p:sldLayoutId id="2147484140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fld id="{FA097AB6-2F87-446D-984D-290BC142EAA8}" type="datetimeFigureOut">
              <a:rPr lang="bg-BG"/>
              <a:pPr>
                <a:defRPr/>
              </a:pPr>
              <a:t>2.6.2015 г.</a:t>
            </a:fld>
            <a:endParaRPr lang="bg-BG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9C31E84-54C0-4459-B872-CC51DD4678F4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3.xml"/><Relationship Id="rId3" Type="http://schemas.openxmlformats.org/officeDocument/2006/relationships/image" Target="../media/image5.png"/><Relationship Id="rId7" Type="http://schemas.openxmlformats.org/officeDocument/2006/relationships/slide" Target="slide9.xml"/><Relationship Id="rId12" Type="http://schemas.openxmlformats.org/officeDocument/2006/relationships/slide" Target="slide1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8.xml"/><Relationship Id="rId14" Type="http://schemas.openxmlformats.org/officeDocument/2006/relationships/slide" Target="slide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73" name="Group 25"/>
          <p:cNvGraphicFramePr>
            <a:graphicFrameLocks noGrp="1"/>
          </p:cNvGraphicFramePr>
          <p:nvPr/>
        </p:nvGraphicFramePr>
        <p:xfrm>
          <a:off x="0" y="0"/>
          <a:ext cx="833440" cy="1050925"/>
        </p:xfrm>
        <a:graphic>
          <a:graphicData uri="http://schemas.openxmlformats.org/drawingml/2006/table">
            <a:tbl>
              <a:tblPr/>
              <a:tblGrid>
                <a:gridCol w="208360"/>
                <a:gridCol w="208360"/>
                <a:gridCol w="208360"/>
                <a:gridCol w="208360"/>
              </a:tblGrid>
              <a:tr h="1050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75" marR="91475" marT="45543" marB="45543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4289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4289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4289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1475" marR="91475" marT="45543" marB="45543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4289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4289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4289"/>
                          </a:solidFill>
                          <a:effectLst/>
                          <a:latin typeface="Arial" charset="0"/>
                        </a:rPr>
                        <a:t>  </a:t>
                      </a:r>
                    </a:p>
                  </a:txBody>
                  <a:tcPr marL="91475" marR="91475" marT="45543" marB="45543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75" marR="91475" marT="45543" marB="45543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25"/>
          <p:cNvGraphicFramePr>
            <a:graphicFrameLocks noGrp="1"/>
          </p:cNvGraphicFramePr>
          <p:nvPr/>
        </p:nvGraphicFramePr>
        <p:xfrm>
          <a:off x="0" y="0"/>
          <a:ext cx="833440" cy="1050925"/>
        </p:xfrm>
        <a:graphic>
          <a:graphicData uri="http://schemas.openxmlformats.org/drawingml/2006/table">
            <a:tbl>
              <a:tblPr/>
              <a:tblGrid>
                <a:gridCol w="208360"/>
                <a:gridCol w="208360"/>
                <a:gridCol w="208360"/>
                <a:gridCol w="208360"/>
              </a:tblGrid>
              <a:tr h="1050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75" marR="91475" marT="45543" marB="45543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4289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bg-B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4289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4289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1475" marR="91475" marT="45543" marB="45543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4289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bg-B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4289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4289"/>
                          </a:solidFill>
                          <a:effectLst/>
                          <a:latin typeface="Arial" charset="0"/>
                        </a:rPr>
                        <a:t>  </a:t>
                      </a:r>
                    </a:p>
                  </a:txBody>
                  <a:tcPr marL="91475" marR="91475" marT="45543" marB="45543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75" marR="91475" marT="45543" marB="45543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-17487" y="6277993"/>
            <a:ext cx="2286000" cy="54091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hangingPunct="1">
              <a:lnSpc>
                <a:spcPct val="80000"/>
              </a:lnSpc>
              <a:spcBef>
                <a:spcPct val="20000"/>
              </a:spcBef>
              <a:buClr>
                <a:srgbClr val="006666"/>
              </a:buClr>
              <a:buSzPct val="70000"/>
            </a:pPr>
            <a:r>
              <a:rPr lang="en-US" altLang="en-US" sz="1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      03</a:t>
            </a:r>
            <a:r>
              <a:rPr lang="bg-BG" altLang="en-US" sz="1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altLang="en-US" sz="1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June </a:t>
            </a:r>
            <a:r>
              <a:rPr lang="bg-BG" altLang="en-US" sz="1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201</a:t>
            </a:r>
            <a:r>
              <a:rPr lang="en-US" altLang="en-US" sz="1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5</a:t>
            </a:r>
            <a:endParaRPr lang="bg-BG" altLang="en-US" sz="1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lvl="0" eaLnBrk="1" hangingPunct="1">
              <a:lnSpc>
                <a:spcPct val="80000"/>
              </a:lnSpc>
              <a:spcBef>
                <a:spcPct val="20000"/>
              </a:spcBef>
              <a:buClr>
                <a:srgbClr val="006666"/>
              </a:buClr>
              <a:buSzPct val="70000"/>
            </a:pPr>
            <a:r>
              <a:rPr lang="en-US" altLang="en-US" sz="16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altLang="en-US" sz="1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         </a:t>
            </a:r>
            <a:r>
              <a:rPr lang="en-US" altLang="en-US" sz="16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Pravets</a:t>
            </a:r>
            <a:endParaRPr lang="bg-BG" altLang="en-US" sz="1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145389"/>
            <a:ext cx="91440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en-US" sz="2800" b="1" i="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Methodology</a:t>
            </a:r>
            <a:r>
              <a:rPr lang="en-US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and Criteria </a:t>
            </a:r>
          </a:p>
          <a:p>
            <a:pPr algn="ctr"/>
            <a:r>
              <a:rPr lang="en-US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f</a:t>
            </a:r>
            <a:r>
              <a:rPr lang="en-US" altLang="en-US" sz="2800" b="1" i="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or Selection and Assessment</a:t>
            </a:r>
            <a:endParaRPr lang="bg-BG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2228" y="116632"/>
            <a:ext cx="797912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b="1" i="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II</a:t>
            </a:r>
            <a:r>
              <a:rPr lang="bg-BG" altLang="en-US" b="1" i="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altLang="en-US" b="1" i="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Meeting</a:t>
            </a:r>
            <a:r>
              <a:rPr lang="bg-BG" altLang="en-US" b="1" i="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b="1" i="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of the Monitoring Committee</a:t>
            </a:r>
          </a:p>
          <a:p>
            <a:pPr algn="ctr" eaLnBrk="1" hangingPunct="1">
              <a:spcBef>
                <a:spcPct val="0"/>
              </a:spcBef>
            </a:pPr>
            <a:endParaRPr lang="en-US" altLang="en-US" b="1" i="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algn="ctr" eaLnBrk="1" hangingPunct="1">
              <a:spcBef>
                <a:spcPct val="0"/>
              </a:spcBef>
            </a:pPr>
            <a:endParaRPr lang="bg-BG" altLang="en-US" b="1" i="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algn="ctr" eaLnBrk="1" hangingPunct="1">
              <a:spcBef>
                <a:spcPct val="0"/>
              </a:spcBef>
            </a:pPr>
            <a:r>
              <a:rPr lang="en-US" altLang="en-US" b="1" i="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Operational Programme </a:t>
            </a:r>
            <a:r>
              <a:rPr lang="bg-BG" altLang="en-US" b="1" i="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“</a:t>
            </a:r>
            <a:r>
              <a:rPr lang="en-US" altLang="en-US" b="1" i="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Transport and Transport</a:t>
            </a:r>
            <a:r>
              <a:rPr lang="en-US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altLang="en-US" b="1" i="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b="1" i="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Infrastructure </a:t>
            </a:r>
            <a:r>
              <a:rPr lang="bg-BG" altLang="en-US" b="1" i="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” 2014 – 2020 г.</a:t>
            </a:r>
            <a:endParaRPr lang="bg-BG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290217"/>
            <a:ext cx="1947207" cy="16514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165304"/>
            <a:ext cx="8172450" cy="50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Meeting of the 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Monitoring Committee of OPTTI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2014-2020</a:t>
            </a:r>
            <a:endParaRPr lang="en-US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pic>
        <p:nvPicPr>
          <p:cNvPr id="11" name="Picture 10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88640"/>
            <a:ext cx="1152128" cy="977111"/>
          </a:xfrm>
          <a:prstGeom prst="rect">
            <a:avLst/>
          </a:prstGeom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55985" y="1412776"/>
            <a:ext cx="835183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en-US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Assessment </a:t>
            </a:r>
            <a:r>
              <a:rPr lang="en-US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criteria </a:t>
            </a:r>
            <a:endParaRPr lang="en-US" altLang="en-US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552450" indent="-552450" algn="ctr" eaLnBrk="1" hangingPunct="1">
              <a:lnSpc>
                <a:spcPct val="80000"/>
              </a:lnSpc>
              <a:buNone/>
            </a:pPr>
            <a:endParaRPr lang="bg-BG" altLang="en-US" sz="1200" b="1" kern="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І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I.  </a:t>
            </a: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General Criteria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 startAt="9"/>
            </a:pP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Sustainability</a:t>
            </a:r>
            <a:endParaRPr lang="en-US" altLang="en-US" sz="1600" b="1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: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          	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-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provided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evidence on created partnership and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consensus;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en-US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-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j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ustified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viability of the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project;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          	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-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4" action="ppaction://hlinksldjump"/>
              </a:rPr>
              <a:t>sustainability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  <a:hlinkClick r:id="rId4" action="ppaction://hlinksldjump"/>
              </a:rPr>
              <a:t>of the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4" action="ppaction://hlinksldjump"/>
              </a:rPr>
              <a:t>environment, according </a:t>
            </a:r>
            <a:r>
              <a:rPr lang="en-US" sz="1600" kern="0" dirty="0">
                <a:solidFill>
                  <a:srgbClr val="002B82"/>
                </a:solidFill>
                <a:latin typeface="Palatino Linotype" panose="02040502050505030304" pitchFamily="18" charset="0"/>
                <a:hlinkClick r:id="rId4" action="ppaction://hlinksldjump"/>
              </a:rPr>
              <a:t>Strategic Environmental </a:t>
            </a:r>
            <a:r>
              <a:rPr 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4" action="ppaction://hlinksldjump"/>
              </a:rPr>
              <a:t>	</a:t>
            </a:r>
            <a:r>
              <a:rPr 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4" action="ppaction://hlinksldjump"/>
              </a:rPr>
              <a:t>Assessment </a:t>
            </a:r>
            <a:endParaRPr lang="ru-RU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endParaRPr lang="bg-BG" altLang="en-US" sz="1600" b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165304"/>
            <a:ext cx="8172450" cy="50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Meeting of the 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Monitoring Committee of OPTTI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2014-2020</a:t>
            </a:r>
            <a:endParaRPr lang="en-US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pic>
        <p:nvPicPr>
          <p:cNvPr id="15" name="Picture 14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88640"/>
            <a:ext cx="1152128" cy="977111"/>
          </a:xfrm>
          <a:prstGeom prst="rect">
            <a:avLst/>
          </a:prstGeom>
        </p:spPr>
      </p:pic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539552" y="1412776"/>
            <a:ext cx="835183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en-US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Assessment </a:t>
            </a:r>
            <a:r>
              <a:rPr lang="en-US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criteria </a:t>
            </a:r>
            <a:endParaRPr lang="en-US" altLang="en-US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552450" indent="-552450" algn="ctr" eaLnBrk="1" hangingPunct="1">
              <a:lnSpc>
                <a:spcPct val="80000"/>
              </a:lnSpc>
              <a:buNone/>
            </a:pPr>
            <a:endParaRPr lang="bg-BG" altLang="en-US" sz="1200" b="1" kern="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IIІ</a:t>
            </a: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. Specific Criteria by Priority Axes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 startAt="10"/>
            </a:pP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	Priority Axis 1 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- railway infrastructure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:</a:t>
            </a:r>
            <a:endParaRPr lang="bg-BG" altLang="en-US" sz="1600" b="1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b="1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degree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of attracting passenger and freight traffic from road to railway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transport;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en-US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- degree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of bringing the railway infrastructure in line with the requirements for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interoperability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; </a:t>
            </a:r>
            <a:endParaRPr lang="en-US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en-US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degree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of implementation of railway traffic management systems ERTMS</a:t>
            </a: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165304"/>
            <a:ext cx="8172450" cy="50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Meeting of the 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Monitoring Committee of OPTTI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2014-2020</a:t>
            </a:r>
            <a:endParaRPr lang="en-US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pic>
        <p:nvPicPr>
          <p:cNvPr id="7" name="Picture 6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88640"/>
            <a:ext cx="1152128" cy="977111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5985" y="1412776"/>
            <a:ext cx="835183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en-US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Assessment </a:t>
            </a:r>
            <a:r>
              <a:rPr lang="en-US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criteria </a:t>
            </a:r>
          </a:p>
          <a:p>
            <a:pPr marL="552450" indent="-552450" algn="ctr" eaLnBrk="1" hangingPunct="1">
              <a:lnSpc>
                <a:spcPct val="80000"/>
              </a:lnSpc>
              <a:buNone/>
            </a:pPr>
            <a:endParaRPr lang="bg-BG" altLang="en-US" sz="1200" b="1" kern="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IIІ</a:t>
            </a: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. Specific Criteria by Priority Axes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 startAt="11"/>
            </a:pPr>
            <a:r>
              <a:rPr lang="en-US" altLang="en-US" sz="1600" kern="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	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Priority </a:t>
            </a: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Axis 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2 </a:t>
            </a: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- 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road </a:t>
            </a: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infrastructure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:</a:t>
            </a:r>
            <a:endParaRPr lang="bg-BG" altLang="en-US" sz="1600" b="1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- degree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of intensity of international passenger traffic; </a:t>
            </a:r>
            <a:endParaRPr lang="en-US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en-US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degree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of overlapping with main directions of demand for freight transport by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road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22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165304"/>
            <a:ext cx="8172450" cy="50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Meeting of the 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Monitoring Committee of OPTTI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2014-2020</a:t>
            </a:r>
            <a:endParaRPr lang="en-US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88640"/>
            <a:ext cx="1152128" cy="977111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5985" y="1412776"/>
            <a:ext cx="835183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en-US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Assessment </a:t>
            </a:r>
            <a:r>
              <a:rPr lang="en-US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criteria </a:t>
            </a:r>
          </a:p>
          <a:p>
            <a:pPr marL="552450" indent="-552450" algn="ctr" eaLnBrk="1" hangingPunct="1">
              <a:lnSpc>
                <a:spcPct val="80000"/>
              </a:lnSpc>
              <a:buNone/>
            </a:pPr>
            <a:endParaRPr lang="bg-BG" altLang="en-US" sz="1200" b="1" kern="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IIІ</a:t>
            </a: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. Specific Criteria by Priority 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Axes</a:t>
            </a:r>
            <a:endParaRPr lang="bg-BG" altLang="en-US" sz="1600" b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714375" indent="-714375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 startAt="12"/>
            </a:pP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Priority </a:t>
            </a: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Axis 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3 </a:t>
            </a: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- 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intermodal transport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: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i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Wingdings" panose="05000000000000000000" pitchFamily="2" charset="2"/>
              <a:buChar char="ü"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under investment priority 4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е: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- degree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of reduction of noise from road transport; 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- degree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of reduction of congestion in urban areas; 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degree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of attracted passengers from other modes of urban transport;</a:t>
            </a: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Wingdings" panose="05000000000000000000" pitchFamily="2" charset="2"/>
              <a:buChar char="ü"/>
            </a:pP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under investment priority 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7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a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:</a:t>
            </a:r>
            <a:endParaRPr lang="bg-BG" altLang="en-US" sz="1600" b="1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degree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of improvement of </a:t>
            </a:r>
            <a:r>
              <a:rPr lang="en-US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intermodality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in the EU; 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degree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of impact on the integration of different modes of transport in the area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of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intervention; 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degree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of improvement of the quality of freight transport services; 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degree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of efficiency in the transport of large amounts of freight.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14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165304"/>
            <a:ext cx="8172450" cy="50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Meeting of the 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Monitoring Committee of OPTTI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2014-2020</a:t>
            </a:r>
            <a:endParaRPr lang="en-US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88640"/>
            <a:ext cx="1152128" cy="977111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5985" y="1412776"/>
            <a:ext cx="835183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en-US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Assessment </a:t>
            </a:r>
            <a:r>
              <a:rPr lang="en-US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criteria </a:t>
            </a:r>
          </a:p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en-US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	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IIІ</a:t>
            </a: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. Specific Criteria by Priority Axes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 startAt="13"/>
            </a:pPr>
            <a:r>
              <a:rPr lang="bg-BG" altLang="en-US" sz="1600" kern="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  </a:t>
            </a: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Priority Axis 4</a:t>
            </a:r>
            <a:r>
              <a:rPr lang="bg-BG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– </a:t>
            </a: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Innovations in management and services 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:</a:t>
            </a: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Wingdings" panose="05000000000000000000" pitchFamily="2" charset="2"/>
              <a:buChar char="ü"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under investment priority 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7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c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:</a:t>
            </a:r>
            <a:endParaRPr lang="ru-RU" altLang="en-US" sz="1600" b="1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contribution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to the implementation of the Integrated Maritime Policy of the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EU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introduction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of information systems in river transport in accordance with EU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standards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contribution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to the development of information systems for automobile traffic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management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on the national road network;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contribution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to the development of automated systems for processing and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storage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of aeronautical data and applications for their use;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introduction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of innovations in management of services and </a:t>
            </a:r>
            <a:r>
              <a:rPr lang="en-US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modernisation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of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the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infrastructure for air traffic management.</a:t>
            </a:r>
          </a:p>
          <a:p>
            <a:pPr algn="just" eaLnBrk="1" hangingPunct="1">
              <a:lnSpc>
                <a:spcPct val="80000"/>
              </a:lnSpc>
              <a:buClr>
                <a:srgbClr val="0070C0"/>
              </a:buClr>
              <a:buSzPct val="90000"/>
              <a:buFont typeface="Wingdings" panose="05000000000000000000" pitchFamily="2" charset="2"/>
              <a:buChar char="ü"/>
            </a:pP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under investment priority 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7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d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:</a:t>
            </a:r>
            <a:endParaRPr lang="bg-BG" altLang="en-US" sz="1600" b="1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degree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of implementation of railway traffic management systems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75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165304"/>
            <a:ext cx="8172450" cy="50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Meeting of the 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Monitoring Committee of OPTTI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2014-2020</a:t>
            </a:r>
            <a:endParaRPr lang="en-US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88640"/>
            <a:ext cx="1152128" cy="977111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4022" y="1340768"/>
            <a:ext cx="835183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en-US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Assessment </a:t>
            </a:r>
            <a:r>
              <a:rPr lang="en-US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criteria </a:t>
            </a:r>
          </a:p>
          <a:p>
            <a:pPr marL="552450" indent="-552450" algn="ctr" eaLnBrk="1" hangingPunct="1">
              <a:lnSpc>
                <a:spcPct val="80000"/>
              </a:lnSpc>
              <a:buNone/>
            </a:pPr>
            <a:endParaRPr lang="en-US" alt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IIІ</a:t>
            </a: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. Specific Criteria by Priority Axes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 startAt="14"/>
            </a:pP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  Priority </a:t>
            </a: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Axis </a:t>
            </a:r>
            <a:r>
              <a:rPr lang="bg-BG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5 </a:t>
            </a: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- Technical assistance </a:t>
            </a:r>
            <a:endParaRPr lang="en-US" altLang="en-US" sz="1600" b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en-US" altLang="en-US" sz="1600" b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- project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proposal falls within the scope of ERDF and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eligible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activities under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PA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5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en-US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project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proposal addresses needs of the eligible beneficiaries of the OPTTI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en-US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project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proposal demonstrates added value for the beneficiaries and/or for the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OPTTI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; 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21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165304"/>
            <a:ext cx="8172450" cy="50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II </a:t>
            </a:r>
            <a:r>
              <a:rPr lang="en-US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Meeting of the  Monitoring Committee of OPTTI 2014-2020</a:t>
            </a:r>
          </a:p>
        </p:txBody>
      </p:sp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88640"/>
            <a:ext cx="1152128" cy="977111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5985" y="1412776"/>
            <a:ext cx="835183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en-US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A</a:t>
            </a:r>
            <a:r>
              <a:rPr lang="en-US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ssessment </a:t>
            </a:r>
            <a:r>
              <a:rPr lang="en-US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criteria </a:t>
            </a:r>
            <a:endParaRPr lang="en-US" altLang="en-US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552450" indent="-552450" algn="ctr" eaLnBrk="1" hangingPunct="1">
              <a:lnSpc>
                <a:spcPct val="80000"/>
              </a:lnSpc>
              <a:buNone/>
            </a:pPr>
            <a:endParaRPr lang="bg-BG" altLang="en-US" sz="1200" b="1" kern="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II.  </a:t>
            </a: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General </a:t>
            </a: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Criteria – </a:t>
            </a:r>
            <a:r>
              <a:rPr lang="en-US" altLang="en-US" sz="1600" b="1" kern="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MOEW Proposals</a:t>
            </a:r>
            <a:endParaRPr lang="en-US" altLang="en-US" sz="1600" b="1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 startAt="7"/>
            </a:pPr>
            <a:r>
              <a:rPr lang="en-US" altLang="en-US" sz="1600" kern="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	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Effectiveness</a:t>
            </a:r>
            <a:endParaRPr lang="bg-BG" altLang="en-US" sz="1600" b="1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          	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-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reduction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degree of negative environmental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impact;</a:t>
            </a:r>
            <a:endParaRPr lang="en-US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	</a:t>
            </a:r>
            <a:endParaRPr lang="en-US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AutoNum type="arabicParenR"/>
            </a:pPr>
            <a:r>
              <a:rPr lang="en-US" sz="1600" b="1" i="1" dirty="0" smtClean="0">
                <a:solidFill>
                  <a:srgbClr val="456A1C"/>
                </a:solidFill>
                <a:latin typeface="Palatino Linotype" panose="02040502050505030304" pitchFamily="18" charset="0"/>
              </a:rPr>
              <a:t>improvement</a:t>
            </a:r>
            <a:r>
              <a:rPr lang="en-US" sz="1600" i="1" dirty="0" smtClean="0">
                <a:solidFill>
                  <a:srgbClr val="456A1C"/>
                </a:solidFill>
                <a:latin typeface="Palatino Linotype" panose="02040502050505030304" pitchFamily="18" charset="0"/>
              </a:rPr>
              <a:t> state of Environment</a:t>
            </a:r>
            <a:r>
              <a:rPr lang="en-US" sz="1600" i="1" dirty="0">
                <a:solidFill>
                  <a:srgbClr val="456A1C"/>
                </a:solidFill>
                <a:latin typeface="Palatino Linotype" panose="02040502050505030304" pitchFamily="18" charset="0"/>
              </a:rPr>
              <a:t>; </a:t>
            </a:r>
            <a:endParaRPr lang="en-US" sz="1600" i="1" dirty="0" smtClean="0">
              <a:solidFill>
                <a:srgbClr val="456A1C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AutoNum type="arabicParenR"/>
            </a:pPr>
            <a:r>
              <a:rPr lang="en-US" sz="1600" i="1" dirty="0" smtClean="0">
                <a:solidFill>
                  <a:srgbClr val="004E8C"/>
                </a:solidFill>
                <a:latin typeface="Palatino Linotype" panose="02040502050505030304" pitchFamily="18" charset="0"/>
              </a:rPr>
              <a:t>foreseen </a:t>
            </a:r>
            <a:r>
              <a:rPr lang="en-US" sz="1600" b="1" i="1" dirty="0">
                <a:solidFill>
                  <a:srgbClr val="004E8C"/>
                </a:solidFill>
                <a:latin typeface="Palatino Linotype" panose="02040502050505030304" pitchFamily="18" charset="0"/>
              </a:rPr>
              <a:t>measures</a:t>
            </a:r>
            <a:r>
              <a:rPr lang="en-US" sz="1600" i="1" dirty="0">
                <a:solidFill>
                  <a:srgbClr val="004E8C"/>
                </a:solidFill>
                <a:latin typeface="Palatino Linotype" panose="02040502050505030304" pitchFamily="18" charset="0"/>
              </a:rPr>
              <a:t> for </a:t>
            </a:r>
            <a:r>
              <a:rPr lang="en-US" sz="1600" b="1" i="1" dirty="0">
                <a:solidFill>
                  <a:srgbClr val="004E8C"/>
                </a:solidFill>
                <a:latin typeface="Palatino Linotype" panose="02040502050505030304" pitchFamily="18" charset="0"/>
              </a:rPr>
              <a:t>mitigation, prevention or compensation </a:t>
            </a:r>
            <a:r>
              <a:rPr lang="en-US" sz="1600" i="1" dirty="0">
                <a:solidFill>
                  <a:srgbClr val="004E8C"/>
                </a:solidFill>
                <a:latin typeface="Palatino Linotype" panose="02040502050505030304" pitchFamily="18" charset="0"/>
              </a:rPr>
              <a:t>of negative impact; </a:t>
            </a:r>
            <a:endParaRPr lang="en-US" sz="1600" i="1" dirty="0" smtClean="0">
              <a:solidFill>
                <a:srgbClr val="004E8C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AutoNum type="arabicParenR"/>
            </a:pPr>
            <a:r>
              <a:rPr lang="en-US" sz="1600" b="1" i="1" dirty="0" smtClean="0">
                <a:solidFill>
                  <a:srgbClr val="004E8C"/>
                </a:solidFill>
                <a:latin typeface="Palatino Linotype" panose="02040502050505030304" pitchFamily="18" charset="0"/>
              </a:rPr>
              <a:t>lack </a:t>
            </a:r>
            <a:r>
              <a:rPr lang="en-US" sz="1600" i="1" dirty="0">
                <a:solidFill>
                  <a:srgbClr val="004E8C"/>
                </a:solidFill>
                <a:latin typeface="Palatino Linotype" panose="02040502050505030304" pitchFamily="18" charset="0"/>
              </a:rPr>
              <a:t>of significant </a:t>
            </a:r>
            <a:r>
              <a:rPr lang="en-US" sz="1600" b="1" i="1" dirty="0">
                <a:solidFill>
                  <a:srgbClr val="004E8C"/>
                </a:solidFill>
                <a:latin typeface="Palatino Linotype" panose="02040502050505030304" pitchFamily="18" charset="0"/>
              </a:rPr>
              <a:t>negative impact </a:t>
            </a:r>
            <a:r>
              <a:rPr lang="en-US" sz="1600" i="1" dirty="0">
                <a:solidFill>
                  <a:srgbClr val="004E8C"/>
                </a:solidFill>
                <a:latin typeface="Palatino Linotype" panose="02040502050505030304" pitchFamily="18" charset="0"/>
              </a:rPr>
              <a:t>against species and habitats including those in Natura 2000</a:t>
            </a:r>
            <a:r>
              <a:rPr lang="bg-BG" sz="1600" i="1" dirty="0">
                <a:solidFill>
                  <a:srgbClr val="004E8C"/>
                </a:solidFill>
                <a:latin typeface="Palatino Linotype" panose="02040502050505030304" pitchFamily="18" charset="0"/>
              </a:rPr>
              <a:t> – </a:t>
            </a:r>
            <a:r>
              <a:rPr lang="en-US" sz="1600" i="1" dirty="0">
                <a:solidFill>
                  <a:srgbClr val="004E8C"/>
                </a:solidFill>
                <a:latin typeface="Palatino Linotype" panose="02040502050505030304" pitchFamily="18" charset="0"/>
              </a:rPr>
              <a:t>check compliance with   applicable measures defined with Strategic Environmental Assessment  </a:t>
            </a:r>
            <a:r>
              <a:rPr lang="en-US" sz="1600" b="1" i="1" dirty="0">
                <a:solidFill>
                  <a:srgbClr val="004E8C"/>
                </a:solidFill>
                <a:latin typeface="Palatino Linotype" panose="02040502050505030304" pitchFamily="18" charset="0"/>
              </a:rPr>
              <a:t># 10-6/2014 г.  </a:t>
            </a:r>
            <a:r>
              <a:rPr lang="en-US" sz="1600" i="1" dirty="0">
                <a:solidFill>
                  <a:srgbClr val="004E8C"/>
                </a:solidFill>
                <a:latin typeface="Palatino Linotype" panose="02040502050505030304" pitchFamily="18" charset="0"/>
              </a:rPr>
              <a:t>for coordination of  OPTTI</a:t>
            </a:r>
            <a:r>
              <a:rPr lang="en-US" sz="1600" i="1" dirty="0">
                <a:latin typeface="Palatino Linotype" panose="02040502050505030304" pitchFamily="18" charset="0"/>
              </a:rPr>
              <a:t>; </a:t>
            </a:r>
            <a:endParaRPr lang="en-US" sz="1600" i="1" dirty="0" smtClean="0"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rgbClr val="2F4913"/>
              </a:buClr>
              <a:buSzPct val="90000"/>
              <a:buAutoNum type="arabicParenR"/>
            </a:pPr>
            <a:r>
              <a:rPr lang="en-US" sz="1600" i="1" dirty="0" smtClean="0">
                <a:solidFill>
                  <a:srgbClr val="6BA42C"/>
                </a:solidFill>
                <a:latin typeface="Palatino Linotype" panose="02040502050505030304" pitchFamily="18" charset="0"/>
              </a:rPr>
              <a:t>completed </a:t>
            </a:r>
            <a:r>
              <a:rPr lang="en-US" sz="1600" i="1" dirty="0">
                <a:solidFill>
                  <a:srgbClr val="6BA42C"/>
                </a:solidFill>
                <a:latin typeface="Palatino Linotype" panose="02040502050505030304" pitchFamily="18" charset="0"/>
              </a:rPr>
              <a:t>procedures  with  final administrative acts entered  into force under Chapter 6 of Nature protection Act  and /or art. 31 of Biodiversity Act; </a:t>
            </a:r>
            <a:endParaRPr lang="en-US" sz="1600" i="1" dirty="0" smtClean="0">
              <a:solidFill>
                <a:srgbClr val="6BA42C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rgbClr val="2F4913"/>
              </a:buClr>
              <a:buSzPct val="90000"/>
              <a:buAutoNum type="arabicParenR"/>
            </a:pPr>
            <a:r>
              <a:rPr lang="en-US" sz="1600" b="1" i="1" dirty="0" smtClean="0">
                <a:solidFill>
                  <a:srgbClr val="6BA42C"/>
                </a:solidFill>
                <a:latin typeface="Palatino Linotype" panose="02040502050505030304" pitchFamily="18" charset="0"/>
              </a:rPr>
              <a:t>Guidance </a:t>
            </a:r>
            <a:r>
              <a:rPr lang="en-US" sz="1600" b="1" i="1" dirty="0">
                <a:solidFill>
                  <a:srgbClr val="6BA42C"/>
                </a:solidFill>
                <a:latin typeface="Palatino Linotype" panose="02040502050505030304" pitchFamily="18" charset="0"/>
              </a:rPr>
              <a:t>for integration </a:t>
            </a:r>
            <a:r>
              <a:rPr lang="en-US" sz="1600" i="1" dirty="0">
                <a:solidFill>
                  <a:srgbClr val="6BA42C"/>
                </a:solidFill>
                <a:latin typeface="Palatino Linotype" panose="02040502050505030304" pitchFamily="18" charset="0"/>
              </a:rPr>
              <a:t>of Environmental Policy and Climate Change Policy in ESIF – Phase “ Implementation of Partnership agreement  and  </a:t>
            </a:r>
            <a:r>
              <a:rPr lang="en-US" sz="1600" i="1" dirty="0" err="1">
                <a:solidFill>
                  <a:srgbClr val="6BA42C"/>
                </a:solidFill>
                <a:latin typeface="Palatino Linotype" panose="02040502050505030304" pitchFamily="18" charset="0"/>
              </a:rPr>
              <a:t>Programmes</a:t>
            </a:r>
            <a:r>
              <a:rPr lang="en-US" sz="1600" i="1" dirty="0">
                <a:solidFill>
                  <a:srgbClr val="6BA42C"/>
                </a:solidFill>
                <a:latin typeface="Palatino Linotype" panose="02040502050505030304" pitchFamily="18" charset="0"/>
              </a:rPr>
              <a:t> </a:t>
            </a:r>
            <a:r>
              <a:rPr lang="en-US" sz="1600" i="1" dirty="0" smtClean="0">
                <a:solidFill>
                  <a:srgbClr val="6BA42C"/>
                </a:solidFill>
                <a:latin typeface="Palatino Linotype" panose="02040502050505030304" pitchFamily="18" charset="0"/>
              </a:rPr>
              <a:t>2014-2020”, </a:t>
            </a:r>
            <a:r>
              <a:rPr lang="en-US" sz="1600" b="1" i="1" dirty="0" smtClean="0">
                <a:solidFill>
                  <a:srgbClr val="255559"/>
                </a:solidFill>
                <a:latin typeface="Palatino Linotype" panose="02040502050505030304" pitchFamily="18" charset="0"/>
              </a:rPr>
              <a:t>after its adoption</a:t>
            </a:r>
            <a:r>
              <a:rPr lang="en-US" sz="1600" i="1" dirty="0" smtClean="0">
                <a:solidFill>
                  <a:srgbClr val="255559"/>
                </a:solidFill>
                <a:latin typeface="Palatino Linotype" panose="02040502050505030304" pitchFamily="18" charset="0"/>
              </a:rPr>
              <a:t>;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01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165304"/>
            <a:ext cx="8172450" cy="50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II </a:t>
            </a:r>
            <a:r>
              <a:rPr lang="en-US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Meeting of the  Monitoring Committee of OPTTI 2014-2020</a:t>
            </a:r>
          </a:p>
        </p:txBody>
      </p:sp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88640"/>
            <a:ext cx="1152128" cy="977111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5985" y="1412776"/>
            <a:ext cx="835183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en-US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A</a:t>
            </a:r>
            <a:r>
              <a:rPr lang="en-US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ssessment </a:t>
            </a:r>
            <a:r>
              <a:rPr lang="en-US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criteria </a:t>
            </a:r>
            <a:endParaRPr lang="en-US" altLang="en-US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552450" indent="-552450" algn="ctr" eaLnBrk="1" hangingPunct="1">
              <a:lnSpc>
                <a:spcPct val="80000"/>
              </a:lnSpc>
              <a:buNone/>
            </a:pPr>
            <a:endParaRPr lang="bg-BG" altLang="en-US" sz="1200" b="1" kern="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II.  </a:t>
            </a: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General </a:t>
            </a: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Criteria – </a:t>
            </a:r>
            <a:r>
              <a:rPr lang="en-US" altLang="en-US" sz="1600" b="1" kern="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MOEW Proposals</a:t>
            </a:r>
            <a:endParaRPr lang="en-US" altLang="en-US" sz="1600" b="1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 startAt="7"/>
            </a:pPr>
            <a:r>
              <a:rPr lang="en-US" altLang="en-US" sz="1600" kern="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	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Effectiveness</a:t>
            </a:r>
            <a:endParaRPr lang="bg-BG" altLang="en-US" sz="1600" b="1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	-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maturity of the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Project;</a:t>
            </a:r>
            <a:endParaRPr lang="ru-RU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AutoNum type="arabicParenR"/>
            </a:pPr>
            <a:r>
              <a:rPr lang="en-GB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complete</a:t>
            </a:r>
            <a:r>
              <a:rPr lang="en-GB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d </a:t>
            </a:r>
            <a:r>
              <a:rPr lang="en-GB" altLang="en-US" sz="1600" kern="0" dirty="0">
                <a:solidFill>
                  <a:srgbClr val="456A1C"/>
                </a:solidFill>
                <a:latin typeface="Palatino Linotype" panose="02040502050505030304" pitchFamily="18" charset="0"/>
              </a:rPr>
              <a:t>procedures  with  final administrative acts  entered into force under Chapter 6 of Nature protection Act  and /or art. 31 of Biodiversity Act</a:t>
            </a:r>
            <a:r>
              <a:rPr lang="en-GB" altLang="en-US" sz="1600" kern="0" dirty="0" smtClean="0">
                <a:solidFill>
                  <a:srgbClr val="456A1C"/>
                </a:solidFill>
                <a:latin typeface="Palatino Linotype" panose="02040502050505030304" pitchFamily="18" charset="0"/>
              </a:rPr>
              <a:t>,</a:t>
            </a: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AutoNum type="arabicParenR"/>
            </a:pPr>
            <a:endParaRPr lang="en-GB" altLang="en-US" sz="1600" kern="0" dirty="0" smtClean="0">
              <a:solidFill>
                <a:srgbClr val="456A1C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AutoNum type="arabicParenR"/>
            </a:pPr>
            <a:r>
              <a:rPr lang="en-GB" altLang="en-US" sz="1600" kern="0" dirty="0" smtClean="0">
                <a:solidFill>
                  <a:srgbClr val="456A1C"/>
                </a:solidFill>
                <a:latin typeface="Palatino Linotype" panose="02040502050505030304" pitchFamily="18" charset="0"/>
              </a:rPr>
              <a:t>Territorial </a:t>
            </a:r>
            <a:r>
              <a:rPr lang="en-GB" altLang="en-US" sz="1600" kern="0" dirty="0">
                <a:solidFill>
                  <a:srgbClr val="456A1C"/>
                </a:solidFill>
                <a:latin typeface="Palatino Linotype" panose="02040502050505030304" pitchFamily="18" charset="0"/>
              </a:rPr>
              <a:t>decisions </a:t>
            </a:r>
            <a:r>
              <a:rPr lang="en-GB" altLang="en-US" sz="1600" b="1" kern="0" dirty="0">
                <a:solidFill>
                  <a:srgbClr val="FF0000"/>
                </a:solidFill>
                <a:latin typeface="Palatino Linotype" panose="02040502050505030304" pitchFamily="18" charset="0"/>
              </a:rPr>
              <a:t>received</a:t>
            </a:r>
            <a:r>
              <a:rPr lang="en-GB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; </a:t>
            </a:r>
            <a:endParaRPr lang="en-GB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AutoNum type="arabicParenR"/>
            </a:pPr>
            <a:endParaRPr lang="en-GB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rgbClr val="255559"/>
              </a:buClr>
              <a:buSzPct val="90000"/>
              <a:buAutoNum type="arabicParenR"/>
            </a:pPr>
            <a:r>
              <a:rPr lang="en-GB" altLang="en-US" sz="1600" kern="0" dirty="0" smtClean="0">
                <a:solidFill>
                  <a:srgbClr val="456A1C"/>
                </a:solidFill>
                <a:latin typeface="Palatino Linotype" panose="02040502050505030304" pitchFamily="18" charset="0"/>
              </a:rPr>
              <a:t>Land </a:t>
            </a:r>
            <a:r>
              <a:rPr lang="en-GB" altLang="en-US" sz="1600" kern="0" dirty="0">
                <a:solidFill>
                  <a:srgbClr val="456A1C"/>
                </a:solidFill>
                <a:latin typeface="Palatino Linotype" panose="02040502050505030304" pitchFamily="18" charset="0"/>
              </a:rPr>
              <a:t>acquisition </a:t>
            </a:r>
            <a:r>
              <a:rPr lang="en-GB" altLang="en-US" sz="1600" b="1" kern="0" dirty="0">
                <a:solidFill>
                  <a:srgbClr val="FF0000"/>
                </a:solidFill>
                <a:latin typeface="Palatino Linotype" panose="02040502050505030304" pitchFamily="18" charset="0"/>
              </a:rPr>
              <a:t>completed</a:t>
            </a:r>
            <a:r>
              <a:rPr lang="en-GB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. </a:t>
            </a: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09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165304"/>
            <a:ext cx="8172450" cy="50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Meeting of the 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Monitoring Committee of OPTTI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2014-2020</a:t>
            </a:r>
            <a:endParaRPr lang="en-US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pic>
        <p:nvPicPr>
          <p:cNvPr id="11" name="Picture 10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88640"/>
            <a:ext cx="1152128" cy="977111"/>
          </a:xfrm>
          <a:prstGeom prst="rect">
            <a:avLst/>
          </a:prstGeom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55985" y="1412776"/>
            <a:ext cx="835183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en-US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Assessment </a:t>
            </a:r>
            <a:r>
              <a:rPr lang="en-US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criteria </a:t>
            </a:r>
            <a:endParaRPr lang="en-US" altLang="en-US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552450" indent="-552450" algn="ctr" eaLnBrk="1" hangingPunct="1">
              <a:lnSpc>
                <a:spcPct val="80000"/>
              </a:lnSpc>
              <a:buNone/>
            </a:pPr>
            <a:endParaRPr lang="bg-BG" altLang="en-US" sz="1200" b="1" kern="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І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I.  </a:t>
            </a: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General 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Criteria – </a:t>
            </a:r>
            <a:r>
              <a:rPr lang="en-US" altLang="en-US" sz="1600" b="1" kern="0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MOEW Proposals</a:t>
            </a:r>
            <a:endParaRPr lang="en-US" altLang="en-US" sz="1600" b="1" kern="0" dirty="0">
              <a:solidFill>
                <a:srgbClr val="002B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 startAt="9"/>
            </a:pP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Sustainability</a:t>
            </a:r>
            <a:endParaRPr lang="en-US" altLang="en-US" sz="1600" b="1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:</a:t>
            </a: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          	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-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sustainability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of the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environment, according </a:t>
            </a:r>
            <a:r>
              <a:rPr 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Strategic Environmental </a:t>
            </a:r>
            <a:r>
              <a:rPr 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	Assessment </a:t>
            </a:r>
            <a:endParaRPr lang="ru-RU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en-GB" altLang="en-US" sz="1600" kern="0" dirty="0">
              <a:solidFill>
                <a:srgbClr val="456A1C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AutoNum type="arabicParenR"/>
            </a:pPr>
            <a:r>
              <a:rPr lang="en-GB" altLang="en-US" sz="1600" kern="0" dirty="0" smtClean="0">
                <a:solidFill>
                  <a:srgbClr val="456A1C"/>
                </a:solidFill>
                <a:latin typeface="Palatino Linotype" panose="02040502050505030304" pitchFamily="18" charset="0"/>
              </a:rPr>
              <a:t>and </a:t>
            </a:r>
            <a:r>
              <a:rPr lang="en-GB" altLang="en-US" sz="1600" b="1" kern="0" dirty="0">
                <a:solidFill>
                  <a:srgbClr val="456A1C"/>
                </a:solidFill>
                <a:latin typeface="Palatino Linotype" panose="02040502050505030304" pitchFamily="18" charset="0"/>
              </a:rPr>
              <a:t>completed procedures  </a:t>
            </a:r>
            <a:r>
              <a:rPr lang="en-GB" altLang="en-US" sz="1600" kern="0" dirty="0">
                <a:solidFill>
                  <a:srgbClr val="456A1C"/>
                </a:solidFill>
                <a:latin typeface="Palatino Linotype" panose="02040502050505030304" pitchFamily="18" charset="0"/>
              </a:rPr>
              <a:t>with  final administrative acts  entered into force under Chapter 6 of Nature protection Act  and /or art. 31 of Biodiversity Act; </a:t>
            </a:r>
            <a:endParaRPr lang="en-GB" altLang="en-US" sz="1600" kern="0" dirty="0" smtClean="0">
              <a:solidFill>
                <a:srgbClr val="456A1C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AutoNum type="arabicParenR"/>
            </a:pPr>
            <a:endParaRPr lang="en-GB" altLang="en-US" sz="1600" kern="0" dirty="0" smtClean="0">
              <a:solidFill>
                <a:srgbClr val="456A1C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AutoNum type="arabicParenR"/>
            </a:pPr>
            <a:r>
              <a:rPr lang="en-GB" altLang="en-US" sz="1600" b="1" kern="0" dirty="0" smtClean="0">
                <a:solidFill>
                  <a:srgbClr val="456A1C"/>
                </a:solidFill>
                <a:latin typeface="Palatino Linotype" panose="02040502050505030304" pitchFamily="18" charset="0"/>
              </a:rPr>
              <a:t>Guidance </a:t>
            </a:r>
            <a:r>
              <a:rPr lang="en-GB" altLang="en-US" sz="1600" b="1" kern="0" dirty="0">
                <a:solidFill>
                  <a:srgbClr val="456A1C"/>
                </a:solidFill>
                <a:latin typeface="Palatino Linotype" panose="02040502050505030304" pitchFamily="18" charset="0"/>
              </a:rPr>
              <a:t>for integration </a:t>
            </a:r>
            <a:r>
              <a:rPr lang="en-GB" altLang="en-US" sz="1600" kern="0" dirty="0">
                <a:solidFill>
                  <a:srgbClr val="456A1C"/>
                </a:solidFill>
                <a:latin typeface="Palatino Linotype" panose="02040502050505030304" pitchFamily="18" charset="0"/>
              </a:rPr>
              <a:t>of Environmental Policy and Climate Change Policy in ESIF – Phase “ Implementation of Partnership agreement  and  Programmes </a:t>
            </a:r>
            <a:r>
              <a:rPr lang="en-GB" altLang="en-US" sz="1600" kern="0" dirty="0" smtClean="0">
                <a:solidFill>
                  <a:srgbClr val="456A1C"/>
                </a:solidFill>
                <a:latin typeface="Palatino Linotype" panose="02040502050505030304" pitchFamily="18" charset="0"/>
              </a:rPr>
              <a:t>2014-2020</a:t>
            </a:r>
            <a:r>
              <a:rPr lang="en-GB" altLang="en-US" sz="1600" b="1" kern="0" dirty="0" smtClean="0">
                <a:solidFill>
                  <a:srgbClr val="456A1C"/>
                </a:solidFill>
                <a:latin typeface="Palatino Linotype" panose="02040502050505030304" pitchFamily="18" charset="0"/>
              </a:rPr>
              <a:t>”, </a:t>
            </a:r>
            <a:r>
              <a:rPr lang="en-GB" altLang="en-US" sz="1600" b="1" kern="0" dirty="0">
                <a:solidFill>
                  <a:srgbClr val="004E8C"/>
                </a:solidFill>
                <a:latin typeface="Palatino Linotype" panose="02040502050505030304" pitchFamily="18" charset="0"/>
              </a:rPr>
              <a:t>after its adoption</a:t>
            </a:r>
            <a:r>
              <a:rPr lang="en-GB" altLang="en-US" sz="1600" b="1" kern="0" dirty="0">
                <a:solidFill>
                  <a:srgbClr val="456A1C"/>
                </a:solidFill>
                <a:latin typeface="Palatino Linotype" panose="02040502050505030304" pitchFamily="18" charset="0"/>
              </a:rPr>
              <a:t>; </a:t>
            </a:r>
            <a:r>
              <a:rPr lang="en-GB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;</a:t>
            </a:r>
            <a:endParaRPr lang="bg-BG" altLang="en-US" sz="1600" b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0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2987824" y="3184401"/>
            <a:ext cx="3816350" cy="275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004B8A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Thank you for your attention!</a:t>
            </a:r>
            <a:r>
              <a:rPr lang="bg-BG" altLang="en-US" sz="2000" b="1" dirty="0" smtClean="0">
                <a:solidFill>
                  <a:srgbClr val="004B8A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endParaRPr lang="bg-BG" altLang="en-US" sz="2000" b="1" dirty="0">
              <a:solidFill>
                <a:srgbClr val="004B8A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bg-BG" altLang="en-US" sz="1800" b="1" dirty="0">
              <a:solidFill>
                <a:srgbClr val="002B82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bg-BG" altLang="en-US" sz="1800" dirty="0">
              <a:solidFill>
                <a:srgbClr val="002B82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bg-BG" altLang="en-US" sz="1800" dirty="0">
              <a:solidFill>
                <a:srgbClr val="002B82"/>
              </a:solidFill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2B82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2B82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2B82"/>
                </a:solidFill>
                <a:latin typeface="Times New Roman" pitchFamily="18" charset="0"/>
              </a:rPr>
              <a:t>www.optransport.bg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165304"/>
            <a:ext cx="8172450" cy="50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Meeting of the 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Monitoring Committee of OPTTI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2014-2020</a:t>
            </a:r>
            <a:endParaRPr lang="en-US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88640"/>
            <a:ext cx="1152128" cy="9771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165304"/>
            <a:ext cx="8172450" cy="50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Meeting of the 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Monitoring Committee of OPTTI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2014-2020</a:t>
            </a:r>
            <a:endParaRPr lang="en-US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88640"/>
            <a:ext cx="1152128" cy="977111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49833" y="1412776"/>
            <a:ext cx="835183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52450" indent="-55245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Legal background</a:t>
            </a:r>
            <a:endParaRPr lang="bg-BG" altLang="en-US" sz="2400" b="1" kern="120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552450" indent="-55245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bg-BG" altLang="en-US" sz="2100" b="1" kern="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Wingdings" pitchFamily="2" charset="2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Regulation 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(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EU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)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No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1303/2013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,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Art.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125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(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3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)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:</a:t>
            </a:r>
          </a:p>
          <a:p>
            <a:pPr marL="552450" indent="-55245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Wingdings" pitchFamily="2" charset="2"/>
              <a:buAutoNum type="arabicPeriod"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- 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point 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а)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Selection and  assessment criteria should: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Wingdings" pitchFamily="2" charset="2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Wingdings" pitchFamily="2" charset="2"/>
              <a:buChar char="Ø"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</a:t>
            </a:r>
            <a:r>
              <a:rPr lang="en-US" altLang="en-US" sz="1600" i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ensure the contribution of operations to the achievement of the specific objectives and results of the relevant priority</a:t>
            </a:r>
            <a:r>
              <a:rPr lang="en-US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;</a:t>
            </a:r>
            <a:endParaRPr lang="ru-RU" altLang="en-US" sz="1600" i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Wingdings" pitchFamily="2" charset="2"/>
              <a:buNone/>
            </a:pPr>
            <a:r>
              <a:rPr lang="ru-RU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</a:t>
            </a: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Wingdings" pitchFamily="2" charset="2"/>
              <a:buChar char="Ø"/>
            </a:pPr>
            <a:r>
              <a:rPr lang="ru-RU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</a:t>
            </a:r>
            <a:r>
              <a:rPr lang="en-US" altLang="en-US" sz="1600" i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are non-discriminatory and transparent</a:t>
            </a:r>
            <a:r>
              <a:rPr lang="en-US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</a:t>
            </a: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Wingdings" pitchFamily="2" charset="2"/>
              <a:buChar char="Ø"/>
            </a:pPr>
            <a:r>
              <a:rPr lang="en-US" altLang="en-US" sz="1600" i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take into account the general principles set out in Articles 7 and 8</a:t>
            </a:r>
            <a:r>
              <a:rPr lang="en-US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;</a:t>
            </a: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Wingdings" pitchFamily="2" charset="2"/>
              <a:buChar char="Ø"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- 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point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b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)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selected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operation falls within the scope of the Fund or Funds concerned</a:t>
            </a: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en-US" altLang="en-US" sz="1600" b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-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point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d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)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the beneficiary has the administrative, financial and operational capacity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to implement the project</a:t>
            </a: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165304"/>
            <a:ext cx="8172450" cy="50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Meeting of the 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Monitoring Committee of OPTTI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2014-2020</a:t>
            </a:r>
            <a:endParaRPr lang="en-US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pic>
        <p:nvPicPr>
          <p:cNvPr id="7" name="Picture 6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88640"/>
            <a:ext cx="1152128" cy="977111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5536" y="1268760"/>
            <a:ext cx="835183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en-US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Methodology and criteria for selection and </a:t>
            </a:r>
            <a:r>
              <a:rPr lang="en-US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assessment</a:t>
            </a:r>
          </a:p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en-US" altLang="en-US" sz="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endParaRPr lang="en-US" altLang="en-US" sz="8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552450" indent="-552450" eaLnBrk="1" hangingPunct="1">
              <a:lnSpc>
                <a:spcPct val="80000"/>
              </a:lnSpc>
              <a:buNone/>
            </a:pP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en-US" altLang="en-US" sz="1600" i="1" kern="0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</a:t>
            </a:r>
            <a:r>
              <a:rPr lang="bg-BG" altLang="en-US" sz="1600" i="1" kern="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. </a:t>
            </a:r>
            <a:r>
              <a:rPr lang="en-US" altLang="en-US" sz="1600" i="1" kern="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Methodology </a:t>
            </a:r>
            <a:r>
              <a:rPr lang="en-US" altLang="en-US" sz="1600" i="1" kern="0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for </a:t>
            </a:r>
            <a:r>
              <a:rPr lang="en-US" altLang="en-US" sz="1600" i="1" kern="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selection and assessment </a:t>
            </a:r>
            <a:endParaRPr lang="ru-RU" altLang="en-US" sz="1600" i="1" kern="0" dirty="0">
              <a:solidFill>
                <a:srgbClr val="002B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628650" indent="-62865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r>
              <a:rPr lang="en-US" altLang="en-US" sz="1600" i="1" kern="0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4" action="ppaction://hlinksldjump"/>
              </a:rPr>
              <a:t>Selection of operations </a:t>
            </a:r>
            <a:endParaRPr lang="ru-RU" altLang="en-US" sz="1600" i="1" kern="0" dirty="0">
              <a:solidFill>
                <a:srgbClr val="002B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628650" indent="-62865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r>
              <a:rPr lang="en-US" altLang="en-US" sz="1600" i="1" kern="0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4" action="ppaction://hlinksldjump"/>
              </a:rPr>
              <a:t>Procedure and stage of assessment</a:t>
            </a:r>
            <a:endParaRPr lang="ru-RU" altLang="en-US" sz="1600" i="1" kern="0" dirty="0">
              <a:solidFill>
                <a:srgbClr val="002B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628650" indent="-62865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r>
              <a:rPr lang="en-US" altLang="en-US" sz="1600" i="1" kern="0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4" action="ppaction://hlinksldjump"/>
              </a:rPr>
              <a:t>Method for assessment of project proposal</a:t>
            </a:r>
            <a:endParaRPr lang="ru-RU" altLang="en-US" sz="1600" i="1" kern="0" dirty="0">
              <a:solidFill>
                <a:srgbClr val="002B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en-US" altLang="en-US" sz="10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II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. 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General Criteria</a:t>
            </a: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 startAt="4"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</a:t>
            </a:r>
            <a:r>
              <a:rPr lang="en-US" altLang="en-US" sz="1600" b="1" i="1" kern="0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5" action="ppaction://hlinksldjump"/>
              </a:rPr>
              <a:t>Administrative compliance </a:t>
            </a:r>
            <a:endParaRPr lang="en-US" altLang="en-US" sz="1600" b="1" i="1" kern="0" dirty="0" smtClean="0">
              <a:solidFill>
                <a:srgbClr val="002B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628650" indent="-62865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AutoNum type="arabicPeriod" startAt="4"/>
            </a:pP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6" action="ppaction://hlinksldjump"/>
              </a:rPr>
              <a:t>Eligibility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7" action="ppaction://hlinksldjump"/>
              </a:rPr>
              <a:t> </a:t>
            </a:r>
            <a:endParaRPr lang="bg-BG" altLang="en-US" sz="11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AutoNum type="arabicPeriod" startAt="4"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8" action="ppaction://hlinksldjump"/>
              </a:rPr>
              <a:t>Relevance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  <a:hlinkClick r:id="rId8" action="ppaction://hlinksldjump"/>
              </a:rPr>
              <a:t>and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8" action="ppaction://hlinksldjump"/>
              </a:rPr>
              <a:t>coherence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8" action="ppaction://hlinksldjump"/>
              </a:rPr>
              <a:t> </a:t>
            </a:r>
            <a:endParaRPr lang="bg-BG" altLang="en-US" sz="11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AutoNum type="arabicPeriod" startAt="4"/>
            </a:pPr>
            <a:r>
              <a:rPr lang="bg-BG" altLang="en-US" sz="1600" b="1" i="1" kern="0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</a:t>
            </a:r>
            <a:r>
              <a:rPr lang="en-US" altLang="en-US" sz="1600" b="1" i="1" kern="0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9" action="ppaction://hlinksldjump"/>
              </a:rPr>
              <a:t>Effectiveness</a:t>
            </a:r>
            <a:endParaRPr lang="bg-BG" altLang="en-US" sz="1100" b="1" i="1" kern="0" dirty="0" smtClean="0">
              <a:solidFill>
                <a:srgbClr val="002B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Wingdings" pitchFamily="2" charset="2"/>
              <a:buAutoNum type="arabicPeriod" startAt="4"/>
            </a:pPr>
            <a:r>
              <a:rPr lang="bg-BG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</a:t>
            </a:r>
            <a:r>
              <a:rPr 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7" action="ppaction://hlinksldjump"/>
              </a:rPr>
              <a:t>Efficiency</a:t>
            </a:r>
            <a:endParaRPr lang="bg-BG" sz="11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Wingdings" pitchFamily="2" charset="2"/>
              <a:buAutoNum type="arabicPeriod" startAt="4"/>
            </a:pPr>
            <a:r>
              <a:rPr lang="bg-BG" sz="1600" b="1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</a:t>
            </a:r>
            <a:r>
              <a:rPr lang="en-US" sz="1600" b="1" i="1" kern="0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10" action="ppaction://hlinksldjump"/>
              </a:rPr>
              <a:t>Sustainability</a:t>
            </a:r>
            <a:endParaRPr lang="bg-BG" sz="1600" b="1" i="1" kern="0" dirty="0">
              <a:solidFill>
                <a:srgbClr val="002B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0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II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І. 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Specific </a:t>
            </a: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Criteria by Priority Axes</a:t>
            </a:r>
            <a:endParaRPr lang="ru-RU" altLang="en-US" sz="1600" b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628650" indent="-628650" algn="just" eaLnBrk="1" hangingPunct="1">
              <a:lnSpc>
                <a:spcPct val="80000"/>
              </a:lnSpc>
              <a:buClr>
                <a:srgbClr val="0070C0"/>
              </a:buClr>
              <a:buSzPct val="90000"/>
              <a:buFont typeface="+mj-lt"/>
              <a:buAutoNum type="arabicPeriod" startAt="10"/>
            </a:pP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11" action="ppaction://hlinksldjump"/>
              </a:rPr>
              <a:t>Priority axis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11" action="ppaction://hlinksldjump"/>
              </a:rPr>
              <a:t>1 </a:t>
            </a: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628650" indent="-628650" algn="just" eaLnBrk="1" hangingPunct="1">
              <a:lnSpc>
                <a:spcPct val="80000"/>
              </a:lnSpc>
              <a:buClr>
                <a:srgbClr val="0070C0"/>
              </a:buClr>
              <a:buSzPct val="90000"/>
              <a:buFont typeface="+mj-lt"/>
              <a:buAutoNum type="arabicPeriod" startAt="10"/>
            </a:pP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12" action="ppaction://hlinksldjump"/>
              </a:rPr>
              <a:t>Priority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  <a:hlinkClick r:id="rId12" action="ppaction://hlinksldjump"/>
              </a:rPr>
              <a:t>axis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12" action="ppaction://hlinksldjump"/>
              </a:rPr>
              <a:t>2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12" action="ppaction://hlinksldjump"/>
              </a:rPr>
              <a:t> </a:t>
            </a: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628650" indent="-628650" algn="just" eaLnBrk="1" hangingPunct="1">
              <a:lnSpc>
                <a:spcPct val="80000"/>
              </a:lnSpc>
              <a:buClr>
                <a:srgbClr val="0070C0"/>
              </a:buClr>
              <a:buSzPct val="90000"/>
              <a:buFont typeface="+mj-lt"/>
              <a:buAutoNum type="arabicPeriod" startAt="10"/>
            </a:pP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13" action="ppaction://hlinksldjump"/>
              </a:rPr>
              <a:t>Priority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  <a:hlinkClick r:id="rId13" action="ppaction://hlinksldjump"/>
              </a:rPr>
              <a:t>axis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13" action="ppaction://hlinksldjump"/>
              </a:rPr>
              <a:t>3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14" action="ppaction://hlinksldjump"/>
              </a:rPr>
              <a:t> </a:t>
            </a: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628650" indent="-628650" algn="just" eaLnBrk="1" hangingPunct="1">
              <a:lnSpc>
                <a:spcPct val="80000"/>
              </a:lnSpc>
              <a:buClr>
                <a:srgbClr val="0070C0"/>
              </a:buClr>
              <a:buSzPct val="90000"/>
              <a:buFont typeface="+mj-lt"/>
              <a:buAutoNum type="arabicPeriod" startAt="10"/>
            </a:pP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14" action="ppaction://hlinksldjump"/>
              </a:rPr>
              <a:t>Priority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  <a:hlinkClick r:id="rId14" action="ppaction://hlinksldjump"/>
              </a:rPr>
              <a:t>axis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14" action="ppaction://hlinksldjump"/>
              </a:rPr>
              <a:t>4</a:t>
            </a: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628650" indent="-628650" algn="just" eaLnBrk="1" hangingPunct="1">
              <a:lnSpc>
                <a:spcPct val="80000"/>
              </a:lnSpc>
              <a:buClr>
                <a:srgbClr val="0070C0"/>
              </a:buClr>
              <a:buSzPct val="90000"/>
              <a:buFont typeface="+mj-lt"/>
              <a:buAutoNum type="arabicPeriod" startAt="10"/>
            </a:pP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15" action="ppaction://hlinksldjump"/>
              </a:rPr>
              <a:t>Priority axis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15" action="ppaction://hlinksldjump"/>
              </a:rPr>
              <a:t> 5</a:t>
            </a: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74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bg-BG" altLang="en-US" smtClean="0"/>
          </a:p>
          <a:p>
            <a:pPr>
              <a:defRPr/>
            </a:pPr>
            <a:r>
              <a:rPr lang="en-US" altLang="en-US" smtClean="0"/>
              <a:t>X</a:t>
            </a:r>
            <a:r>
              <a:rPr lang="bg-BG" altLang="en-US" smtClean="0"/>
              <a:t>V</a:t>
            </a:r>
            <a:r>
              <a:rPr lang="en-US" altLang="en-US" smtClean="0"/>
              <a:t>II</a:t>
            </a:r>
            <a:r>
              <a:rPr lang="bg-BG" altLang="en-US" smtClean="0"/>
              <a:t> заседание на Комитета за наблюдение на</a:t>
            </a:r>
            <a:r>
              <a:rPr lang="en-US" altLang="en-US" smtClean="0"/>
              <a:t> </a:t>
            </a:r>
            <a:r>
              <a:rPr lang="bg-BG" altLang="en-US" smtClean="0"/>
              <a:t>Оперативна програма  “Транспорт” 2007-2013 г.</a:t>
            </a:r>
            <a:endParaRPr lang="en-US" alt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49833" y="1268760"/>
            <a:ext cx="8586663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en-US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Methodology </a:t>
            </a:r>
            <a:r>
              <a:rPr lang="en-US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for assessment of project proposals</a:t>
            </a:r>
            <a:endParaRPr lang="en-US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9525" indent="-9525" algn="ctr" eaLnBrk="1" hangingPunct="1">
              <a:lnSpc>
                <a:spcPct val="80000"/>
              </a:lnSpc>
              <a:buNone/>
            </a:pP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I. 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Methodology</a:t>
            </a:r>
          </a:p>
          <a:p>
            <a:pPr marL="552450" indent="-552450" algn="ctr" eaLnBrk="1" hangingPunct="1">
              <a:lnSpc>
                <a:spcPct val="80000"/>
              </a:lnSpc>
              <a:buNone/>
            </a:pPr>
            <a:endParaRPr lang="en-US" altLang="en-US" sz="1600" b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628650" indent="-542925" defTabSz="447675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Selection of operations </a:t>
            </a:r>
            <a:r>
              <a:rPr lang="ru-RU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(</a:t>
            </a:r>
            <a:r>
              <a:rPr lang="en-US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scope of activities funded</a:t>
            </a:r>
            <a:r>
              <a:rPr lang="ru-RU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)</a:t>
            </a:r>
          </a:p>
          <a:p>
            <a:pPr marL="400050" lvl="1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800" i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400050" lvl="1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Done in preparation of the OPTTI</a:t>
            </a:r>
            <a:endParaRPr lang="en-US" altLang="en-US" sz="1600" i="1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400050" lvl="1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i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628650" indent="-542925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 startAt="2"/>
            </a:pP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Procedure and stages of assessment</a:t>
            </a:r>
            <a:endParaRPr lang="ru-RU" altLang="en-US" sz="1600" b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 startAt="2"/>
            </a:pPr>
            <a:endParaRPr lang="en-US" altLang="en-US" sz="800" b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lvl="1" indent="-47625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Wingdings" panose="05000000000000000000" pitchFamily="2" charset="2"/>
              <a:buChar char="Ø"/>
            </a:pP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Procedure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: </a:t>
            </a:r>
            <a:r>
              <a:rPr lang="en-US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Direct Grant Awarding to pre-defined beneficiaries</a:t>
            </a:r>
          </a:p>
          <a:p>
            <a:pPr lvl="1" indent="-47625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Wingdings" panose="05000000000000000000" pitchFamily="2" charset="2"/>
              <a:buChar char="Ø"/>
            </a:pP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Stages of assessment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: </a:t>
            </a:r>
          </a:p>
          <a:p>
            <a:pPr lvl="2" indent="-476250" algn="just" eaLnBrk="1" hangingPunct="1">
              <a:lnSpc>
                <a:spcPct val="80000"/>
              </a:lnSpc>
              <a:buClr>
                <a:srgbClr val="0070C0"/>
              </a:buClr>
              <a:buSzPct val="90000"/>
              <a:buFont typeface="Wingdings" panose="05000000000000000000" pitchFamily="2" charset="2"/>
              <a:buChar char="ü"/>
            </a:pPr>
            <a:r>
              <a:rPr lang="en-US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Administrative compliance and Eligibility</a:t>
            </a:r>
          </a:p>
          <a:p>
            <a:pPr lvl="2" indent="-476250" algn="just" eaLnBrk="1" hangingPunct="1">
              <a:lnSpc>
                <a:spcPct val="80000"/>
              </a:lnSpc>
              <a:buClr>
                <a:srgbClr val="0070C0"/>
              </a:buClr>
              <a:buSzPct val="90000"/>
              <a:buFont typeface="Wingdings" panose="05000000000000000000" pitchFamily="2" charset="2"/>
              <a:buChar char="ü"/>
            </a:pPr>
            <a:r>
              <a:rPr lang="en-US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Technical</a:t>
            </a:r>
            <a:r>
              <a:rPr lang="ru-RU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and Financial Appraisal</a:t>
            </a:r>
          </a:p>
          <a:p>
            <a:pPr lvl="1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ru-RU" altLang="en-US" sz="1100" b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428625" algn="just" eaLnBrk="1" hangingPunct="1">
              <a:lnSpc>
                <a:spcPct val="80000"/>
              </a:lnSpc>
              <a:buClr>
                <a:srgbClr val="0070C0"/>
              </a:buClr>
              <a:buSzPct val="90000"/>
              <a:buFont typeface="+mj-lt"/>
              <a:buAutoNum type="arabicPeriod" startAt="3"/>
            </a:pP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Method for assessment of project proposal </a:t>
            </a:r>
            <a:endParaRPr lang="ru-RU" altLang="en-US" sz="1600" b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lvl="1" indent="-476250" algn="just" eaLnBrk="1" hangingPunct="1">
              <a:lnSpc>
                <a:spcPct val="80000"/>
              </a:lnSpc>
              <a:buClr>
                <a:srgbClr val="0070C0"/>
              </a:buClr>
              <a:buSzPct val="90000"/>
              <a:buFont typeface="Wingdings" panose="05000000000000000000" pitchFamily="2" charset="2"/>
              <a:buChar char="Ø"/>
            </a:pPr>
            <a:r>
              <a:rPr lang="en-US" altLang="en-US" sz="1600" i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assessment </a:t>
            </a:r>
            <a:r>
              <a:rPr lang="en-US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on </a:t>
            </a:r>
            <a:r>
              <a:rPr lang="en-US" altLang="en-US" sz="1600" b="1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first received </a:t>
            </a:r>
            <a:r>
              <a:rPr lang="en-US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in UMIS 2020</a:t>
            </a:r>
            <a:r>
              <a:rPr lang="bg-BG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en-US" sz="1600" b="1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first </a:t>
            </a:r>
            <a:r>
              <a:rPr lang="en-US" altLang="en-US" sz="1600" b="1" i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served basis</a:t>
            </a:r>
            <a:endParaRPr lang="en-US" altLang="en-US" sz="1600" b="1" i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lvl="1" indent="-476250" algn="just" eaLnBrk="1" hangingPunct="1">
              <a:lnSpc>
                <a:spcPct val="80000"/>
              </a:lnSpc>
              <a:buClr>
                <a:srgbClr val="0070C0"/>
              </a:buClr>
              <a:buSzPct val="90000"/>
              <a:buFont typeface="Wingdings" panose="05000000000000000000" pitchFamily="2" charset="2"/>
              <a:buChar char="Ø"/>
            </a:pPr>
            <a:r>
              <a:rPr lang="en-US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compliance with the</a:t>
            </a:r>
            <a:r>
              <a:rPr lang="bg-BG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en-US" sz="1600" b="1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Assessment criteria</a:t>
            </a:r>
            <a:endParaRPr lang="en-US" altLang="en-US" sz="1600" b="1" i="1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lvl="1" indent="-476250" algn="just" eaLnBrk="1" hangingPunct="1">
              <a:lnSpc>
                <a:spcPct val="80000"/>
              </a:lnSpc>
              <a:buClr>
                <a:srgbClr val="0070C0"/>
              </a:buClr>
              <a:buSzPct val="90000"/>
              <a:buFont typeface="Wingdings" panose="05000000000000000000" pitchFamily="2" charset="2"/>
              <a:buChar char="Ø"/>
            </a:pPr>
            <a:r>
              <a:rPr lang="en-US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Marking</a:t>
            </a:r>
            <a:r>
              <a:rPr lang="bg-BG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:</a:t>
            </a:r>
          </a:p>
          <a:p>
            <a:pPr lvl="2" indent="-476250" algn="just" eaLnBrk="1" hangingPunct="1">
              <a:lnSpc>
                <a:spcPct val="80000"/>
              </a:lnSpc>
              <a:buClr>
                <a:srgbClr val="0070C0"/>
              </a:buClr>
              <a:buSzPct val="90000"/>
              <a:buFont typeface="Wingdings" panose="05000000000000000000" pitchFamily="2" charset="2"/>
              <a:buChar char="ü"/>
            </a:pP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Administrative compliance and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Eligibility 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- „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Yes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“,  „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No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“, </a:t>
            </a:r>
            <a:endParaRPr lang="en-US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lvl="2" indent="-476250" algn="just" eaLnBrk="1" hangingPunct="1">
              <a:lnSpc>
                <a:spcPct val="80000"/>
              </a:lnSpc>
              <a:buClr>
                <a:srgbClr val="0070C0"/>
              </a:buClr>
              <a:buSzPct val="90000"/>
              <a:buFont typeface="Wingdings" panose="05000000000000000000" pitchFamily="2" charset="2"/>
              <a:buChar char="ü"/>
            </a:pP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Technical and Financial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Appraisal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-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„</a:t>
            </a: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Yes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“,  „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No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“, 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„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Not applicable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“</a:t>
            </a:r>
            <a:endParaRPr lang="en-US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 startAt="2"/>
            </a:pPr>
            <a:endParaRPr lang="ru-RU" altLang="en-US" sz="1600" b="1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7" name="Picture 6">
            <a:hlinkClick r:id="rId2" action="ppaction://hlinksldjump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496" y="260648"/>
            <a:ext cx="1224136" cy="739230"/>
          </a:xfrm>
          <a:prstGeom prst="rect">
            <a:avLst/>
          </a:prstGeom>
        </p:spPr>
      </p:pic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251520" y="6165303"/>
            <a:ext cx="7668344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bg-BG"/>
            </a:defPPr>
            <a:lvl1pPr marL="342900" indent="-342900" algn="ctr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Meeting of the 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Monitoring Committee of OPTTI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2014-2020</a:t>
            </a:r>
            <a:endParaRPr lang="en-US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73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bg-BG" altLang="en-US" smtClean="0"/>
          </a:p>
          <a:p>
            <a:pPr>
              <a:defRPr/>
            </a:pPr>
            <a:r>
              <a:rPr lang="en-US" altLang="en-US" smtClean="0"/>
              <a:t>X</a:t>
            </a:r>
            <a:r>
              <a:rPr lang="bg-BG" altLang="en-US" smtClean="0"/>
              <a:t>V</a:t>
            </a:r>
            <a:r>
              <a:rPr lang="en-US" altLang="en-US" smtClean="0"/>
              <a:t>II</a:t>
            </a:r>
            <a:r>
              <a:rPr lang="bg-BG" altLang="en-US" smtClean="0"/>
              <a:t> заседание на Комитета за наблюдение на</a:t>
            </a:r>
            <a:r>
              <a:rPr lang="en-US" altLang="en-US" smtClean="0"/>
              <a:t> </a:t>
            </a:r>
            <a:r>
              <a:rPr lang="bg-BG" altLang="en-US" smtClean="0"/>
              <a:t>Оперативна програма  “Транспорт” 2007-2013 г.</a:t>
            </a:r>
            <a:endParaRPr lang="en-US" alt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51519" y="1382514"/>
            <a:ext cx="835183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en-US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Assessment criteria </a:t>
            </a:r>
          </a:p>
          <a:p>
            <a:pPr marL="552450" indent="-552450" algn="ctr" eaLnBrk="1" hangingPunct="1">
              <a:lnSpc>
                <a:spcPct val="80000"/>
              </a:lnSpc>
              <a:buNone/>
            </a:pPr>
            <a:endParaRPr lang="bg-BG" altLang="en-US" sz="1200" b="1" kern="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</a:t>
            </a:r>
            <a:r>
              <a:rPr lang="bg-BG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І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. </a:t>
            </a: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General Criteria</a:t>
            </a:r>
            <a:endParaRPr lang="bg-BG" altLang="en-US" sz="1600" b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 startAt="4"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Administrative compliance 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–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check whether project proposal is submitted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: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          	-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by pre-defined specific beneficiary, appointed in OPTTI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according Guidelines for applicants under OPTTI;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          	-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in 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approved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template 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of AF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before 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deadline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with all 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required attachments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-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with all 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required information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filled in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;</a:t>
            </a:r>
            <a:endParaRPr lang="ru-RU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b="1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b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7" name="Picture 6">
            <a:hlinkClick r:id="rId2" action="ppaction://hlinksldjump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496" y="260648"/>
            <a:ext cx="1224136" cy="739230"/>
          </a:xfrm>
          <a:prstGeom prst="rect">
            <a:avLst/>
          </a:prstGeom>
        </p:spPr>
      </p:pic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0" y="6165304"/>
            <a:ext cx="7925147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bg-BG"/>
            </a:defPPr>
            <a:lvl1pPr marL="342900" indent="-342900" algn="ctr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II Meeting of the  Monitoring Committee of OPTTI 2014-2020</a:t>
            </a:r>
            <a:endParaRPr lang="en-US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55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165304"/>
            <a:ext cx="8172450" cy="50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Meeting of the 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Monitoring Committee of OPTTI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2014-2020</a:t>
            </a:r>
            <a:endParaRPr lang="en-US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pic>
        <p:nvPicPr>
          <p:cNvPr id="7" name="Picture 6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88640"/>
            <a:ext cx="1152128" cy="977111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5985" y="1412776"/>
            <a:ext cx="835183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en-US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A</a:t>
            </a:r>
            <a:r>
              <a:rPr lang="en-US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ssessment </a:t>
            </a:r>
            <a:r>
              <a:rPr lang="en-US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criteria </a:t>
            </a:r>
            <a:endParaRPr lang="en-US" altLang="en-US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552450" indent="-552450" algn="ctr" eaLnBrk="1" hangingPunct="1">
              <a:lnSpc>
                <a:spcPct val="80000"/>
              </a:lnSpc>
              <a:buNone/>
            </a:pPr>
            <a:endParaRPr lang="bg-BG" altLang="en-US" sz="1200" b="1" kern="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II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. 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General Criteria</a:t>
            </a:r>
            <a:endParaRPr lang="bg-BG" altLang="en-US" sz="1600" b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 startAt="5"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</a:t>
            </a: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Eligibility 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–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check whether the project proposal: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          	-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falls within the scope of the Fund concerned  and can be attributed to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category 	of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interventions identified in the priorities of the OPTTI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complies with the scope of the  modes of transport, included for funding in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the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OPTTI 2014-2020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          	-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contributes to the overall objective of the priority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axis;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demonstrate need of public financial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support</a:t>
            </a: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51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165304"/>
            <a:ext cx="8172450" cy="50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Meeting of the 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Monitoring Committee of OPTTI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2014-2020</a:t>
            </a:r>
            <a:endParaRPr lang="en-US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pic>
        <p:nvPicPr>
          <p:cNvPr id="7" name="Picture 6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88640"/>
            <a:ext cx="1152128" cy="977111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9552" y="1412776"/>
            <a:ext cx="835183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en-US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Assessment </a:t>
            </a:r>
            <a:r>
              <a:rPr lang="en-US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criteria </a:t>
            </a:r>
            <a:endParaRPr lang="en-US" altLang="en-US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552450" indent="-552450" algn="ctr" eaLnBrk="1" hangingPunct="1">
              <a:lnSpc>
                <a:spcPct val="80000"/>
              </a:lnSpc>
              <a:buNone/>
            </a:pPr>
            <a:endParaRPr lang="bg-BG" altLang="en-US" sz="1200" b="1" kern="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II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.  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General Criteria</a:t>
            </a:r>
            <a:endParaRPr lang="bg-BG" altLang="en-US" sz="1600" b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542925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 startAt="6"/>
            </a:pP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Relevance </a:t>
            </a: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and coherence </a:t>
            </a:r>
            <a:r>
              <a:rPr lang="bg-BG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– </a:t>
            </a: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the project proposal: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          	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-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c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onsistency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with the main EU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policies</a:t>
            </a: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-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c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onsistency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with the main national policies</a:t>
            </a: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          	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-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c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ompliance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with general applicable horizontal policies of the EU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endParaRPr lang="en-US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en-US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- coherence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with OPT 2007-2013, other  OP’s and/or  projects/initiatives</a:t>
            </a: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165304"/>
            <a:ext cx="8172450" cy="50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II </a:t>
            </a:r>
            <a:r>
              <a:rPr lang="en-US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Meeting of the  Monitoring Committee of OPTTI 2014-2020</a:t>
            </a:r>
          </a:p>
        </p:txBody>
      </p:sp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88640"/>
            <a:ext cx="1152128" cy="977111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5985" y="1412776"/>
            <a:ext cx="835183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en-US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A</a:t>
            </a:r>
            <a:r>
              <a:rPr lang="en-US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ssessment </a:t>
            </a:r>
            <a:r>
              <a:rPr lang="en-US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criteria </a:t>
            </a:r>
            <a:endParaRPr lang="en-US" altLang="en-US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552450" indent="-552450" algn="ctr" eaLnBrk="1" hangingPunct="1">
              <a:lnSpc>
                <a:spcPct val="80000"/>
              </a:lnSpc>
              <a:buNone/>
            </a:pPr>
            <a:endParaRPr lang="bg-BG" altLang="en-US" sz="1200" b="1" kern="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II.  </a:t>
            </a: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General Criteria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 startAt="7"/>
            </a:pPr>
            <a:r>
              <a:rPr lang="en-US" altLang="en-US" sz="1600" kern="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	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Effectiveness</a:t>
            </a:r>
            <a:endParaRPr lang="bg-BG" altLang="en-US" sz="1600" b="1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          	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- </a:t>
            </a:r>
            <a:r>
              <a:rPr lang="en-US" altLang="en-US" sz="1600" kern="0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4" action="ppaction://hlinksldjump"/>
              </a:rPr>
              <a:t>reduction </a:t>
            </a:r>
            <a:r>
              <a:rPr lang="en-US" altLang="en-US" sz="1600" kern="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4" action="ppaction://hlinksldjump"/>
              </a:rPr>
              <a:t>degree of negative environmental </a:t>
            </a:r>
            <a:r>
              <a:rPr lang="en-US" altLang="en-US" sz="1600" kern="0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4" action="ppaction://hlinksldjump"/>
              </a:rPr>
              <a:t>impac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4" action="ppaction://hlinksldjump"/>
              </a:rPr>
              <a:t>t;</a:t>
            </a:r>
            <a:endParaRPr lang="en-US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	</a:t>
            </a:r>
            <a:endParaRPr lang="en-US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- socio-economic criteria;</a:t>
            </a:r>
            <a:endParaRPr lang="en-US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          	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-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contribution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of the project to improving transport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safety;</a:t>
            </a: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  <a:hlinkClick r:id="rId5" action="ppaction://hlinksldjump"/>
              </a:rPr>
              <a:t>- </a:t>
            </a:r>
            <a:r>
              <a:rPr lang="en-US" altLang="en-US" sz="1600" kern="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5" action="ppaction://hlinksldjump"/>
              </a:rPr>
              <a:t>maturity of the </a:t>
            </a:r>
            <a:r>
              <a:rPr lang="en-US" altLang="en-US" sz="1600" kern="0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5" action="ppaction://hlinksldjump"/>
              </a:rPr>
              <a:t>Project;</a:t>
            </a:r>
            <a:endParaRPr lang="ru-RU" altLang="en-US" sz="1600" kern="0" dirty="0">
              <a:solidFill>
                <a:srgbClr val="002B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the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Project proposal demonstrates European added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value</a:t>
            </a:r>
            <a:endParaRPr lang="bg-BG" altLang="en-US" sz="1600" b="1" i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165304"/>
            <a:ext cx="8172450" cy="50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Meeting of the 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Monitoring Committee of OPTTI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2014-2020</a:t>
            </a:r>
            <a:endParaRPr lang="en-US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pic>
        <p:nvPicPr>
          <p:cNvPr id="8" name="Picture 7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88640"/>
            <a:ext cx="1152128" cy="977111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3528" y="1412776"/>
            <a:ext cx="835183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en-US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A</a:t>
            </a:r>
            <a:r>
              <a:rPr lang="en-US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ssessment </a:t>
            </a:r>
            <a:r>
              <a:rPr lang="en-US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criteria </a:t>
            </a:r>
            <a:endParaRPr lang="en-US" altLang="en-US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552450" indent="-552450" algn="ctr" eaLnBrk="1" hangingPunct="1">
              <a:lnSpc>
                <a:spcPct val="80000"/>
              </a:lnSpc>
              <a:buNone/>
            </a:pPr>
            <a:endParaRPr lang="bg-BG" altLang="en-US" sz="1200" b="1" kern="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II</a:t>
            </a: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.  General Criteria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 startAt="8"/>
            </a:pPr>
            <a:r>
              <a:rPr lang="en-US" altLang="en-US" sz="1600" b="1" kern="0" dirty="0">
                <a:solidFill>
                  <a:schemeClr val="bg1"/>
                </a:solidFill>
                <a:latin typeface="Palatino Linotype" panose="02040502050505030304" pitchFamily="18" charset="0"/>
              </a:rPr>
              <a:t>	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Efficiency</a:t>
            </a:r>
            <a:endParaRPr lang="en-US" altLang="en-US" sz="1600" b="1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          	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-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f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inancial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capacity of the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beneficiary;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a</a:t>
            </a:r>
            <a:r>
              <a:rPr 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dministrative </a:t>
            </a:r>
            <a:r>
              <a:rPr 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and operational capacity of the </a:t>
            </a:r>
            <a:r>
              <a:rPr 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beneficiary;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          	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-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Financial plan;</a:t>
            </a: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	-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r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isk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analysis and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evaluation;</a:t>
            </a: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project schedule;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s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et </a:t>
            </a:r>
            <a:r>
              <a:rPr lang="en-US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of realistic and measurable 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indicators;</a:t>
            </a:r>
            <a:endParaRPr lang="ru-RU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7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6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5B9CD1"/>
      </a:accent2>
      <a:accent3>
        <a:srgbClr val="FFFFFF"/>
      </a:accent3>
      <a:accent4>
        <a:srgbClr val="000000"/>
      </a:accent4>
      <a:accent5>
        <a:srgbClr val="ADE2E2"/>
      </a:accent5>
      <a:accent6>
        <a:srgbClr val="528DBD"/>
      </a:accent6>
      <a:hlink>
        <a:srgbClr val="0033CC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1">
        <a:dk1>
          <a:srgbClr val="000000"/>
        </a:dk1>
        <a:lt1>
          <a:srgbClr val="66CC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B8E2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2">
        <a:dk1>
          <a:srgbClr val="000000"/>
        </a:dk1>
        <a:lt1>
          <a:srgbClr val="66CC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B8E2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66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3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41A4C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3A94B4"/>
        </a:accent6>
        <a:hlink>
          <a:srgbClr val="66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4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41A4C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3A94B4"/>
        </a:accent6>
        <a:hlink>
          <a:srgbClr val="00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5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5DB1CF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53A0BB"/>
        </a:accent6>
        <a:hlink>
          <a:srgbClr val="00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6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5B9CD1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528DBD"/>
        </a:accent6>
        <a:hlink>
          <a:srgbClr val="00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3033</TotalTime>
  <Words>427</Words>
  <Application>Microsoft Office PowerPoint</Application>
  <PresentationFormat>On-screen Show (4:3)</PresentationFormat>
  <Paragraphs>318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 Unicode MS</vt:lpstr>
      <vt:lpstr>Arial</vt:lpstr>
      <vt:lpstr>Calibri</vt:lpstr>
      <vt:lpstr>Palatino Linotype</vt:lpstr>
      <vt:lpstr>Times New Roman</vt:lpstr>
      <vt:lpstr>Verdana</vt:lpstr>
      <vt:lpstr>Wingdings</vt:lpstr>
      <vt:lpstr>Eclipse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MTITC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Desislava Nikolova</dc:creator>
  <cp:lastModifiedBy>Valentin Ignatov</cp:lastModifiedBy>
  <cp:revision>815</cp:revision>
  <cp:lastPrinted>2014-11-17T07:20:17Z</cp:lastPrinted>
  <dcterms:created xsi:type="dcterms:W3CDTF">2013-05-14T07:37:49Z</dcterms:created>
  <dcterms:modified xsi:type="dcterms:W3CDTF">2015-06-02T16:54:59Z</dcterms:modified>
</cp:coreProperties>
</file>