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306" r:id="rId6"/>
    <p:sldId id="307" r:id="rId7"/>
    <p:sldId id="297" r:id="rId8"/>
    <p:sldId id="259" r:id="rId9"/>
    <p:sldId id="299" r:id="rId10"/>
    <p:sldId id="300" r:id="rId11"/>
    <p:sldId id="302" r:id="rId12"/>
    <p:sldId id="301" r:id="rId13"/>
    <p:sldId id="298" r:id="rId14"/>
    <p:sldId id="303" r:id="rId15"/>
    <p:sldId id="304" r:id="rId16"/>
    <p:sldId id="305" r:id="rId17"/>
    <p:sldId id="311" r:id="rId18"/>
    <p:sldId id="312" r:id="rId19"/>
    <p:sldId id="313" r:id="rId20"/>
    <p:sldId id="275" r:id="rId21"/>
  </p:sldIdLst>
  <p:sldSz cx="9144000" cy="6858000" type="screen4x3"/>
  <p:notesSz cx="6797675" cy="9926638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  <a:srgbClr val="456A1C"/>
    <a:srgbClr val="004E8C"/>
    <a:srgbClr val="2F4913"/>
    <a:srgbClr val="D20000"/>
    <a:srgbClr val="6BA42C"/>
    <a:srgbClr val="FF5B5B"/>
    <a:srgbClr val="255559"/>
    <a:srgbClr val="002A4C"/>
    <a:srgbClr val="004B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0643" autoAdjust="0"/>
  </p:normalViewPr>
  <p:slideViewPr>
    <p:cSldViewPr>
      <p:cViewPr>
        <p:scale>
          <a:sx n="100" d="100"/>
          <a:sy n="100" d="100"/>
        </p:scale>
        <p:origin x="288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F6A9740-402B-48C2-87DB-4BE423782466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A5F1D-E1DB-42D9-84BF-51A04E7AC87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8625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E251DC-A78A-4D80-A698-3E87AD05AE95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295DAC-E960-4623-8993-D4E93488BDA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42300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3739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4" name="AutoShape 4"/>
            <p:cNvSpPr>
              <a:spLocks noChangeArrowheads="1"/>
            </p:cNvSpPr>
            <p:nvPr userDrawn="1"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" name="AutoShape 5"/>
            <p:cNvSpPr>
              <a:spLocks noChangeArrowheads="1"/>
            </p:cNvSpPr>
            <p:nvPr userDrawn="1"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6" name="Rectangle 17"/>
          <p:cNvSpPr>
            <a:spLocks noChangeArrowheads="1"/>
          </p:cNvSpPr>
          <p:nvPr userDrawn="1"/>
        </p:nvSpPr>
        <p:spPr bwMode="auto">
          <a:xfrm>
            <a:off x="2484438" y="333375"/>
            <a:ext cx="4679950" cy="10080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en-US" altLang="en-US" sz="1600" i="1" smtClean="0">
              <a:solidFill>
                <a:srgbClr val="004E8C"/>
              </a:solidFill>
              <a:latin typeface="Times New Roman" pitchFamily="18" charset="0"/>
            </a:endParaRPr>
          </a:p>
        </p:txBody>
      </p:sp>
      <p:grpSp>
        <p:nvGrpSpPr>
          <p:cNvPr id="7" name="Group 21"/>
          <p:cNvGrpSpPr>
            <a:grpSpLocks/>
          </p:cNvGrpSpPr>
          <p:nvPr userDrawn="1"/>
        </p:nvGrpSpPr>
        <p:grpSpPr bwMode="auto">
          <a:xfrm>
            <a:off x="539750" y="115888"/>
            <a:ext cx="8208963" cy="1152525"/>
            <a:chOff x="340" y="73"/>
            <a:chExt cx="5171" cy="726"/>
          </a:xfrm>
        </p:grpSpPr>
        <p:pic>
          <p:nvPicPr>
            <p:cNvPr id="8" name="Picture 16" descr="eu_2funds_b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10"/>
              <a:ext cx="1270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8" descr="opt_logo_b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" y="73"/>
              <a:ext cx="90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Line 19"/>
            <p:cNvSpPr>
              <a:spLocks noChangeShapeType="1"/>
            </p:cNvSpPr>
            <p:nvPr userDrawn="1"/>
          </p:nvSpPr>
          <p:spPr bwMode="auto">
            <a:xfrm>
              <a:off x="476" y="799"/>
              <a:ext cx="4899" cy="0"/>
            </a:xfrm>
            <a:prstGeom prst="line">
              <a:avLst/>
            </a:prstGeom>
            <a:noFill/>
            <a:ln w="38100">
              <a:solidFill>
                <a:srgbClr val="002B8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pic>
        <p:nvPicPr>
          <p:cNvPr id="11" name="Picture 20" descr="next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6021388"/>
            <a:ext cx="11525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1844675"/>
            <a:ext cx="7239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 i="1">
                <a:solidFill>
                  <a:srgbClr val="004E8C"/>
                </a:solidFill>
                <a:latin typeface="Times New Roman" pitchFamily="18" charset="0"/>
              </a:defRPr>
            </a:lvl1pPr>
          </a:lstStyle>
          <a:p>
            <a:r>
              <a:rPr lang="bg-BG"/>
              <a:t>ХІV – то заседание </a:t>
            </a:r>
          </a:p>
          <a:p>
            <a:r>
              <a:rPr lang="bg-BG"/>
              <a:t>на Комитета за наблюдение  на </a:t>
            </a:r>
          </a:p>
          <a:p>
            <a:r>
              <a:rPr lang="bg-BG"/>
              <a:t>Оперативна програма  “Транспорт” 2007 -2013 г.</a:t>
            </a:r>
            <a:endParaRPr lang="en-US"/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1434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64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73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115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66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571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665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0EF7-5170-4F98-9D3B-0261A39AB3D6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8ECA7-F5BE-4273-ACC0-D19CD5A7ECF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38226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4047-DCB5-41A5-8DC2-C554460AE22C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88DC7-58C1-4131-878E-C8400938F14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2603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A4497-FDDF-4BDA-A07C-AD386D27DA29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31365-FEE2-44AC-8C11-95F30D213D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189847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690A-B209-4ABD-B25A-EAF42B24B7FC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9C8B6-3B7D-44BE-B008-C118061485B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00913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42167-2DA6-4150-A701-0D7D6D86C809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6A5F3-6E56-450B-8C3C-28470853CE5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2336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301F1-1B2D-47C7-B1DF-424BF42506F4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048E-A8F6-4EE7-8D90-A6697DEB1BE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19608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 dirty="0" smtClean="0"/>
          </a:p>
          <a:p>
            <a:pPr>
              <a:defRPr/>
            </a:pPr>
            <a:r>
              <a:rPr lang="en-US" altLang="en-US" dirty="0" smtClean="0"/>
              <a:t>X</a:t>
            </a:r>
            <a:r>
              <a:rPr lang="bg-BG" altLang="en-US" dirty="0" smtClean="0"/>
              <a:t>V</a:t>
            </a:r>
            <a:r>
              <a:rPr lang="en-US" altLang="en-US" dirty="0" smtClean="0"/>
              <a:t>II</a:t>
            </a:r>
            <a:r>
              <a:rPr lang="bg-BG" altLang="en-US" dirty="0" smtClean="0"/>
              <a:t> заседание на Комитета за наблюдение на</a:t>
            </a:r>
            <a:r>
              <a:rPr lang="en-US" altLang="en-US" dirty="0" smtClean="0"/>
              <a:t> </a:t>
            </a:r>
            <a:r>
              <a:rPr lang="bg-BG" altLang="en-US" dirty="0" smtClean="0"/>
              <a:t>Оперативна програма  “Транспорт” 2007-2013 г.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35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318C-1BF3-41AA-BFA3-3BC801AA31CE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2D76-2B43-4BD2-8D02-E7CBB1F7910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96915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E0610-D1BF-407E-AD89-B6332F6DCE70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7D172-08F1-49A0-939A-0222637C87D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71153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17EAC-941A-4365-A3D2-4183F214EC26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6E6D4-54BD-45F3-BC01-773F489FCC9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51073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1685B-034C-4DFD-8DDF-2822FB9DC471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9F3B9-F80E-4439-B11E-728D16FAED8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86364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115E-8CBF-4262-8642-2C83096DE7E3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33288-771A-4064-B27D-7B1CD70E029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7688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057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4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7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89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3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1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34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grpSp>
        <p:nvGrpSpPr>
          <p:cNvPr id="1027" name="Group 11"/>
          <p:cNvGrpSpPr>
            <a:grpSpLocks/>
          </p:cNvGrpSpPr>
          <p:nvPr userDrawn="1"/>
        </p:nvGrpSpPr>
        <p:grpSpPr bwMode="auto">
          <a:xfrm>
            <a:off x="539750" y="115888"/>
            <a:ext cx="8208963" cy="1152525"/>
            <a:chOff x="340" y="73"/>
            <a:chExt cx="5171" cy="726"/>
          </a:xfrm>
        </p:grpSpPr>
        <p:pic>
          <p:nvPicPr>
            <p:cNvPr id="1034" name="Picture 12" descr="eu_2funds_bg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10"/>
              <a:ext cx="1270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3" descr="opt_logo_bg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" y="73"/>
              <a:ext cx="90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6" name="Line 14"/>
            <p:cNvSpPr>
              <a:spLocks noChangeShapeType="1"/>
            </p:cNvSpPr>
            <p:nvPr userDrawn="1"/>
          </p:nvSpPr>
          <p:spPr bwMode="auto">
            <a:xfrm>
              <a:off x="476" y="799"/>
              <a:ext cx="4899" cy="0"/>
            </a:xfrm>
            <a:prstGeom prst="line">
              <a:avLst/>
            </a:prstGeom>
            <a:noFill/>
            <a:ln w="38100">
              <a:solidFill>
                <a:srgbClr val="002B8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028" name="Line 15"/>
          <p:cNvSpPr>
            <a:spLocks noChangeShapeType="1"/>
          </p:cNvSpPr>
          <p:nvPr userDrawn="1"/>
        </p:nvSpPr>
        <p:spPr bwMode="auto">
          <a:xfrm>
            <a:off x="323850" y="6308725"/>
            <a:ext cx="7561263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pic>
        <p:nvPicPr>
          <p:cNvPr id="1029" name="Picture 16" descr="next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6021388"/>
            <a:ext cx="11525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164263"/>
            <a:ext cx="8172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50000"/>
              </a:lnSpc>
              <a:buClr>
                <a:schemeClr val="tx2"/>
              </a:buClr>
              <a:buSzPct val="70000"/>
              <a:buFont typeface="Wingdings" pitchFamily="2" charset="2"/>
              <a:buNone/>
              <a:defRPr sz="1300">
                <a:solidFill>
                  <a:srgbClr val="00339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bg-BG" altLang="en-US"/>
          </a:p>
          <a:p>
            <a:pPr>
              <a:defRPr/>
            </a:pPr>
            <a:r>
              <a:rPr lang="bg-BG" altLang="en-US"/>
              <a:t>V</a:t>
            </a:r>
            <a:r>
              <a:rPr lang="en-US" altLang="en-US"/>
              <a:t>I</a:t>
            </a:r>
            <a:r>
              <a:rPr lang="bg-BG" altLang="en-US"/>
              <a:t> заседание на Комитета за наблюдение на</a:t>
            </a:r>
            <a:r>
              <a:rPr lang="en-US" altLang="en-US"/>
              <a:t> </a:t>
            </a:r>
            <a:r>
              <a:rPr lang="bg-BG" altLang="en-US"/>
              <a:t>Оперативна програма  “Транспорт” 2007-2013 г.</a:t>
            </a:r>
            <a:endParaRPr lang="en-US" altLang="en-US"/>
          </a:p>
        </p:txBody>
      </p:sp>
      <p:grpSp>
        <p:nvGrpSpPr>
          <p:cNvPr id="1031" name="Group 18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1032" name="AutoShape 19"/>
            <p:cNvSpPr>
              <a:spLocks noChangeArrowheads="1"/>
            </p:cNvSpPr>
            <p:nvPr userDrawn="1"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033" name="AutoShape 20"/>
            <p:cNvSpPr>
              <a:spLocks noChangeArrowheads="1"/>
            </p:cNvSpPr>
            <p:nvPr userDrawn="1"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  <p:sldLayoutId id="2147484139" r:id="rId12"/>
    <p:sldLayoutId id="2147484140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FA097AB6-2F87-446D-984D-290BC142EAA8}" type="datetimeFigureOut">
              <a:rPr lang="bg-BG"/>
              <a:pPr>
                <a:defRPr/>
              </a:pPr>
              <a:t>2.6.2015 г.</a:t>
            </a:fld>
            <a:endParaRPr lang="bg-BG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C31E84-54C0-4459-B872-CC51DD4678F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image" Target="../media/image5.png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3" name="Group 25"/>
          <p:cNvGraphicFramePr>
            <a:graphicFrameLocks noGrp="1"/>
          </p:cNvGraphicFramePr>
          <p:nvPr/>
        </p:nvGraphicFramePr>
        <p:xfrm>
          <a:off x="0" y="0"/>
          <a:ext cx="833440" cy="1050925"/>
        </p:xfrm>
        <a:graphic>
          <a:graphicData uri="http://schemas.openxmlformats.org/drawingml/2006/table">
            <a:tbl>
              <a:tblPr/>
              <a:tblGrid>
                <a:gridCol w="208360"/>
                <a:gridCol w="208360"/>
                <a:gridCol w="208360"/>
                <a:gridCol w="208360"/>
              </a:tblGrid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75" marR="91475" marT="45543" marB="45543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6428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bg-BG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64289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64289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1475" marR="91475" marT="45543" marB="45543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6428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bg-BG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64289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64289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</a:txBody>
                  <a:tcPr marL="91475" marR="91475" marT="45543" marB="45543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75" marR="91475" marT="45543" marB="45543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-17487" y="6277993"/>
            <a:ext cx="2286000" cy="54091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hangingPunct="1"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SzPct val="70000"/>
            </a:pPr>
            <a:r>
              <a:rPr lang="bg-BG" altLang="en-US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     </a:t>
            </a:r>
            <a:r>
              <a:rPr lang="en-US" altLang="en-US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03</a:t>
            </a:r>
            <a:r>
              <a:rPr lang="bg-BG" altLang="en-US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 юни 2014 </a:t>
            </a:r>
            <a:r>
              <a:rPr lang="bg-BG" altLang="en-US" sz="1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г.</a:t>
            </a:r>
          </a:p>
          <a:p>
            <a:pPr lvl="0" eaLnBrk="1" hangingPunct="1"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SzPct val="70000"/>
            </a:pPr>
            <a:r>
              <a:rPr lang="bg-BG" altLang="en-US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      гр</a:t>
            </a:r>
            <a:r>
              <a:rPr lang="bg-BG" altLang="en-US" sz="1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. Правец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62" y="2348880"/>
            <a:ext cx="2304256" cy="13221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5293" y="4145389"/>
            <a:ext cx="827050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g-BG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Методология и к</a:t>
            </a:r>
            <a:r>
              <a:rPr lang="ru-RU" altLang="en-US" sz="2800" b="1" i="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ритерии</a:t>
            </a:r>
            <a:r>
              <a:rPr lang="ru-RU" altLang="en-US" sz="2800" b="1" i="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altLang="en-US" sz="2800" b="1" i="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 подбор и оценка на </a:t>
            </a:r>
            <a:r>
              <a:rPr lang="ru-RU" altLang="en-US" sz="2800" b="1" i="0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проекти</a:t>
            </a:r>
            <a:r>
              <a:rPr lang="ru-RU" altLang="en-US" sz="2800" b="1" i="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endParaRPr lang="bg-BG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6537" y="404664"/>
            <a:ext cx="7979124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 заседание </a:t>
            </a:r>
          </a:p>
          <a:p>
            <a:pPr algn="ctr" eaLnBrk="1" hangingPunct="1">
              <a:spcBef>
                <a:spcPct val="0"/>
              </a:spcBef>
            </a:pPr>
            <a:r>
              <a:rPr lang="bg-BG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на Комитета за наблюдение  на </a:t>
            </a:r>
          </a:p>
          <a:p>
            <a:pPr algn="ctr" eaLnBrk="1" hangingPunct="1">
              <a:spcBef>
                <a:spcPct val="0"/>
              </a:spcBef>
            </a:pPr>
            <a:endParaRPr lang="bg-BG" altLang="en-US" b="1" i="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bg-BG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Оперативна програма  “Транспорт</a:t>
            </a:r>
            <a:r>
              <a:rPr lang="en-US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и </a:t>
            </a:r>
          </a:p>
          <a:p>
            <a:pPr algn="ctr" eaLnBrk="1" hangingPunct="1">
              <a:spcBef>
                <a:spcPct val="0"/>
              </a:spcBef>
            </a:pPr>
            <a:r>
              <a:rPr lang="bg-BG" altLang="en-US" b="1" i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транспортна инфраструктура” 2014 – 2020 г.</a:t>
            </a:r>
            <a:endParaRPr lang="bg-BG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ІІ.  Общи групи 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9.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Устойчивост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осигурено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партньорство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консенсус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Доказана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жизнеспособност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на проекта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2" action="ppaction://hlinksldjump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  <a:hlinkClick r:id="rId2" action="ppaction://hlinksldjump"/>
              </a:rPr>
              <a:t>околната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  <a:hlinkClick r:id="rId2" action="ppaction://hlinksldjump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2" action="ppaction://hlinksldjump"/>
              </a:rPr>
              <a:t>среда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2" action="ppaction://hlinksldjump"/>
              </a:rPr>
              <a:t>,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2" action="ppaction://hlinksldjump"/>
              </a:rPr>
              <a:t>съгласно Стратегическата екологична оценка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endParaRPr lang="bg-BG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Picture 5">
            <a:hlinkClick r:id="rId3" action="ppaction://hlinksldjump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І.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Специфични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критерии по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оси 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10.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приоритетна ос 1 – жп инфраструктура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привличане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пътници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товари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от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автомобилен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към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железопътен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транспорт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привеждане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железопътна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инфраструктура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в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съответствие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с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изискванията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за оперативна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съвместимост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внедряване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системи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за управление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движението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влаковете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ERTMS;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" name="Picture 9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І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І.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Специфични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критерии по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оси 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11.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приоритетна ос 2 – пътна инфраструктура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степен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интензивност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международен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пътнически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трафик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степен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припокриване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с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основни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направления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търсене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товарни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превози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с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автомобилен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транспорт; 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І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І.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Специфични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критерии по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оси 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12.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приоритетна ос 3 – </a:t>
            </a:r>
            <a:r>
              <a:rPr lang="bg-BG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интермодалност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ü"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инвестиционния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4е:</a:t>
            </a:r>
            <a:endParaRPr lang="ru-RU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намаляване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шума от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автомобилен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транспорт;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намаляване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задръствания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в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градски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условия;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привлечени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пътници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от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другите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видове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градски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транспорт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ü"/>
            </a:pPr>
            <a:r>
              <a:rPr lang="bg-BG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по инвестиционния приоритет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7</a:t>
            </a: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a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  <a:endParaRPr lang="bg-BG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подобряване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интермодалността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в ЕС;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-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въздействие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за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интеграцията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различните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видове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транспорт в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региона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интервенция;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-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повишаване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качеството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товарни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услуги;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-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степен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ефективност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при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превоз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големи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обеми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товари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ІІ.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Специфични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критерии по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оси 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13.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приоритетна ос </a:t>
            </a: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4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– иновации в управлението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ü"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инвестиционния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7</a:t>
            </a: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c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  <a:endParaRPr lang="ru-RU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Интегрираната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морска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политика на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ЕС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0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информационни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системи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в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речния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0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информационни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системи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за управление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автомобилния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трафик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0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автоматизирани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системи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за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аеронавигационни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данни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0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иновации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в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управлението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въздушния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трафик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ü"/>
            </a:pPr>
            <a:r>
              <a:rPr lang="bg-BG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по инвестиционния приоритет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7</a:t>
            </a: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d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  <a:endParaRPr lang="bg-BG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системи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за управление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движението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влаковете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; 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4022" y="1340768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ІІ.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Специфични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критерии по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оси 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14.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 приоритетна ос 5 – Техническа помощ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попада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в обхвата на ЕФРР и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допустимите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дейности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ПО5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насочен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към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нуждите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допустими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бенефициенти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по ОПТТИ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наличие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за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добавена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стойност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за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бенефициента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или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програмата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.  Общи групи критерии</a:t>
            </a:r>
            <a:r>
              <a:rPr lang="en-GB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–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altLang="en-US" sz="1600" b="1" i="1" u="sng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предложения на МОСВ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7.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Ефективност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ограничаване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неблагоприятното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въздействие </a:t>
            </a:r>
            <a:r>
              <a:rPr lang="bg-BG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върху </a:t>
            </a:r>
            <a:r>
              <a:rPr lang="bg-BG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околната </a:t>
            </a:r>
            <a:r>
              <a:rPr lang="bg-BG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среда</a:t>
            </a:r>
          </a:p>
          <a:p>
            <a:pPr lvl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AutoNum type="arabicParenR"/>
            </a:pPr>
            <a:r>
              <a:rPr lang="bg-BG" sz="1600" b="1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състоянието на околната среда; </a:t>
            </a:r>
            <a:endParaRPr lang="en-GB" sz="1600" i="1" dirty="0">
              <a:solidFill>
                <a:srgbClr val="456A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AutoNum type="arabicParenR"/>
            </a:pPr>
            <a:r>
              <a:rPr lang="bg-BG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предвидени </a:t>
            </a:r>
            <a:r>
              <a:rPr lang="bg-BG" sz="1600" b="1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намаляване, предотвратяване или компенсиране</a:t>
            </a:r>
            <a:r>
              <a:rPr lang="bg-BG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отрицателни въздействия; </a:t>
            </a:r>
            <a:endParaRPr lang="en-GB" sz="1600" i="1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AutoNum type="arabicParenR"/>
            </a:pPr>
            <a:r>
              <a:rPr lang="bg-BG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липса </a:t>
            </a:r>
            <a:r>
              <a:rPr lang="bg-BG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значително </a:t>
            </a:r>
            <a:r>
              <a:rPr lang="bg-BG" sz="1600" b="1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отрицателно</a:t>
            </a:r>
            <a:r>
              <a:rPr lang="bg-BG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въздействие  върху видове и природни местообитания, включително предмет на опазване в защитени зони по Натура 2000 - проверка на съответствие  с приложимите мерки от Становище № 10-6/2014 г., с което е съгласувана ОПТТИ;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i="1" dirty="0" smtClean="0">
              <a:solidFill>
                <a:srgbClr val="456A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80000"/>
              </a:lnSpc>
              <a:buClrTx/>
              <a:buSzPct val="90000"/>
              <a:buAutoNum type="arabicParenR"/>
            </a:pPr>
            <a:r>
              <a:rPr lang="bg-BG" sz="1600" b="1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приключили </a:t>
            </a:r>
            <a:r>
              <a:rPr lang="bg-BG" sz="1600" b="1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реда на глава шеста от ЗООС и/или чл. 31 от ЗБР с влязъл в сила краен </a:t>
            </a:r>
            <a:r>
              <a:rPr lang="bg-BG" sz="1600" b="1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 акт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GB" sz="1600" i="1" dirty="0" smtClean="0">
              <a:solidFill>
                <a:srgbClr val="456A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80000"/>
              </a:lnSpc>
              <a:buClrTx/>
              <a:buSzPct val="90000"/>
              <a:buAutoNum type="arabicParenR"/>
            </a:pPr>
            <a:r>
              <a:rPr lang="bg-BG" sz="1600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bg-BG" sz="1600" b="1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Насоки </a:t>
            </a:r>
            <a:r>
              <a:rPr lang="bg-BG" sz="1600" b="1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интегриране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политиката по околна среда и политиката по изменение на климата в Европейските структурни и инвестиционни фондове – фаза „Изпълнение на споразумението за партньорство и програмите в периода 2014-2020 г</a:t>
            </a:r>
            <a:r>
              <a:rPr lang="bg-BG" sz="1600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.“, </a:t>
            </a:r>
            <a:r>
              <a:rPr lang="bg-BG" sz="1600" b="1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тяхното одобрение и утвърждаване</a:t>
            </a:r>
            <a:r>
              <a:rPr lang="bg-BG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en-GB" sz="16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.  Общи групи критерии</a:t>
            </a:r>
            <a:r>
              <a:rPr lang="en-GB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–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altLang="en-US" sz="1600" b="1" i="1" u="sng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предложения на МОСВ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7.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Ефективност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defTabSz="449263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  <a:tabLst>
                <a:tab pos="896938" algn="l"/>
              </a:tabLst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	-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Проектна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готовност</a:t>
            </a:r>
            <a:endParaRPr lang="ru-RU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r>
              <a:rPr lang="bg-BG" sz="1600" b="1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приключила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процедура по реда на глава шеста от ЗООС и/или чл. 31 от ЗБР с влязъл в сила краен административен акт;</a:t>
            </a:r>
            <a:r>
              <a:rPr lang="bg-BG" sz="1600" i="1" dirty="0"/>
              <a:t> </a:t>
            </a:r>
            <a:endParaRPr lang="bg-BG" sz="1600" i="1" dirty="0" smtClean="0"/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endParaRPr lang="bg-BG" sz="1600" i="1" dirty="0" smtClean="0"/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r>
              <a:rPr lang="bg-BG" sz="1600" b="1" i="1" dirty="0">
                <a:solidFill>
                  <a:srgbClr val="D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приключило 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устройствено планиране; 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endParaRPr lang="bg-BG" sz="1600" b="1" i="1" dirty="0">
              <a:solidFill>
                <a:srgbClr val="D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+mj-lt"/>
              <a:buAutoNum type="arabicParenR"/>
            </a:pPr>
            <a:r>
              <a:rPr lang="bg-BG" sz="1600" b="1" i="1" dirty="0">
                <a:solidFill>
                  <a:srgbClr val="D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 </a:t>
            </a:r>
            <a:r>
              <a:rPr lang="bg-BG" sz="1600" i="1" dirty="0" err="1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отчуждителни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процедури; </a:t>
            </a:r>
            <a:endParaRPr lang="bg-BG" altLang="en-US" sz="1600" i="1" dirty="0">
              <a:solidFill>
                <a:srgbClr val="456A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І</a:t>
            </a: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ІІ.  Общи групи критерии </a:t>
            </a:r>
            <a:r>
              <a:rPr lang="en-GB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– 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altLang="en-US" sz="1600" b="1" i="1" u="sng" kern="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предложения на МОСВ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9.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Устойчивост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околната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среда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,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съгласно Стратегическата екологична оценка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 влезли в сила крайни актове по реда на глава шеста от ЗООС и/или чл. 31 от </a:t>
            </a:r>
            <a:r>
              <a:rPr lang="bg-BG" sz="1600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</a:t>
            </a:r>
          </a:p>
          <a:p>
            <a:pPr lvl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endParaRPr lang="bg-BG" sz="1600" i="1" dirty="0" smtClean="0">
              <a:solidFill>
                <a:srgbClr val="456A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r>
              <a:rPr lang="bg-BG" sz="1600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bg-BG" sz="1600" i="1" dirty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„Насоки за интегриране на политиката по околна среда и политиката по изменение на климата в Европейските структурни и инвестиционни фондове – фаза „Изпълнение на споразумението за партньорство и програмите в периода 2014-2020 г</a:t>
            </a:r>
            <a:r>
              <a:rPr lang="bg-BG" sz="1600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.“, </a:t>
            </a:r>
            <a:r>
              <a:rPr lang="bg-BG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тяхното одобрение и утвърждаване;  </a:t>
            </a:r>
            <a:endParaRPr lang="en-GB" sz="16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arenR"/>
            </a:pPr>
            <a:r>
              <a:rPr lang="bg-BG" sz="1600" i="1" dirty="0" smtClean="0">
                <a:solidFill>
                  <a:srgbClr val="456A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1600" i="1" dirty="0">
              <a:solidFill>
                <a:srgbClr val="456A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1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771775" y="3284538"/>
            <a:ext cx="38163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 b="1" dirty="0">
                <a:solidFill>
                  <a:srgbClr val="002B82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Благодаря за вниманието!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bg-BG" altLang="en-US" sz="1800" b="1" dirty="0">
              <a:solidFill>
                <a:srgbClr val="002B82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bg-BG" altLang="en-US" sz="1800" dirty="0">
              <a:solidFill>
                <a:srgbClr val="002B82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bg-BG" altLang="en-US" sz="1800" dirty="0">
              <a:solidFill>
                <a:srgbClr val="002B8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2B8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2B8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002B82"/>
                </a:solidFill>
                <a:latin typeface="Times New Roman" pitchFamily="18" charset="0"/>
              </a:rPr>
              <a:t>www.optransport.bg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833" y="1412776"/>
            <a:ext cx="8351837" cy="4752528"/>
          </a:xfrm>
        </p:spPr>
        <p:txBody>
          <a:bodyPr/>
          <a:lstStyle/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altLang="en-US" sz="2400" b="1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Правно основание 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bg-BG" altLang="en-US" sz="21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Регламент </a:t>
            </a:r>
            <a:r>
              <a:rPr lang="bg-BG" altLang="en-US" sz="1600" dirty="0">
                <a:solidFill>
                  <a:srgbClr val="002B82"/>
                </a:solidFill>
                <a:latin typeface="Palatino Linotype" panose="02040502050505030304" pitchFamily="18" charset="0"/>
              </a:rPr>
              <a:t>(ЕС) № </a:t>
            </a:r>
            <a:r>
              <a:rPr lang="bg-BG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1303/2013</a:t>
            </a:r>
            <a:r>
              <a:rPr lang="en-US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,</a:t>
            </a:r>
            <a:r>
              <a:rPr lang="bg-BG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чл. 125, параграф 3 :</a:t>
            </a:r>
          </a:p>
          <a:p>
            <a:pPr marL="552450" indent="-55245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itchFamily="2" charset="2"/>
              <a:buAutoNum type="arabicPeriod"/>
            </a:pPr>
            <a:endParaRPr lang="bg-BG" altLang="en-US" sz="160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- </a:t>
            </a:r>
            <a:r>
              <a:rPr lang="bg-BG" altLang="en-US" sz="1600" b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буква</a:t>
            </a:r>
            <a:r>
              <a:rPr lang="bg-BG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а)  Критерии за подбор и оценка, които трябва да: 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гарантират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, че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проектите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допринасят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за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постигането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конкретните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цели и 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резултати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по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съответните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приоритети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са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недискриминационни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и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прозрачни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вземат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предвид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общите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принципи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,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определени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в </a:t>
            </a:r>
            <a:r>
              <a:rPr lang="ru-RU" altLang="en-US" sz="1600" i="1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членове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7 (равенство) </a:t>
            </a:r>
            <a:r>
              <a:rPr lang="ru-RU" altLang="en-US" sz="1600" i="1" dirty="0">
                <a:solidFill>
                  <a:srgbClr val="002B82"/>
                </a:solidFill>
                <a:latin typeface="Palatino Linotype" panose="02040502050505030304" pitchFamily="18" charset="0"/>
              </a:rPr>
              <a:t>и 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8 (</a:t>
            </a:r>
            <a:r>
              <a:rPr lang="ru-RU" altLang="en-US" sz="1600" i="1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устойчивост</a:t>
            </a:r>
            <a:r>
              <a:rPr lang="ru-RU" altLang="en-US" sz="1600" i="1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);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bg-BG" altLang="en-US" sz="160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bg-BG" altLang="en-US" sz="1600" b="1" dirty="0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- буква </a:t>
            </a:r>
            <a:r>
              <a:rPr lang="bg-BG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б) </a:t>
            </a:r>
            <a:r>
              <a:rPr lang="ru-RU" altLang="en-US" sz="1600" dirty="0" err="1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попада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 в обхвата на </a:t>
            </a:r>
            <a:r>
              <a:rPr lang="ru-RU" altLang="en-US" sz="1600" dirty="0" err="1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съответния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(</a:t>
            </a:r>
            <a:r>
              <a:rPr lang="ru-RU" altLang="en-US" sz="1600" dirty="0" err="1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ите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) фонд(</a:t>
            </a:r>
            <a:r>
              <a:rPr lang="ru-RU" altLang="en-US" sz="1600" dirty="0" err="1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ове</a:t>
            </a:r>
            <a:r>
              <a:rPr lang="ru-RU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)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ru-RU" altLang="en-US" sz="160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ru-RU" altLang="en-US" sz="1600" b="1" dirty="0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- буква </a:t>
            </a:r>
            <a:r>
              <a:rPr lang="ru-RU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г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) </a:t>
            </a:r>
            <a:r>
              <a:rPr lang="ru-RU" altLang="en-US" sz="1600" dirty="0" err="1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бенефициента</a:t>
            </a:r>
            <a:r>
              <a:rPr lang="ru-RU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има</a:t>
            </a:r>
            <a:r>
              <a:rPr lang="ru-RU" altLang="en-US" sz="1600" dirty="0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административен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, финансов и оперативен </a:t>
            </a:r>
            <a:r>
              <a:rPr lang="ru-RU" altLang="en-US" sz="1600" dirty="0" err="1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капацитет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 за </a:t>
            </a:r>
            <a:r>
              <a:rPr lang="ru-RU" altLang="en-US" sz="1600" dirty="0" err="1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изпълнение</a:t>
            </a:r>
            <a:r>
              <a:rPr lang="ru-RU" altLang="en-US" sz="1600" dirty="0">
                <a:solidFill>
                  <a:srgbClr val="002B82"/>
                </a:solidFill>
                <a:latin typeface="Palatino Linotype" panose="02040502050505030304" pitchFamily="18" charset="0"/>
                <a:ea typeface="+mn-ea"/>
                <a:cs typeface="+mn-cs"/>
              </a:rPr>
              <a:t> на проекта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9833" y="1412776"/>
            <a:ext cx="8351837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Методология и критерии </a:t>
            </a: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за подбор и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b="1" i="1" u="sng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bg-BG" altLang="en-US" sz="1600" b="1" i="1" u="sng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. </a:t>
            </a:r>
            <a:r>
              <a:rPr lang="ru-RU" altLang="en-US" sz="1600" b="1" i="1" u="sng" kern="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Методология за оценка на </a:t>
            </a:r>
            <a:r>
              <a:rPr lang="ru-RU" altLang="en-US" sz="1600" b="1" i="1" u="sng" kern="0" dirty="0" err="1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проектни</a:t>
            </a:r>
            <a:r>
              <a:rPr lang="ru-RU" altLang="en-US" sz="1600" b="1" i="1" u="sng" kern="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предложения </a:t>
            </a:r>
            <a:endParaRPr lang="ru-RU" altLang="en-US" sz="1600" b="1" i="1" u="sng" kern="0" dirty="0" smtClean="0">
              <a:solidFill>
                <a:srgbClr val="002B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ru-RU" altLang="en-US" sz="1800" b="1" i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Подбор на </a:t>
            </a:r>
            <a:r>
              <a:rPr lang="ru-RU" altLang="en-US" sz="1800" b="1" i="1" kern="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операциите</a:t>
            </a:r>
            <a:endParaRPr lang="ru-RU" altLang="en-US" sz="1800" b="1" i="1" kern="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ru-RU" altLang="en-US" sz="1800" b="1" i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Процедура </a:t>
            </a:r>
            <a:r>
              <a:rPr lang="ru-RU" altLang="en-US" sz="1800" b="1" i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и </a:t>
            </a:r>
            <a:r>
              <a:rPr lang="ru-RU" altLang="en-US" sz="1800" b="1" i="1" kern="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етапи</a:t>
            </a:r>
            <a:r>
              <a:rPr lang="ru-RU" altLang="en-US" sz="1800" b="1" i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 на оценка</a:t>
            </a:r>
            <a:endParaRPr lang="ru-RU" altLang="en-US" sz="1800" b="1" i="1" kern="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ru-RU" altLang="en-US" sz="1800" b="1" i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Метод за оценка на </a:t>
            </a:r>
            <a:r>
              <a:rPr lang="ru-RU" altLang="en-US" sz="1800" b="1" i="1" kern="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проектните</a:t>
            </a:r>
            <a:r>
              <a:rPr lang="ru-RU" altLang="en-US" sz="1800" b="1" i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 </a:t>
            </a:r>
            <a:r>
              <a:rPr lang="ru-RU" altLang="en-US" sz="1800" b="1" i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предложения</a:t>
            </a:r>
            <a:endParaRPr lang="ru-RU" altLang="en-US" sz="1800" b="1" i="1" kern="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І. Общи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групи критерии</a:t>
            </a: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 startAt="4"/>
            </a:pPr>
            <a:r>
              <a:rPr lang="bg-BG" altLang="en-US" sz="1800" b="1" i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4" action="ppaction://hlinksldjump"/>
              </a:rPr>
              <a:t>Административно съответствие  </a:t>
            </a:r>
            <a:r>
              <a:rPr lang="en-US" altLang="en-US" sz="1800" b="1" i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4" action="ppaction://hlinksldjump"/>
              </a:rPr>
              <a:t> </a:t>
            </a:r>
            <a:endParaRPr lang="en-US" altLang="en-US" sz="1800" b="1" i="1" kern="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AutoNum type="arabicPeriod" startAt="4"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5" action="ppaction://hlinksldjump"/>
              </a:rPr>
              <a:t>Допустимост</a:t>
            </a:r>
            <a:endParaRPr lang="bg-BG" altLang="en-US" sz="11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AutoNum type="arabicPeriod" startAt="4"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6" action="ppaction://hlinksldjump"/>
              </a:rPr>
              <a:t>Свързаност 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  <a:hlinkClick r:id="rId6" action="ppaction://hlinksldjump"/>
              </a:rPr>
              <a:t>и съгласуваност </a:t>
            </a:r>
            <a:endParaRPr lang="bg-BG" altLang="en-US" sz="11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AutoNum type="arabicPeriod" startAt="4"/>
            </a:pPr>
            <a:r>
              <a:rPr lang="bg-BG" altLang="en-US" sz="1800" b="1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7" action="ppaction://hlinksldjump"/>
              </a:rPr>
              <a:t>Ефективност</a:t>
            </a:r>
            <a:endParaRPr lang="bg-BG" altLang="en-US" sz="1800" b="1" i="1" kern="0" dirty="0" smtClean="0">
              <a:solidFill>
                <a:srgbClr val="002B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itchFamily="2" charset="2"/>
              <a:buAutoNum type="arabicPeriod" startAt="4"/>
            </a:pPr>
            <a:r>
              <a:rPr lang="bg-BG" sz="18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8" action="ppaction://hlinksldjump"/>
              </a:rPr>
              <a:t>Ефикасност</a:t>
            </a:r>
            <a:endParaRPr lang="bg-BG" sz="18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indent="-257175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itchFamily="2" charset="2"/>
              <a:buAutoNum type="arabicPeriod" startAt="4"/>
            </a:pPr>
            <a:r>
              <a:rPr lang="bg-BG" sz="1600" b="1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9" action="ppaction://hlinksldjump"/>
              </a:rPr>
              <a:t>Устойчивост</a:t>
            </a:r>
            <a:endParaRPr lang="bg-BG" altLang="en-US" sz="1600" b="1" i="1" kern="0" dirty="0" smtClean="0">
              <a:solidFill>
                <a:srgbClr val="002B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en-US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І.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Специфични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критерии по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оси </a:t>
            </a:r>
            <a:endParaRPr lang="ru-RU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85725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10. 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10" action="ppaction://hlinksldjump"/>
              </a:rPr>
              <a:t>Приоритетна ос 1 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85725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11. 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11" action="ppaction://hlinksldjump"/>
              </a:rPr>
              <a:t>Приоритетна ос 2 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85725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12. 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12" action="ppaction://hlinksldjump"/>
              </a:rPr>
              <a:t>Приоритетна ос 3 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85725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13 .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13" action="ppaction://hlinksldjump"/>
              </a:rPr>
              <a:t>Приоритетна ос 4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85725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14. 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  <a:hlinkClick r:id="rId14" action="ppaction://hlinksldjump"/>
              </a:rPr>
              <a:t>Приоритетна ос 5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bg-BG" altLang="en-US" smtClean="0"/>
          </a:p>
          <a:p>
            <a:pPr>
              <a:defRPr/>
            </a:pPr>
            <a:r>
              <a:rPr lang="en-US" altLang="en-US" smtClean="0"/>
              <a:t>X</a:t>
            </a:r>
            <a:r>
              <a:rPr lang="bg-BG" altLang="en-US" smtClean="0"/>
              <a:t>V</a:t>
            </a:r>
            <a:r>
              <a:rPr lang="en-US" altLang="en-US" smtClean="0"/>
              <a:t>II</a:t>
            </a:r>
            <a:r>
              <a:rPr lang="bg-BG" altLang="en-US" smtClean="0"/>
              <a:t> заседание на Комитета за наблюдение на</a:t>
            </a:r>
            <a:r>
              <a:rPr lang="en-US" altLang="en-US" smtClean="0"/>
              <a:t> </a:t>
            </a:r>
            <a:r>
              <a:rPr lang="bg-BG" altLang="en-US" smtClean="0"/>
              <a:t>Оперативна програма  “Транспорт” 2007-2013 г.</a:t>
            </a: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9833" y="1268760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ru-RU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Методология </a:t>
            </a:r>
            <a:r>
              <a:rPr lang="ru-RU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за оценка на </a:t>
            </a:r>
            <a:r>
              <a:rPr lang="ru-RU" alt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проектни</a:t>
            </a:r>
            <a:r>
              <a:rPr lang="ru-RU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 предложения </a:t>
            </a:r>
            <a:endParaRPr lang="bg-BG" alt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I.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Методология</a:t>
            </a:r>
            <a:endParaRPr lang="bg-BG" altLang="en-US" sz="1200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628650" indent="-54292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Подбор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операциите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(обхват на </a:t>
            </a:r>
            <a:r>
              <a:rPr lang="ru-RU" altLang="en-US" sz="1600" i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финансираните</a:t>
            </a:r>
            <a:r>
              <a:rPr lang="ru-RU" altLang="en-US" sz="1600" i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дейности</a:t>
            </a: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)</a:t>
            </a:r>
          </a:p>
          <a:p>
            <a:pPr marL="400050" lvl="1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i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400050" lvl="1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Извършен в процеса на подготовка на ОПТТИ </a:t>
            </a:r>
          </a:p>
          <a:p>
            <a:pPr marL="400050" lvl="1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i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628650" indent="-542925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 startAt="2"/>
            </a:pP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Процедура и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етапи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оценка</a:t>
            </a: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 startAt="2"/>
            </a:pPr>
            <a:endParaRPr lang="en-US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1" indent="-47625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Ø"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Процедура: </a:t>
            </a: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директно </a:t>
            </a:r>
            <a:r>
              <a:rPr lang="bg-BG" altLang="en-US" sz="1600" i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предоставане</a:t>
            </a: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на БФП</a:t>
            </a:r>
            <a:r>
              <a:rPr lang="en-US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 конкретни бенефициенти</a:t>
            </a:r>
            <a:endParaRPr lang="en-US" altLang="en-US" sz="1600" i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1" indent="-47625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Wingdings" panose="05000000000000000000" pitchFamily="2" charset="2"/>
              <a:buChar char="Ø"/>
            </a:pP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Етапи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на оценка: </a:t>
            </a:r>
          </a:p>
          <a:p>
            <a:pPr lvl="2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ü"/>
            </a:pP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административно </a:t>
            </a:r>
            <a:r>
              <a:rPr lang="ru-RU" altLang="en-US" sz="1600" i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съответствие</a:t>
            </a:r>
            <a:r>
              <a:rPr lang="ru-RU" altLang="en-US" sz="1600" i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 </a:t>
            </a:r>
            <a:r>
              <a:rPr lang="ru-RU" altLang="en-US" sz="1600" i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допустимост</a:t>
            </a:r>
            <a:endParaRPr lang="en-US" altLang="en-US" sz="1600" i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2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ü"/>
            </a:pPr>
            <a:r>
              <a:rPr lang="ru-RU" altLang="en-US" sz="1600" i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техническа</a:t>
            </a: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и </a:t>
            </a:r>
            <a:r>
              <a:rPr lang="ru-RU" altLang="en-US" sz="1600" i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финансова</a:t>
            </a:r>
            <a:r>
              <a:rPr lang="ru-RU" altLang="en-US" sz="1600" i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оценка</a:t>
            </a:r>
            <a:endParaRPr lang="en-US" altLang="en-US" sz="1600" i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ru-RU" altLang="en-US" sz="11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428625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+mj-lt"/>
              <a:buAutoNum type="arabicPeriod" startAt="3"/>
            </a:pP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Метод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за оценка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проектните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предложения</a:t>
            </a:r>
          </a:p>
          <a:p>
            <a:pPr lvl="1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Ø"/>
            </a:pP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оценка по реда на получаване и регистрация в ИСУН 20</a:t>
            </a:r>
            <a:r>
              <a:rPr lang="en-US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20</a:t>
            </a:r>
            <a:endParaRPr lang="en-US" altLang="en-US" sz="1600" i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1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Ø"/>
            </a:pP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съответствие с критериите за оценка </a:t>
            </a:r>
            <a:endParaRPr lang="en-US" altLang="en-US" sz="1600" i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1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Ø"/>
            </a:pPr>
            <a:r>
              <a:rPr lang="bg-BG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начин на оценяване:</a:t>
            </a:r>
          </a:p>
          <a:p>
            <a:pPr lvl="2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ü"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административно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съответствие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допустимост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„ДА“,  „НЕ“, </a:t>
            </a:r>
            <a:endParaRPr lang="en-US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lvl="2" indent="-476250" algn="just" eaLnBrk="1" hangingPunct="1">
              <a:lnSpc>
                <a:spcPct val="80000"/>
              </a:lnSpc>
              <a:buClr>
                <a:srgbClr val="0070C0"/>
              </a:buClr>
              <a:buSzPct val="90000"/>
              <a:buFont typeface="Wingdings" panose="05000000000000000000" pitchFamily="2" charset="2"/>
              <a:buChar char="ü"/>
            </a:pP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техническа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финансова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оценка - 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„ДА“,  „НЕ“,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„НЕПРИЛОЖИМО“</a:t>
            </a:r>
            <a:endParaRPr lang="en-US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 startAt="2"/>
            </a:pPr>
            <a:endParaRPr lang="ru-RU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en-US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0" y="6165304"/>
            <a:ext cx="7956376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bg-BG"/>
            </a:defPPr>
            <a:lvl1pPr marL="342900" indent="-34290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заседание на Комитета за наблюдение на</a:t>
            </a: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bg-BG" altLang="en-US" smtClean="0"/>
          </a:p>
          <a:p>
            <a:pPr>
              <a:defRPr/>
            </a:pPr>
            <a:r>
              <a:rPr lang="en-US" altLang="en-US" smtClean="0"/>
              <a:t>X</a:t>
            </a:r>
            <a:r>
              <a:rPr lang="bg-BG" altLang="en-US" smtClean="0"/>
              <a:t>V</a:t>
            </a:r>
            <a:r>
              <a:rPr lang="en-US" altLang="en-US" smtClean="0"/>
              <a:t>II</a:t>
            </a:r>
            <a:r>
              <a:rPr lang="bg-BG" altLang="en-US" smtClean="0"/>
              <a:t> заседание на Комитета за наблюдение на</a:t>
            </a:r>
            <a:r>
              <a:rPr lang="en-US" altLang="en-US" smtClean="0"/>
              <a:t> </a:t>
            </a:r>
            <a:r>
              <a:rPr lang="bg-BG" altLang="en-US" smtClean="0"/>
              <a:t>Оперативна програма  “Транспорт” 2007-2013 г.</a:t>
            </a:r>
            <a:endParaRPr lang="en-US" alt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0" y="6165304"/>
            <a:ext cx="7956376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bg-BG"/>
            </a:defPPr>
            <a:lvl1pPr marL="342900" indent="-342900" algn="ctr" rtl="0"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заседание на Комитета за наблюдение на</a:t>
            </a: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.  Общи групи 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 startAt="4"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Административно </a:t>
            </a:r>
            <a:r>
              <a:rPr lang="bg-BG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съответствие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– проверка дали проектното предложение е подадено: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-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от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конкретен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бенефициент,  посочен в ОППТИ;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съгласно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Насоките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за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кандидатстване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по ОППТИ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- с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одоборен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образец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на ФК;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в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срок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заедно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със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всички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искани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документи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- с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попълнена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цялата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изискуема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информация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;</a:t>
            </a: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90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.  Общи групи 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 startAt="5"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Допустимост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– проверка дали проектното предложение: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-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попада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в обхвата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съответния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фонд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и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инвестиционните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 ОПТТИ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съответства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видовете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транспорт/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транспортна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инфраструктура,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финансирани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от  ОПТТИ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д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опринася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за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постигане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общата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цел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приоритетната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ос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показва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необходимост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от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финансова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подкрепа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endParaRPr lang="bg-BG" altLang="en-US" sz="1600" b="1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І.  Общи групи 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6.   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Свързаност </a:t>
            </a:r>
            <a:r>
              <a:rPr lang="bg-BG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и съгласуваност  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– проектното предложение 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има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връзка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с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политики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ЕС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 транспорта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има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връзка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с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основни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национални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политики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в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транспорта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има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връзка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с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основните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приложими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хоризонтални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политики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на ЕС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има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връзка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 ОПТ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2007-2013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, с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други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оперативни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програми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и/или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проекти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/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инициативи</a:t>
            </a: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Picture 5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І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І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.  Общи групи 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7.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Ефективност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- </a:t>
            </a:r>
            <a:r>
              <a:rPr lang="ru-RU" altLang="en-US" sz="1600" i="1" kern="0" dirty="0" err="1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ограничаване</a:t>
            </a:r>
            <a:r>
              <a:rPr lang="ru-RU" altLang="en-US" sz="1600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 на </a:t>
            </a:r>
            <a:r>
              <a:rPr lang="ru-RU" altLang="en-US" sz="1600" i="1" kern="0" dirty="0" err="1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неблагоприятното</a:t>
            </a:r>
            <a:r>
              <a:rPr lang="ru-RU" altLang="en-US" sz="1600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 </a:t>
            </a:r>
            <a:r>
              <a:rPr lang="bg-BG" sz="1600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въздействие </a:t>
            </a:r>
            <a:r>
              <a:rPr lang="bg-BG" sz="1600" i="1" kern="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върху </a:t>
            </a:r>
            <a:r>
              <a:rPr lang="bg-BG" sz="1600" b="1" i="1" kern="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околната </a:t>
            </a:r>
            <a:r>
              <a:rPr lang="bg-BG" sz="1600" b="1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2" action="ppaction://hlinksldjump"/>
              </a:rPr>
              <a:t>среда</a:t>
            </a:r>
            <a:endParaRPr lang="bg-BG" sz="1600" b="1" i="1" kern="0" dirty="0" smtClean="0">
              <a:solidFill>
                <a:srgbClr val="002B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bg-BG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Социално-икономически </a:t>
            </a:r>
            <a:r>
              <a:rPr lang="bg-BG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Подобряване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безопасността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на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транспорта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ru-RU" altLang="en-US" sz="1600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- </a:t>
            </a:r>
            <a:r>
              <a:rPr lang="ru-RU" altLang="en-US" sz="1600" b="1" i="1" kern="0" dirty="0" err="1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Проектна</a:t>
            </a:r>
            <a:r>
              <a:rPr lang="ru-RU" altLang="en-US" sz="1600" b="1" i="1" kern="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 </a:t>
            </a:r>
            <a:r>
              <a:rPr lang="ru-RU" altLang="en-US" sz="1600" b="1" i="1" kern="0" dirty="0" err="1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hlinkClick r:id="rId3" action="ppaction://hlinksldjump"/>
              </a:rPr>
              <a:t>готовност</a:t>
            </a:r>
            <a:endParaRPr lang="ru-RU" altLang="en-US" sz="1600" b="1" i="1" kern="0" dirty="0" smtClean="0">
              <a:solidFill>
                <a:srgbClr val="002B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Европейска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добавена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стойност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(принос </a:t>
            </a:r>
            <a:r>
              <a:rPr lang="ru-RU" altLang="en-US" sz="1600" i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към</a:t>
            </a: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развитие на </a:t>
            </a:r>
            <a:r>
              <a:rPr lang="en-US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TEN-N</a:t>
            </a:r>
            <a:r>
              <a:rPr lang="ru-RU" altLang="en-US" sz="1600" i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)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b="1" i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Picture 5">
            <a:hlinkClick r:id="rId4" action="ppaction://hlinksldjump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І</a:t>
            </a: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2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5985" y="1412776"/>
            <a:ext cx="8351837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552450" indent="-552450" algn="ctr" eaLnBrk="1" hangingPunct="1">
              <a:lnSpc>
                <a:spcPct val="80000"/>
              </a:lnSpc>
              <a:buNone/>
            </a:pPr>
            <a:r>
              <a:rPr lang="bg-BG" alt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Критерии за </a:t>
            </a:r>
            <a:r>
              <a:rPr lang="bg-BG" alt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anose="02040502050505030304" pitchFamily="18" charset="0"/>
              </a:rPr>
              <a:t>оценка</a:t>
            </a:r>
          </a:p>
          <a:p>
            <a:pPr marL="552450" indent="-552450" algn="ctr" eaLnBrk="1" hangingPunct="1">
              <a:lnSpc>
                <a:spcPct val="80000"/>
              </a:lnSpc>
              <a:buNone/>
            </a:pPr>
            <a:endParaRPr lang="bg-BG" altLang="en-US" sz="1200" b="1" kern="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  <a:r>
              <a:rPr lang="en-US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I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І.  Общи групи критерии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8.        </a:t>
            </a:r>
            <a:r>
              <a:rPr lang="bg-BG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Ефикасност</a:t>
            </a: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Финансов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капацитет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bg-BG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Административен </a:t>
            </a:r>
            <a:r>
              <a:rPr lang="bg-BG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и оперативен </a:t>
            </a:r>
            <a:r>
              <a:rPr lang="bg-BG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капацитет</a:t>
            </a:r>
            <a:r>
              <a:rPr lang="bg-BG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endParaRPr lang="bg-BG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               	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Оценка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финансовия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план 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Анализ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и оценка на 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риска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b="1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График 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за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изпълнение</a:t>
            </a:r>
            <a:r>
              <a:rPr lang="ru-RU" altLang="en-US" sz="1600" b="1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на проекта </a:t>
            </a: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ru-RU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- </a:t>
            </a:r>
            <a:r>
              <a:rPr lang="ru-RU" altLang="en-US" sz="1600" b="1" kern="0" dirty="0" err="1" smtClean="0">
                <a:solidFill>
                  <a:srgbClr val="002B82"/>
                </a:solidFill>
                <a:latin typeface="Palatino Linotype" panose="02040502050505030304" pitchFamily="18" charset="0"/>
              </a:rPr>
              <a:t>Реалистични</a:t>
            </a:r>
            <a:r>
              <a:rPr lang="ru-RU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и </a:t>
            </a:r>
            <a:r>
              <a:rPr lang="ru-RU" altLang="en-US" sz="1600" b="1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измерими</a:t>
            </a:r>
            <a:r>
              <a:rPr lang="ru-RU" altLang="en-US" sz="1600" kern="0" dirty="0">
                <a:solidFill>
                  <a:srgbClr val="002B82"/>
                </a:solidFill>
                <a:latin typeface="Palatino Linotype" panose="02040502050505030304" pitchFamily="18" charset="0"/>
              </a:rPr>
              <a:t> </a:t>
            </a:r>
            <a:r>
              <a:rPr lang="ru-RU" altLang="en-US" sz="1600" kern="0" dirty="0" err="1">
                <a:solidFill>
                  <a:srgbClr val="002B82"/>
                </a:solidFill>
                <a:latin typeface="Palatino Linotype" panose="02040502050505030304" pitchFamily="18" charset="0"/>
              </a:rPr>
              <a:t>индикатори</a:t>
            </a:r>
            <a:endParaRPr lang="ru-RU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b="1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r>
              <a:rPr lang="bg-BG" altLang="en-US" sz="1600" kern="0" dirty="0" smtClean="0">
                <a:solidFill>
                  <a:srgbClr val="002B82"/>
                </a:solidFill>
                <a:latin typeface="Palatino Linotype" panose="02040502050505030304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None/>
            </a:pPr>
            <a:endParaRPr lang="bg-BG" altLang="en-US" sz="1600" kern="0" dirty="0" smtClean="0">
              <a:solidFill>
                <a:srgbClr val="002B82"/>
              </a:solidFill>
              <a:latin typeface="Palatino Linotype" panose="02040502050505030304" pitchFamily="18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bg1"/>
              </a:buClr>
              <a:buSzPct val="90000"/>
              <a:buFont typeface="+mj-lt"/>
              <a:buAutoNum type="arabicPeriod"/>
            </a:pPr>
            <a:endParaRPr lang="bg-BG" altLang="en-US" sz="1600" kern="0" dirty="0">
              <a:solidFill>
                <a:srgbClr val="002B8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Picture 5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6" y="260648"/>
            <a:ext cx="1224136" cy="73923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165304"/>
            <a:ext cx="8172450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II</a:t>
            </a:r>
            <a:r>
              <a:rPr lang="bg-BG" altLang="en-US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заседание на Комитета за наблюдение на</a:t>
            </a:r>
            <a:r>
              <a:rPr lang="en-US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bg-BG" alt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anose="02040502050505030304" pitchFamily="18" charset="0"/>
              </a:rPr>
              <a:t>ОПТТИ 2014-2020</a:t>
            </a:r>
            <a:endParaRPr lang="en-US" altLang="en-US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6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5B9CD1"/>
      </a:accent2>
      <a:accent3>
        <a:srgbClr val="FFFFFF"/>
      </a:accent3>
      <a:accent4>
        <a:srgbClr val="000000"/>
      </a:accent4>
      <a:accent5>
        <a:srgbClr val="ADE2E2"/>
      </a:accent5>
      <a:accent6>
        <a:srgbClr val="528DBD"/>
      </a:accent6>
      <a:hlink>
        <a:srgbClr val="0033CC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000000"/>
        </a:dk1>
        <a:lt1>
          <a:srgbClr val="66CC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B8E2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2">
        <a:dk1>
          <a:srgbClr val="000000"/>
        </a:dk1>
        <a:lt1>
          <a:srgbClr val="66CC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B8E2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66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3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41A4C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3A94B4"/>
        </a:accent6>
        <a:hlink>
          <a:srgbClr val="66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4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41A4C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3A94B4"/>
        </a:accent6>
        <a:hlink>
          <a:srgbClr val="00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5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5DB1CF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53A0BB"/>
        </a:accent6>
        <a:hlink>
          <a:srgbClr val="00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6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5B9CD1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528DBD"/>
        </a:accent6>
        <a:hlink>
          <a:srgbClr val="00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3255</TotalTime>
  <Words>401</Words>
  <Application>Microsoft Office PowerPoint</Application>
  <PresentationFormat>On-screen Show (4:3)</PresentationFormat>
  <Paragraphs>327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Arial</vt:lpstr>
      <vt:lpstr>Calibri</vt:lpstr>
      <vt:lpstr>Palatino Linotype</vt:lpstr>
      <vt:lpstr>Times New Roman</vt:lpstr>
      <vt:lpstr>Verdana</vt:lpstr>
      <vt:lpstr>Wingdings</vt:lpstr>
      <vt:lpstr>Eclipse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MTITC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Desislava Nikolova</dc:creator>
  <cp:lastModifiedBy>Valentin Ignatov</cp:lastModifiedBy>
  <cp:revision>798</cp:revision>
  <cp:lastPrinted>2014-11-14T09:56:30Z</cp:lastPrinted>
  <dcterms:created xsi:type="dcterms:W3CDTF">2013-05-14T07:37:49Z</dcterms:created>
  <dcterms:modified xsi:type="dcterms:W3CDTF">2015-06-02T16:56:34Z</dcterms:modified>
</cp:coreProperties>
</file>