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8" r:id="rId2"/>
  </p:sldMasterIdLst>
  <p:notesMasterIdLst>
    <p:notesMasterId r:id="rId15"/>
  </p:notesMasterIdLst>
  <p:handoutMasterIdLst>
    <p:handoutMasterId r:id="rId16"/>
  </p:handoutMasterIdLst>
  <p:sldIdLst>
    <p:sldId id="307" r:id="rId3"/>
    <p:sldId id="310" r:id="rId4"/>
    <p:sldId id="313" r:id="rId5"/>
    <p:sldId id="316" r:id="rId6"/>
    <p:sldId id="315" r:id="rId7"/>
    <p:sldId id="294" r:id="rId8"/>
    <p:sldId id="317" r:id="rId9"/>
    <p:sldId id="305" r:id="rId10"/>
    <p:sldId id="295" r:id="rId11"/>
    <p:sldId id="311" r:id="rId12"/>
    <p:sldId id="312" r:id="rId13"/>
    <p:sldId id="314" r:id="rId14"/>
  </p:sldIdLst>
  <p:sldSz cx="9144000" cy="6858000" type="screen4x3"/>
  <p:notesSz cx="6797675" cy="9926638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004B8A"/>
    <a:srgbClr val="FF5B5B"/>
    <a:srgbClr val="D20000"/>
    <a:srgbClr val="255559"/>
    <a:srgbClr val="002A4C"/>
    <a:srgbClr val="456A1C"/>
    <a:srgbClr val="2F4913"/>
    <a:srgbClr val="004E8C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0643" autoAdjust="0"/>
  </p:normalViewPr>
  <p:slideViewPr>
    <p:cSldViewPr>
      <p:cViewPr varScale="1">
        <p:scale>
          <a:sx n="80" d="100"/>
          <a:sy n="80" d="100"/>
        </p:scale>
        <p:origin x="-12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 sz="1800" b="1" dirty="0"/>
              <a:t>Финансово изпълнение на ОПТ към </a:t>
            </a:r>
            <a:r>
              <a:rPr lang="en-US" sz="1800" b="1" dirty="0"/>
              <a:t>31</a:t>
            </a:r>
            <a:r>
              <a:rPr lang="bg-BG" sz="1800" b="1" dirty="0"/>
              <a:t>.</a:t>
            </a:r>
            <a:r>
              <a:rPr lang="en-US" sz="1800" b="1" dirty="0"/>
              <a:t>1</a:t>
            </a:r>
            <a:r>
              <a:rPr lang="bg-BG" sz="1800" b="1" dirty="0"/>
              <a:t>2.2014 г. (</a:t>
            </a:r>
            <a:r>
              <a:rPr lang="bg-BG" sz="1800" b="1" dirty="0" smtClean="0"/>
              <a:t>млн. </a:t>
            </a:r>
            <a:r>
              <a:rPr lang="bg-BG" sz="1800" b="1" dirty="0"/>
              <a:t>евро)</a:t>
            </a:r>
          </a:p>
        </c:rich>
      </c:tx>
      <c:layout>
        <c:manualLayout>
          <c:xMode val="edge"/>
          <c:yMode val="edge"/>
          <c:x val="0.161082125328745"/>
          <c:y val="3.864458849407963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65826233671772"/>
          <c:y val="0.12718204488778054"/>
          <c:w val="0.83480582288325067"/>
          <c:h val="0.5943474646716542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7964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"/>
                  <c:y val="-0.14360378876821495"/>
                </c:manualLayout>
              </c:layout>
              <c:tx>
                <c:rich>
                  <a:bodyPr/>
                  <a:lstStyle/>
                  <a:p>
                    <a:r>
                      <a:rPr lang="bg-BG" dirty="0"/>
                      <a:t>2 003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6553210150476827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2 01</a:t>
                    </a:r>
                    <a:r>
                      <a:rPr lang="en-US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7</a:t>
                    </a:r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48134829602991E-2"/>
                  <c:y val="-0.15790075885904334"/>
                </c:manualLayout>
              </c:layout>
              <c:tx>
                <c:rich>
                  <a:bodyPr/>
                  <a:lstStyle/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1 919</a:t>
                    </a: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46719160104987E-3"/>
                  <c:y val="-9.6478720301806251E-2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</a:t>
                    </a:r>
                    <a:r>
                      <a:rPr lang="en-US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41</a:t>
                    </a:r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4 </a:t>
                    </a: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11662549662588935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</a:t>
                    </a:r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624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370078740158443E-3"/>
                  <c:y val="-5.4282930945688528E-2"/>
                </c:manualLayout>
              </c:layout>
              <c:tx>
                <c:rich>
                  <a:bodyPr/>
                  <a:lstStyle/>
                  <a:p>
                    <a:r>
                      <a:rPr lang="bg-BG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1 0</a:t>
                    </a:r>
                    <a:r>
                      <a:rPr lang="en-US" sz="10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67</a:t>
                    </a:r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bg-BG" sz="1000" b="0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6246719160104987E-3"/>
                  <c:y val="-4.43081848811451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022</a:t>
                    </a:r>
                    <a:endParaRPr lang="bg-BG" dirty="0"/>
                  </a:p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Лист1!$M$1:$S$1</c:f>
              <c:strCache>
                <c:ptCount val="7"/>
                <c:pt idx="0">
                  <c:v>Бюджет (евро)</c:v>
                </c:pt>
                <c:pt idx="1">
                  <c:v>Размер на предоставената БФП (евро)</c:v>
                </c:pt>
                <c:pt idx="2">
                  <c:v>Размер на сключените договори с изпълнители, допустими по ОПТ (евро)</c:v>
                </c:pt>
                <c:pt idx="3">
                  <c:v>Размер на изплатените средства (евро)</c:v>
                </c:pt>
                <c:pt idx="4">
                  <c:v>Финансиране от ЕС</c:v>
                </c:pt>
                <c:pt idx="5">
                  <c:v>Сертифицирани разходи към ЕК само (ЕС)</c:v>
                </c:pt>
                <c:pt idx="6">
                  <c:v>Получени траншове от ЕК (само ЕС)</c:v>
                </c:pt>
              </c:strCache>
            </c:strRef>
          </c:cat>
          <c:val>
            <c:numRef>
              <c:f>Лист1!$M$2:$S$2</c:f>
              <c:numCache>
                <c:formatCode>#,##0</c:formatCode>
                <c:ptCount val="7"/>
                <c:pt idx="0">
                  <c:v>2003.481166</c:v>
                </c:pt>
                <c:pt idx="1">
                  <c:v>2016.6607395888193</c:v>
                </c:pt>
                <c:pt idx="2">
                  <c:v>1919.1560742480574</c:v>
                </c:pt>
                <c:pt idx="3">
                  <c:v>1413.72688092</c:v>
                </c:pt>
                <c:pt idx="4">
                  <c:v>1624.4796229999999</c:v>
                </c:pt>
                <c:pt idx="5">
                  <c:v>1066.5223854400001</c:v>
                </c:pt>
                <c:pt idx="6">
                  <c:v>1037.427909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Лист1!$M$1:$S$1</c:f>
              <c:strCache>
                <c:ptCount val="7"/>
                <c:pt idx="0">
                  <c:v>Бюджет (евро)</c:v>
                </c:pt>
                <c:pt idx="1">
                  <c:v>Размер на предоставената БФП (евро)</c:v>
                </c:pt>
                <c:pt idx="2">
                  <c:v>Размер на сключените договори с изпълнители, допустими по ОПТ (евро)</c:v>
                </c:pt>
                <c:pt idx="3">
                  <c:v>Размер на изплатените средства (евро)</c:v>
                </c:pt>
                <c:pt idx="4">
                  <c:v>Финансиране от ЕС</c:v>
                </c:pt>
                <c:pt idx="5">
                  <c:v>Сертифицирани разходи към ЕК само (ЕС)</c:v>
                </c:pt>
                <c:pt idx="6">
                  <c:v>Получени траншове от ЕК (само ЕС)</c:v>
                </c:pt>
              </c:strCache>
            </c:strRef>
          </c:cat>
          <c:val>
            <c:numRef>
              <c:f>Лист1!$M$3:$S$3</c:f>
              <c:numCache>
                <c:formatCode>0.00%</c:formatCode>
                <c:ptCount val="7"/>
                <c:pt idx="1">
                  <c:v>1.0065999999999999</c:v>
                </c:pt>
                <c:pt idx="2">
                  <c:v>0.95789999999999997</c:v>
                </c:pt>
                <c:pt idx="3">
                  <c:v>0.68569999999999998</c:v>
                </c:pt>
                <c:pt idx="5">
                  <c:v>0.65653171042577008</c:v>
                </c:pt>
                <c:pt idx="6">
                  <c:v>0.63862168186765866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03136"/>
        <c:axId val="74625408"/>
      </c:barChart>
      <c:catAx>
        <c:axId val="746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74625408"/>
        <c:crosses val="autoZero"/>
        <c:auto val="1"/>
        <c:lblAlgn val="ctr"/>
        <c:lblOffset val="100"/>
        <c:noMultiLvlLbl val="0"/>
      </c:catAx>
      <c:valAx>
        <c:axId val="746254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746031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28416666666666"/>
          <c:y val="8.999327956989249E-2"/>
          <c:w val="0.8485968604491716"/>
          <c:h val="0.5941644562334217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3770016552808942E-4"/>
                  <c:y val="-0.185028402654830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11077996164677E-3"/>
                  <c:y val="-0.294566953882761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76216997257069E-5"/>
                  <c:y val="-0.18518992439943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98033068789458E-4"/>
                  <c:y val="-3.74387023101511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083743686046523E-3"/>
                  <c:y val="-0.18445409893697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79666986623368E-3"/>
                  <c:y val="-0.18917181634368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2935583224979228E-3"/>
                  <c:y val="-7.25364274304497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8079022181718E-3"/>
                  <c:y val="-4.23640216620857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Лист1!$A$76:$A$79</c:f>
              <c:strCache>
                <c:ptCount val="4"/>
                <c:pt idx="0">
                  <c:v>ж.п. инфраструктура (вкл. гарови комплекси)</c:v>
                </c:pt>
                <c:pt idx="1">
                  <c:v>пътна инфраструктура</c:v>
                </c:pt>
                <c:pt idx="2">
                  <c:v>метро</c:v>
                </c:pt>
                <c:pt idx="3">
                  <c:v>подобряване на корабоплаването</c:v>
                </c:pt>
              </c:strCache>
            </c:strRef>
          </c:cat>
          <c:val>
            <c:numRef>
              <c:f>Лист1!$B$76:$B$79</c:f>
              <c:numCache>
                <c:formatCode>#,##0</c:formatCode>
                <c:ptCount val="4"/>
                <c:pt idx="0">
                  <c:v>508971218.68976343</c:v>
                </c:pt>
                <c:pt idx="1">
                  <c:v>879129619.76756668</c:v>
                </c:pt>
                <c:pt idx="2">
                  <c:v>528455289.17134929</c:v>
                </c:pt>
                <c:pt idx="3">
                  <c:v>38810964.03572908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865152"/>
        <c:axId val="34875264"/>
      </c:barChart>
      <c:catAx>
        <c:axId val="3486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34875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752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en-US"/>
          </a:p>
        </c:txPr>
        <c:crossAx val="348651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0.62141</cdr:x>
      <cdr:y>0.12551</cdr:y>
    </cdr:from>
    <cdr:to>
      <cdr:x>0.62185</cdr:x>
      <cdr:y>0.63514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5324797" y="668809"/>
          <a:ext cx="3795" cy="271556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0.26891</cdr:x>
      <cdr:y>0.1784</cdr:y>
    </cdr:from>
    <cdr:to>
      <cdr:x>0.34666</cdr:x>
      <cdr:y>0.2446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1008112"/>
          <a:ext cx="666236" cy="374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100,6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bg-BG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0.40336</cdr:x>
      <cdr:y>0.19114</cdr:y>
    </cdr:from>
    <cdr:to>
      <cdr:x>0.4693</cdr:x>
      <cdr:y>0.26442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6384" y="1080120"/>
          <a:ext cx="565036" cy="414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95,79%</a:t>
          </a:r>
        </a:p>
      </cdr:txBody>
    </cdr:sp>
  </cdr:relSizeAnchor>
  <cdr:relSizeAnchor xmlns:cdr="http://schemas.openxmlformats.org/drawingml/2006/chartDrawing">
    <cdr:from>
      <cdr:x>0.52101</cdr:x>
      <cdr:y>0.29309</cdr:y>
    </cdr:from>
    <cdr:to>
      <cdr:x>0.58794</cdr:x>
      <cdr:y>0.35456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64496" y="1656184"/>
          <a:ext cx="573520" cy="347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70,56</a:t>
          </a:r>
          <a:r>
            <a:rPr lang="bg-BG" sz="1100" dirty="0" smtClean="0"/>
            <a:t>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0.77311</cdr:x>
      <cdr:y>0.3568</cdr:y>
    </cdr:from>
    <cdr:to>
      <cdr:x>0.84398</cdr:x>
      <cdr:y>0.40881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624736" y="2016224"/>
          <a:ext cx="607282" cy="293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bg-BG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</a:t>
          </a:r>
          <a:r>
            <a:rPr lang="bg-BG" sz="1100" dirty="0" smtClean="0"/>
            <a:t>%</a:t>
          </a:r>
          <a:endParaRPr lang="bg-BG" sz="1100" dirty="0"/>
        </a:p>
      </cdr:txBody>
    </cdr:sp>
  </cdr:relSizeAnchor>
  <cdr:relSizeAnchor xmlns:cdr="http://schemas.openxmlformats.org/drawingml/2006/chartDrawing">
    <cdr:from>
      <cdr:x>0.90756</cdr:x>
      <cdr:y>0.36954</cdr:y>
    </cdr:from>
    <cdr:to>
      <cdr:x>0.9617</cdr:x>
      <cdr:y>0.44282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76864" y="2088232"/>
          <a:ext cx="463923" cy="414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bg-BG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bg-BG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,8</a:t>
          </a:r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bg-BG" sz="1100" dirty="0" smtClean="0"/>
            <a:t>%</a:t>
          </a:r>
          <a:endParaRPr lang="bg-BG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0.31704</cdr:x>
      <cdr:y>0.01731</cdr:y>
    </cdr:from>
    <cdr:to>
      <cdr:x>0.85936</cdr:x>
      <cdr:y>0.06924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33650" y="66674"/>
          <a:ext cx="43338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0.14002</cdr:x>
      <cdr:y>0.00495</cdr:y>
    </cdr:from>
    <cdr:to>
      <cdr:x>0.99011</cdr:x>
      <cdr:y>0.07419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22097"/>
          <a:ext cx="6120680" cy="309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bg-BG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Размер на предоставената</a:t>
          </a:r>
          <a:r>
            <a:rPr lang="bg-BG" sz="20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и изплатена БФП в </a:t>
          </a:r>
          <a:r>
            <a:rPr lang="bg-BG" sz="20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евро</a:t>
          </a:r>
        </a:p>
        <a:p xmlns:a="http://schemas.openxmlformats.org/drawingml/2006/main">
          <a:pPr algn="ctr"/>
          <a:endParaRPr lang="bg-BG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0.21002</cdr:x>
      <cdr:y>0.51619</cdr:y>
    </cdr:from>
    <cdr:to>
      <cdr:x>0.29697</cdr:x>
      <cdr:y>0.68554</cdr:y>
    </cdr:to>
    <cdr:sp macro="" textlink="">
      <cdr:nvSpPr>
        <cdr:cNvPr id="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39159" y="2936415"/>
          <a:ext cx="720000" cy="963370"/>
        </a:xfrm>
        <a:prstGeom xmlns:a="http://schemas.openxmlformats.org/drawingml/2006/main" prst="rec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bg-BG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</a:pPr>
          <a:endParaRPr lang="bg-BG" altLang="en-US" sz="6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0.42005</cdr:x>
      <cdr:y>0.32262</cdr:y>
    </cdr:from>
    <cdr:to>
      <cdr:x>0.51006</cdr:x>
      <cdr:y>0.68552</cdr:y>
    </cdr:to>
    <cdr:sp macro="" textlink="">
      <cdr:nvSpPr>
        <cdr:cNvPr id="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24336" y="1440160"/>
          <a:ext cx="648072" cy="1620016"/>
        </a:xfrm>
        <a:prstGeom xmlns:a="http://schemas.openxmlformats.org/drawingml/2006/main" prst="rect">
          <a:avLst/>
        </a:prstGeom>
        <a:solidFill xmlns:a="http://schemas.openxmlformats.org/drawingml/2006/main">
          <a:srgbClr val="D20000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bg-BG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Verdana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>
            <a:solidFill>
              <a:srgbClr val="000000"/>
            </a:solidFill>
          </a:endParaRPr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bg-BG" altLang="en-US" sz="6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0.63587</cdr:x>
      <cdr:y>0.38714</cdr:y>
    </cdr:from>
    <cdr:to>
      <cdr:x>0.72284</cdr:x>
      <cdr:y>0.68553</cdr:y>
    </cdr:to>
    <cdr:sp macro="" textlink="">
      <cdr:nvSpPr>
        <cdr:cNvPr id="8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8231" y="1728192"/>
          <a:ext cx="626182" cy="1332000"/>
        </a:xfrm>
        <a:prstGeom xmlns:a="http://schemas.openxmlformats.org/drawingml/2006/main" prst="rect">
          <a:avLst/>
        </a:prstGeom>
        <a:solidFill xmlns:a="http://schemas.openxmlformats.org/drawingml/2006/main">
          <a:srgbClr val="456A1C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en-US" altLang="en-US" sz="600" dirty="0"/>
        </a:p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endParaRPr lang="bg-BG" altLang="en-US" sz="600" dirty="0"/>
        </a:p>
      </cdr:txBody>
    </cdr:sp>
  </cdr:relSizeAnchor>
  <cdr:relSizeAnchor xmlns:cdr="http://schemas.openxmlformats.org/drawingml/2006/chartDrawing">
    <cdr:from>
      <cdr:x>0.24003</cdr:x>
      <cdr:y>0.56458</cdr:y>
    </cdr:from>
    <cdr:to>
      <cdr:x>0.36703</cdr:x>
      <cdr:y>0.76942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2520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0.28003</cdr:x>
      <cdr:y>0.64523</cdr:y>
    </cdr:from>
    <cdr:to>
      <cdr:x>0.40703</cdr:x>
      <cdr:y>0.85007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016224" y="2880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0.34004</cdr:x>
      <cdr:y>0.61297</cdr:y>
    </cdr:from>
    <cdr:to>
      <cdr:x>0.46704</cdr:x>
      <cdr:y>0.81781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48272" y="27363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0.18002</cdr:x>
      <cdr:y>0.53232</cdr:y>
    </cdr:from>
    <cdr:to>
      <cdr:x>0.33004</cdr:x>
      <cdr:y>0.58071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96144" y="2376264"/>
          <a:ext cx="108012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266 713 528</a:t>
          </a:r>
          <a:endParaRPr lang="bg-BG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0.40004</cdr:x>
      <cdr:y>0.32262</cdr:y>
    </cdr:from>
    <cdr:to>
      <cdr:x>0.53006</cdr:x>
      <cdr:y>0.37101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880320" y="1440160"/>
          <a:ext cx="93610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598 984 401</a:t>
          </a:r>
          <a:endParaRPr lang="bg-BG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0.63007</cdr:x>
      <cdr:y>0.38714</cdr:y>
    </cdr:from>
    <cdr:to>
      <cdr:x>0.73008</cdr:x>
      <cdr:y>0.45166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536504" y="172819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501 381 734</a:t>
          </a:r>
          <a:endParaRPr lang="bg-BG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0.84348</cdr:x>
      <cdr:y>0.65333</cdr:y>
    </cdr:from>
    <cdr:to>
      <cdr:x>0.96048</cdr:x>
      <cdr:y>0.70173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84776" y="3528392"/>
          <a:ext cx="968868" cy="261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19 798 724</a:t>
          </a:r>
          <a:endParaRPr lang="bg-BG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F6A9740-402B-48C2-87DB-4BE423782466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BA5F1D-E1DB-42D9-84BF-51A04E7AC87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625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0E251DC-A78A-4D80-A698-3E87AD05AE95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295DAC-E960-4623-8993-D4E93488BDA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42300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35279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2696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6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09124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7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09124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bg-BG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74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10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443354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11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494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295DAC-E960-4623-8993-D4E93488BDA6}" type="slidenum">
              <a:rPr lang="bg-BG" altLang="en-US" smtClean="0"/>
              <a:pPr>
                <a:defRPr/>
              </a:pPr>
              <a:t>12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90486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4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484438" y="333375"/>
            <a:ext cx="467995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altLang="en-US" sz="1600" i="1" smtClean="0">
              <a:solidFill>
                <a:srgbClr val="004E8C"/>
              </a:solidFill>
              <a:latin typeface="Times New Roman" pitchFamily="18" charset="0"/>
            </a:endParaRPr>
          </a:p>
        </p:txBody>
      </p:sp>
      <p:grpSp>
        <p:nvGrpSpPr>
          <p:cNvPr id="7" name="Group 2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8" name="Picture 16" descr="eu_2funds_b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opt_logo_b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19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11" name="Picture 20" descr="nex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i="1">
                <a:solidFill>
                  <a:srgbClr val="004E8C"/>
                </a:solidFill>
                <a:latin typeface="Times New Roman" pitchFamily="18" charset="0"/>
              </a:defRPr>
            </a:lvl1pPr>
          </a:lstStyle>
          <a:p>
            <a:r>
              <a:rPr lang="bg-BG"/>
              <a:t>ХІV – то заседание </a:t>
            </a:r>
          </a:p>
          <a:p>
            <a:r>
              <a:rPr lang="bg-BG"/>
              <a:t>на Комитета за наблюдение  на </a:t>
            </a:r>
          </a:p>
          <a:p>
            <a:r>
              <a:rPr lang="bg-BG"/>
              <a:t>Оперативна програма  “Транспорт” 2007 -2013 г.</a:t>
            </a:r>
            <a:endParaRPr lang="en-US"/>
          </a:p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143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64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7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11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65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0EF7-5170-4F98-9D3B-0261A39AB3D6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ECA7-F5BE-4273-ACC0-D19CD5A7ECF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3822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54047-DCB5-41A5-8DC2-C554460AE22C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88DC7-58C1-4131-878E-C8400938F14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2603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4497-FDDF-4BDA-A07C-AD386D27DA29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1365-FEE2-44AC-8C11-95F30D213D7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8984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690A-B209-4ABD-B25A-EAF42B24B7FC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9C8B6-3B7D-44BE-B008-C118061485B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0091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42167-2DA6-4150-A701-0D7D6D86C809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A5F3-6E56-450B-8C3C-28470853CE5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0233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301F1-1B2D-47C7-B1DF-424BF42506F4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048E-A8F6-4EE7-8D90-A6697DEB1BE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9608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504" y="6375267"/>
            <a:ext cx="8172450" cy="504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318C-1BF3-41AA-BFA3-3BC801AA31CE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2D76-2B43-4BD2-8D02-E7CBB1F7910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96915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0610-D1BF-407E-AD89-B6332F6DCE70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D172-08F1-49A0-939A-0222637C87D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7115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7EAC-941A-4365-A3D2-4183F214EC26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E6D4-54BD-45F3-BC01-773F489FCC9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5107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685B-034C-4DFD-8DDF-2822FB9DC471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F3B9-F80E-4439-B11E-728D16FAED8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08636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115E-8CBF-4262-8642-2C83096DE7E3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33288-771A-4064-B27D-7B1CD70E029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67688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05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0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7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6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34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grpSp>
        <p:nvGrpSpPr>
          <p:cNvPr id="1027" name="Group 11"/>
          <p:cNvGrpSpPr>
            <a:grpSpLocks/>
          </p:cNvGrpSpPr>
          <p:nvPr userDrawn="1"/>
        </p:nvGrpSpPr>
        <p:grpSpPr bwMode="auto">
          <a:xfrm>
            <a:off x="539750" y="115888"/>
            <a:ext cx="8208963" cy="1152525"/>
            <a:chOff x="340" y="73"/>
            <a:chExt cx="5171" cy="726"/>
          </a:xfrm>
        </p:grpSpPr>
        <p:pic>
          <p:nvPicPr>
            <p:cNvPr id="1034" name="Picture 12" descr="eu_2funds_b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10"/>
              <a:ext cx="1270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3" descr="opt_logo_b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73"/>
              <a:ext cx="907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Line 14"/>
            <p:cNvSpPr>
              <a:spLocks noChangeShapeType="1"/>
            </p:cNvSpPr>
            <p:nvPr userDrawn="1"/>
          </p:nvSpPr>
          <p:spPr bwMode="auto">
            <a:xfrm>
              <a:off x="476" y="799"/>
              <a:ext cx="4899" cy="0"/>
            </a:xfrm>
            <a:prstGeom prst="line">
              <a:avLst/>
            </a:prstGeom>
            <a:noFill/>
            <a:ln w="38100">
              <a:solidFill>
                <a:srgbClr val="002B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28" name="Line 15"/>
          <p:cNvSpPr>
            <a:spLocks noChangeShapeType="1"/>
          </p:cNvSpPr>
          <p:nvPr userDrawn="1"/>
        </p:nvSpPr>
        <p:spPr bwMode="auto">
          <a:xfrm>
            <a:off x="323850" y="6308725"/>
            <a:ext cx="7561263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029" name="Picture 16" descr="next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56" y="6365875"/>
            <a:ext cx="8172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 sz="1300">
                <a:solidFill>
                  <a:srgbClr val="003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 altLang="en-US" dirty="0"/>
          </a:p>
        </p:txBody>
      </p:sp>
      <p:grpSp>
        <p:nvGrpSpPr>
          <p:cNvPr id="1031" name="Group 18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1032" name="AutoShape 19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3" name="AutoShape 20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FA097AB6-2F87-446D-984D-290BC142EAA8}" type="datetimeFigureOut">
              <a:rPr lang="bg-BG"/>
              <a:pPr>
                <a:defRPr/>
              </a:pPr>
              <a:t>22.1.2015 г.</a:t>
            </a:fld>
            <a:endParaRPr lang="bg-BG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C31E84-54C0-4459-B872-CC51DD4678F4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313612" cy="4114800"/>
          </a:xfrm>
        </p:spPr>
        <p:txBody>
          <a:bodyPr/>
          <a:lstStyle/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Clr>
                <a:srgbClr val="006666"/>
              </a:buClr>
              <a:buNone/>
            </a:pPr>
            <a:r>
              <a:rPr lang="bg-BG" altLang="en-US" sz="2400" b="1" dirty="0">
                <a:solidFill>
                  <a:srgbClr val="002B82"/>
                </a:solidFill>
                <a:latin typeface="Times New Roman" pitchFamily="18" charset="0"/>
              </a:rPr>
              <a:t>Оперативна програма  “Транспорт” 2007 - 2013 г</a:t>
            </a:r>
            <a:r>
              <a:rPr lang="bg-BG" altLang="en-US" sz="2400" dirty="0">
                <a:solidFill>
                  <a:srgbClr val="002B82"/>
                </a:solidFill>
                <a:latin typeface="Times New Roman" pitchFamily="18" charset="0"/>
              </a:rPr>
              <a:t>.</a:t>
            </a: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528" y="6371803"/>
            <a:ext cx="8172450" cy="504825"/>
          </a:xfrm>
        </p:spPr>
        <p:txBody>
          <a:bodyPr/>
          <a:lstStyle/>
          <a:p>
            <a:pPr>
              <a:defRPr/>
            </a:pPr>
            <a:r>
              <a:rPr lang="bg-BG" altLang="en-US" b="1" dirty="0" smtClean="0"/>
              <a:t>Годишно информационно събитие за отчитане на напредъка в работата по Оперативна програма „Транспорт“ 2007-2013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14649"/>
            <a:ext cx="4732337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688632" cy="78296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bg-BG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 Добри практики </a:t>
            </a:r>
            <a:r>
              <a:rPr lang="bg-BG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от </a:t>
            </a:r>
            <a:r>
              <a:rPr lang="bg-BG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програмен период 2007-2013</a:t>
            </a:r>
            <a:endParaRPr lang="bg-BG" sz="2200" b="1" kern="1200" dirty="0">
              <a:solidFill>
                <a:srgbClr val="003399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Даване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приоритет на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по-подготвените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r>
              <a:rPr lang="en-US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– </a:t>
            </a:r>
            <a:r>
              <a:rPr lang="en-US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overbooking</a:t>
            </a:r>
            <a:r>
              <a:rPr lang="bg-BG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, преструктуриране на бюджета на отделните приоритетни оси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Оптимизиране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процеса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плащане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, верификация и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възстановяване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извършените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разходи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- 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в УО и на </a:t>
            </a:r>
            <a:r>
              <a:rPr lang="ru-RU" altLang="en-US" sz="1800" i="1" dirty="0" err="1" smtClean="0">
                <a:solidFill>
                  <a:srgbClr val="002B82"/>
                </a:solidFill>
                <a:latin typeface="Times New Roman" pitchFamily="18" charset="0"/>
              </a:rPr>
              <a:t>национално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 err="1" smtClean="0">
                <a:solidFill>
                  <a:srgbClr val="002B82"/>
                </a:solidFill>
                <a:latin typeface="Times New Roman" pitchFamily="18" charset="0"/>
              </a:rPr>
              <a:t>ниво</a:t>
            </a:r>
            <a:endParaRPr lang="ru-RU" altLang="en-US" sz="1800" i="1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Паралелна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подготовка на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отделните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компоненти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на проекта 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–    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ФК и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тръжни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процедури</a:t>
            </a:r>
            <a:endParaRPr lang="ru-RU" altLang="en-US" sz="1800" i="1" dirty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Инвестиране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в навременна подготовка на проекта - </a:t>
            </a:r>
            <a:r>
              <a:rPr lang="bg-BG" altLang="en-US" sz="1800" i="1" dirty="0">
                <a:solidFill>
                  <a:srgbClr val="002B82"/>
                </a:solidFill>
                <a:latin typeface="Times New Roman" pitchFamily="18" charset="0"/>
              </a:rPr>
              <a:t>о</a:t>
            </a:r>
            <a:r>
              <a:rPr lang="ru-RU" altLang="en-US" sz="1800" i="1" dirty="0" err="1">
                <a:solidFill>
                  <a:srgbClr val="002B82"/>
                </a:solidFill>
                <a:latin typeface="Times New Roman" pitchFamily="18" charset="0"/>
              </a:rPr>
              <a:t>бщо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 за подготовка на </a:t>
            </a:r>
            <a:r>
              <a:rPr lang="ru-RU" altLang="en-US" sz="1800" i="1" dirty="0" err="1" smtClean="0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i="1" dirty="0">
                <a:solidFill>
                  <a:srgbClr val="002B82"/>
                </a:solidFill>
                <a:latin typeface="Times New Roman" pitchFamily="18" charset="0"/>
              </a:rPr>
              <a:t>над 49 млн. </a:t>
            </a:r>
            <a:r>
              <a:rPr lang="ru-RU" altLang="en-US" sz="1800" i="1" dirty="0" smtClean="0">
                <a:solidFill>
                  <a:srgbClr val="002B82"/>
                </a:solidFill>
                <a:latin typeface="Times New Roman" pitchFamily="18" charset="0"/>
              </a:rPr>
              <a:t>евро </a:t>
            </a:r>
            <a:endParaRPr lang="ru-RU" altLang="en-US" sz="1800" i="1" dirty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Наличие на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дълъг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списък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с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готови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endParaRPr lang="ru-RU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Добра 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координация и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комуникация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между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Управляващ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орган</a:t>
            </a:r>
            <a:r>
              <a:rPr lang="en-US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, 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Б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енефициент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, 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Сертифициращ орган и </a:t>
            </a:r>
            <a:r>
              <a:rPr lang="bg-BG" altLang="en-US" sz="1800" dirty="0" err="1">
                <a:solidFill>
                  <a:srgbClr val="002B82"/>
                </a:solidFill>
                <a:latin typeface="Times New Roman" pitchFamily="18" charset="0"/>
              </a:rPr>
              <a:t>Одитен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орган</a:t>
            </a:r>
            <a:endParaRPr lang="en-US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Предоставяне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техническа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консултантска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помощ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от 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ЕИБ</a:t>
            </a:r>
            <a:r>
              <a:rPr lang="en-US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и 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СБ за успешна реализация на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текущите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проекти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и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повишаване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усвояемостта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средствата</a:t>
            </a:r>
            <a:endParaRPr lang="bg-BG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bg-BG" sz="2200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9512" y="6355804"/>
            <a:ext cx="8172450" cy="504825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bg-BG" altLang="en-US" b="1" dirty="0"/>
              <a:t>Годишно информационно събитие за отчитане на напредъка в работата по Оперативна програма „Транспорт“ 2007-2013</a:t>
            </a:r>
          </a:p>
        </p:txBody>
      </p:sp>
    </p:spTree>
    <p:extLst>
      <p:ext uri="{BB962C8B-B14F-4D97-AF65-F5344CB8AC3E}">
        <p14:creationId xmlns:p14="http://schemas.microsoft.com/office/powerpoint/2010/main" val="1783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                       </a:t>
            </a:r>
            <a:r>
              <a:rPr lang="bg-BG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ru-RU" sz="2200" b="1" kern="1200" dirty="0" err="1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Стартирали</a:t>
            </a:r>
            <a:r>
              <a:rPr lang="ru-RU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200" b="1" kern="1200" dirty="0" err="1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процедури</a:t>
            </a:r>
            <a:r>
              <a:rPr lang="ru-RU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по </a:t>
            </a:r>
            <a:r>
              <a:rPr lang="ru-RU" sz="2200" b="1" kern="1200" dirty="0" err="1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проекти</a:t>
            </a:r>
            <a:r>
              <a:rPr lang="ru-RU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от </a:t>
            </a:r>
            <a:r>
              <a:rPr 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                                    </a:t>
            </a:r>
            <a:r>
              <a:rPr lang="bg-BG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   ОПТТИ</a:t>
            </a:r>
            <a:r>
              <a:rPr lang="ru-RU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2014 - 2020 г. </a:t>
            </a:r>
            <a:br>
              <a:rPr lang="ru-RU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</a:br>
            <a:endParaRPr lang="bg-BG" sz="2200" b="1" kern="1200" dirty="0">
              <a:solidFill>
                <a:srgbClr val="003399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8280920" cy="396044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ru-RU" altLang="en-US" sz="3200" b="1" dirty="0">
                <a:solidFill>
                  <a:srgbClr val="003399"/>
                </a:solidFill>
                <a:latin typeface="Times New Roman" pitchFamily="18" charset="0"/>
              </a:rPr>
              <a:t>	</a:t>
            </a:r>
            <a:r>
              <a:rPr lang="ru-RU" altLang="en-US" sz="1800" b="1" i="1" u="sng" dirty="0">
                <a:solidFill>
                  <a:srgbClr val="002B82"/>
                </a:solidFill>
                <a:latin typeface="Times New Roman" pitchFamily="18" charset="0"/>
              </a:rPr>
              <a:t>АМ Струма Лот 3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	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- 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Лот 3.1, от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Благоевград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до Крупник  (17 км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ru-RU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	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- 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Лот 3.3, от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Кресна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до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Сандански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 (23 км</a:t>
            </a:r>
            <a:r>
              <a:rPr lang="en-US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ru-RU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	</a:t>
            </a:r>
            <a:r>
              <a:rPr lang="ru-RU" altLang="en-US" sz="1800" b="1" i="1" u="sng" dirty="0">
                <a:solidFill>
                  <a:srgbClr val="002B82"/>
                </a:solidFill>
                <a:latin typeface="Times New Roman" pitchFamily="18" charset="0"/>
              </a:rPr>
              <a:t>АМ </a:t>
            </a:r>
            <a:r>
              <a:rPr lang="ru-RU" altLang="en-US" sz="1800" b="1" i="1" u="sng" dirty="0" err="1">
                <a:solidFill>
                  <a:srgbClr val="002B82"/>
                </a:solidFill>
                <a:latin typeface="Times New Roman" pitchFamily="18" charset="0"/>
              </a:rPr>
              <a:t>Хемус</a:t>
            </a:r>
            <a:endParaRPr lang="ru-RU" altLang="en-US" sz="1800" b="1" i="1" u="sng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	-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Етап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1 – от АМ „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Хемус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“ (А-2)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Ябланица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до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път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II-35 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bg-BG" altLang="en-US" sz="1800" dirty="0">
                <a:solidFill>
                  <a:srgbClr val="002B82"/>
                </a:solidFill>
                <a:latin typeface="Times New Roman" pitchFamily="18" charset="0"/>
              </a:rPr>
              <a:t>Плевен-Ловеч</a:t>
            </a:r>
            <a:r>
              <a:rPr lang="en-US" altLang="en-US" sz="1800" dirty="0">
                <a:solidFill>
                  <a:srgbClr val="002B82"/>
                </a:solidFill>
                <a:latin typeface="Times New Roman" pitchFamily="18" charset="0"/>
              </a:rPr>
              <a:t>) (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60 км</a:t>
            </a:r>
            <a:r>
              <a:rPr lang="en-US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ru-RU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	</a:t>
            </a:r>
            <a:r>
              <a:rPr lang="ru-RU" altLang="en-US" sz="1800" b="1" i="1" u="sng" dirty="0" err="1">
                <a:solidFill>
                  <a:srgbClr val="002B82"/>
                </a:solidFill>
                <a:latin typeface="Times New Roman" pitchFamily="18" charset="0"/>
              </a:rPr>
              <a:t>Разширение</a:t>
            </a:r>
            <a:r>
              <a:rPr lang="ru-RU" altLang="en-US" sz="1800" b="1" i="1" u="sng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b="1" i="1" u="sng" dirty="0" err="1">
                <a:solidFill>
                  <a:srgbClr val="002B82"/>
                </a:solidFill>
                <a:latin typeface="Times New Roman" pitchFamily="18" charset="0"/>
              </a:rPr>
              <a:t>метрото</a:t>
            </a:r>
            <a:r>
              <a:rPr lang="ru-RU" altLang="en-US" sz="1800" b="1" i="1" u="sng" dirty="0">
                <a:solidFill>
                  <a:srgbClr val="002B82"/>
                </a:solidFill>
                <a:latin typeface="Times New Roman" pitchFamily="18" charset="0"/>
              </a:rPr>
              <a:t> в София</a:t>
            </a:r>
          </a:p>
          <a:p>
            <a:pPr eaLnBrk="1" hangingPunct="1">
              <a:buClr>
                <a:schemeClr val="tx1"/>
              </a:buClr>
              <a:buNone/>
              <a:defRPr/>
            </a:pP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	-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Строителство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на Линия 3 на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метрото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в София: 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Етап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I – у-к “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Ботевградско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шосе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(бул. Владимир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Вазов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) –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Център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– кв.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Овча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купел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(ул. Житница</a:t>
            </a:r>
            <a:r>
              <a:rPr lang="ru-RU" altLang="en-US" sz="1800" dirty="0" smtClean="0">
                <a:solidFill>
                  <a:srgbClr val="002B82"/>
                </a:solidFill>
                <a:latin typeface="Times New Roman" pitchFamily="18" charset="0"/>
              </a:rPr>
              <a:t>)”</a:t>
            </a:r>
            <a:endParaRPr lang="ru-RU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	-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Удължение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на Линия 2 на </a:t>
            </a:r>
            <a:r>
              <a:rPr lang="ru-RU" altLang="en-US" sz="1800" dirty="0" err="1">
                <a:solidFill>
                  <a:srgbClr val="002B82"/>
                </a:solidFill>
                <a:latin typeface="Times New Roman" pitchFamily="18" charset="0"/>
              </a:rPr>
              <a:t>метрото</a:t>
            </a:r>
            <a:r>
              <a:rPr lang="ru-RU" altLang="en-US" sz="1800" dirty="0">
                <a:solidFill>
                  <a:srgbClr val="002B82"/>
                </a:solidFill>
                <a:latin typeface="Times New Roman" pitchFamily="18" charset="0"/>
              </a:rPr>
              <a:t> в София: метростанция Джеймс </a:t>
            </a:r>
            <a:r>
              <a:rPr lang="ru-RU" altLang="en-US" sz="1800" dirty="0" err="1" smtClean="0">
                <a:solidFill>
                  <a:srgbClr val="002B82"/>
                </a:solidFill>
                <a:latin typeface="Times New Roman" pitchFamily="18" charset="0"/>
              </a:rPr>
              <a:t>Баучер</a:t>
            </a:r>
            <a:endParaRPr lang="ru-RU" altLang="en-US" sz="1800" dirty="0">
              <a:solidFill>
                <a:srgbClr val="002B82"/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  <a:buClr>
                <a:schemeClr val="bg1"/>
              </a:buClr>
              <a:buFontTx/>
              <a:buChar char="•"/>
              <a:defRPr/>
            </a:pPr>
            <a:r>
              <a:rPr lang="ru-RU" altLang="en-US" sz="1800" b="1" dirty="0" smtClean="0">
                <a:solidFill>
                  <a:srgbClr val="002B82"/>
                </a:solidFill>
                <a:latin typeface="Times New Roman" pitchFamily="18" charset="0"/>
              </a:rPr>
              <a:t>В </a:t>
            </a:r>
            <a:r>
              <a:rPr lang="ru-RU" altLang="en-US" sz="1800" b="1" dirty="0" err="1">
                <a:solidFill>
                  <a:srgbClr val="002B82"/>
                </a:solidFill>
                <a:latin typeface="Times New Roman" pitchFamily="18" charset="0"/>
              </a:rPr>
              <a:t>процес</a:t>
            </a:r>
            <a:r>
              <a:rPr lang="ru-RU" altLang="en-US" sz="1800" b="1" dirty="0">
                <a:solidFill>
                  <a:srgbClr val="002B82"/>
                </a:solidFill>
                <a:latin typeface="Times New Roman" pitchFamily="18" charset="0"/>
              </a:rPr>
              <a:t> на подготовка е </a:t>
            </a:r>
            <a:r>
              <a:rPr lang="ru-RU" altLang="en-US" sz="1800" b="1" dirty="0" err="1">
                <a:solidFill>
                  <a:srgbClr val="002B82"/>
                </a:solidFill>
                <a:latin typeface="Times New Roman" pitchFamily="18" charset="0"/>
              </a:rPr>
              <a:t>тръжната</a:t>
            </a:r>
            <a:r>
              <a:rPr lang="ru-RU" altLang="en-US" sz="1800" b="1" dirty="0">
                <a:solidFill>
                  <a:srgbClr val="002B82"/>
                </a:solidFill>
                <a:latin typeface="Times New Roman" pitchFamily="18" charset="0"/>
              </a:rPr>
              <a:t> документация за </a:t>
            </a:r>
            <a:r>
              <a:rPr lang="ru-RU" altLang="en-US" sz="1800" b="1" dirty="0" err="1">
                <a:solidFill>
                  <a:srgbClr val="002B82"/>
                </a:solidFill>
                <a:latin typeface="Times New Roman" pitchFamily="18" charset="0"/>
              </a:rPr>
              <a:t>рехабилитация</a:t>
            </a:r>
            <a:r>
              <a:rPr lang="ru-RU" altLang="en-US" sz="1800" b="1" dirty="0">
                <a:solidFill>
                  <a:srgbClr val="002B82"/>
                </a:solidFill>
                <a:latin typeface="Times New Roman" pitchFamily="18" charset="0"/>
              </a:rPr>
              <a:t> на </a:t>
            </a:r>
            <a:r>
              <a:rPr lang="ru-RU" altLang="en-US" sz="1800" b="1" dirty="0" err="1">
                <a:solidFill>
                  <a:srgbClr val="002B82"/>
                </a:solidFill>
                <a:latin typeface="Times New Roman" pitchFamily="18" charset="0"/>
              </a:rPr>
              <a:t>жп</a:t>
            </a:r>
            <a:r>
              <a:rPr lang="ru-RU" altLang="en-US" sz="1800" b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b="1" dirty="0" err="1">
                <a:solidFill>
                  <a:srgbClr val="002B82"/>
                </a:solidFill>
                <a:latin typeface="Times New Roman" pitchFamily="18" charset="0"/>
              </a:rPr>
              <a:t>участък</a:t>
            </a:r>
            <a:r>
              <a:rPr lang="ru-RU" altLang="en-US" sz="1800" b="1" dirty="0">
                <a:solidFill>
                  <a:srgbClr val="002B82"/>
                </a:solidFill>
                <a:latin typeface="Times New Roman" pitchFamily="18" charset="0"/>
              </a:rPr>
              <a:t> Пловдив-</a:t>
            </a:r>
            <a:r>
              <a:rPr lang="ru-RU" altLang="en-US" sz="1800" b="1" dirty="0" err="1">
                <a:solidFill>
                  <a:srgbClr val="002B82"/>
                </a:solidFill>
                <a:latin typeface="Times New Roman" pitchFamily="18" charset="0"/>
              </a:rPr>
              <a:t>Оризово</a:t>
            </a:r>
            <a:r>
              <a:rPr lang="en-US" altLang="en-US" sz="1800" b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b="1" dirty="0">
                <a:solidFill>
                  <a:srgbClr val="002B82"/>
                </a:solidFill>
                <a:latin typeface="Times New Roman" pitchFamily="18" charset="0"/>
              </a:rPr>
              <a:t>и </a:t>
            </a:r>
            <a:r>
              <a:rPr lang="ru-RU" altLang="en-US" sz="1800" b="1" dirty="0" err="1">
                <a:solidFill>
                  <a:srgbClr val="002B82"/>
                </a:solidFill>
                <a:latin typeface="Times New Roman" pitchFamily="18" charset="0"/>
              </a:rPr>
              <a:t>жп</a:t>
            </a:r>
            <a:r>
              <a:rPr lang="ru-RU" altLang="en-US" sz="1800" b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1800" b="1" dirty="0" err="1">
                <a:solidFill>
                  <a:srgbClr val="002B82"/>
                </a:solidFill>
                <a:latin typeface="Times New Roman" pitchFamily="18" charset="0"/>
              </a:rPr>
              <a:t>възел</a:t>
            </a:r>
            <a:r>
              <a:rPr lang="ru-RU" altLang="en-US" sz="1800" b="1" dirty="0">
                <a:solidFill>
                  <a:srgbClr val="002B82"/>
                </a:solidFill>
                <a:latin typeface="Times New Roman" pitchFamily="18" charset="0"/>
              </a:rPr>
              <a:t> Бургас от проекта Пловдив – Бургас, Фаза 2</a:t>
            </a:r>
          </a:p>
          <a:p>
            <a:endParaRPr lang="bg-BG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528" y="6372944"/>
            <a:ext cx="8172450" cy="504825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bg-BG" altLang="en-US" b="1" dirty="0"/>
              <a:t>Годишно информационно събитие за отчитане на напредъка в работата по Оперативна програма „Транспорт“ 2007-2013</a:t>
            </a:r>
          </a:p>
        </p:txBody>
      </p:sp>
    </p:spTree>
    <p:extLst>
      <p:ext uri="{BB962C8B-B14F-4D97-AF65-F5344CB8AC3E}">
        <p14:creationId xmlns:p14="http://schemas.microsoft.com/office/powerpoint/2010/main" val="20750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" name="Picture 4" descr="all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760639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504" y="6365329"/>
            <a:ext cx="8172450" cy="504825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bg-BG" altLang="en-US" b="1" dirty="0"/>
              <a:t>Годишно информационно събитие за отчитане на напредъка в работата по Оперативна програма „Транспорт“ 2007-2013</a:t>
            </a:r>
          </a:p>
        </p:txBody>
      </p:sp>
      <p:sp>
        <p:nvSpPr>
          <p:cNvPr id="9" name="Rectangle 8"/>
          <p:cNvSpPr/>
          <p:nvPr/>
        </p:nvSpPr>
        <p:spPr>
          <a:xfrm rot="20838060">
            <a:off x="1109446" y="3792574"/>
            <a:ext cx="7419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bg-BG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bg-BG" altLang="bg-BG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bg-BG" altLang="bg-BG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altLang="bg-BG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вниманието!</a:t>
            </a:r>
            <a:endParaRPr lang="bg-BG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smtClean="0"/>
          </a:p>
          <a:p>
            <a:pPr>
              <a:defRPr/>
            </a:pPr>
            <a:endParaRPr lang="bg-BG" alt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4785644"/>
              </p:ext>
            </p:extLst>
          </p:nvPr>
        </p:nvGraphicFramePr>
        <p:xfrm>
          <a:off x="179512" y="764704"/>
          <a:ext cx="8568952" cy="565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6237312"/>
            <a:ext cx="8172000" cy="356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50000"/>
              </a:lnSpc>
              <a:buClr>
                <a:srgbClr val="006666"/>
              </a:buClr>
              <a:buSzPct val="70000"/>
              <a:defRPr/>
            </a:pPr>
            <a:endParaRPr lang="bg-BG" altLang="en-US" sz="13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31840" y="6619875"/>
            <a:ext cx="2895600" cy="476250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139311"/>
              </p:ext>
            </p:extLst>
          </p:nvPr>
        </p:nvGraphicFramePr>
        <p:xfrm>
          <a:off x="395536" y="980728"/>
          <a:ext cx="828092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49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Постигнати резултати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(1)</a:t>
            </a: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bg-BG" altLang="en-US" sz="2200" dirty="0">
              <a:latin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67544" y="1556792"/>
            <a:ext cx="828092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528" y="6669360"/>
            <a:ext cx="8172450" cy="504825"/>
          </a:xfrm>
        </p:spPr>
        <p:txBody>
          <a:bodyPr/>
          <a:lstStyle/>
          <a:p>
            <a:pPr>
              <a:defRPr/>
            </a:pPr>
            <a:r>
              <a:rPr lang="bg-BG" altLang="en-US" b="1" dirty="0"/>
              <a:t>Годишно информационно събитие за отчитане на напредъка в работата по Оперативна програма „Транспорт“ 2007-2013</a:t>
            </a:r>
          </a:p>
          <a:p>
            <a:pPr>
              <a:defRPr/>
            </a:pPr>
            <a:endParaRPr lang="bg-BG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15616" y="170080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5C"/>
              </a:buClr>
              <a:buSzPct val="100000"/>
              <a:defRPr/>
            </a:pPr>
            <a:endParaRPr lang="bg-BG" altLang="en-US" dirty="0" smtClean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7258" y="1632697"/>
            <a:ext cx="74231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 err="1" smtClean="0">
                <a:solidFill>
                  <a:srgbClr val="002B82"/>
                </a:solidFill>
                <a:latin typeface="Times New Roman" pitchFamily="18" charset="0"/>
              </a:rPr>
              <a:t>Рехабилитирани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са над </a:t>
            </a:r>
            <a:r>
              <a:rPr lang="bg-BG" altLang="en-US" sz="2000" b="1" kern="0" dirty="0">
                <a:solidFill>
                  <a:srgbClr val="002B82"/>
                </a:solidFill>
                <a:latin typeface="Times New Roman" pitchFamily="18" charset="0"/>
              </a:rPr>
              <a:t>24</a:t>
            </a:r>
            <a:r>
              <a:rPr lang="en-US" altLang="en-US" sz="2000" b="1" kern="0" dirty="0">
                <a:solidFill>
                  <a:srgbClr val="002B82"/>
                </a:solidFill>
                <a:latin typeface="Times New Roman" pitchFamily="18" charset="0"/>
              </a:rPr>
              <a:t>2</a:t>
            </a:r>
            <a:r>
              <a:rPr lang="bg-BG" altLang="en-US" sz="2000" b="1" kern="0" dirty="0">
                <a:solidFill>
                  <a:srgbClr val="002B82"/>
                </a:solidFill>
                <a:latin typeface="Times New Roman" pitchFamily="18" charset="0"/>
              </a:rPr>
              <a:t> км ж.п. линии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(разгъната дължина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bg-BG" altLang="en-US" sz="2000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Ж.п. гара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Пазарджик е модернизирана със средства по 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ОПТ</a:t>
            </a: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Завърши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рехабилитацията на </a:t>
            </a:r>
            <a:r>
              <a:rPr lang="bg-BG" altLang="en-US" sz="2000" kern="0" dirty="0" err="1" smtClean="0">
                <a:solidFill>
                  <a:srgbClr val="002B82"/>
                </a:solidFill>
                <a:latin typeface="Times New Roman" pitchFamily="18" charset="0"/>
              </a:rPr>
              <a:t>Лот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 1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от проекта „Пловдив-Бургас“, участък “Михайлово – 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К</a:t>
            </a:r>
            <a:r>
              <a:rPr lang="bg-BG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алояновец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”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 (15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.04.2014 г.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bg-BG" altLang="en-US" sz="2000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Старт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и</a:t>
            </a:r>
            <a:r>
              <a:rPr lang="bg-BG" altLang="en-US" sz="2000" kern="0" dirty="0" err="1" smtClean="0">
                <a:solidFill>
                  <a:srgbClr val="002B82"/>
                </a:solidFill>
                <a:latin typeface="Times New Roman" pitchFamily="18" charset="0"/>
              </a:rPr>
              <a:t>ра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 строителството на ж.п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. проекта “Септември – Пловдив</a:t>
            </a:r>
            <a:r>
              <a:rPr lang="en-US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”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 и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модернизация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т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а на 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Ц</a:t>
            </a:r>
            <a:r>
              <a:rPr lang="bg-BG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ентрална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 ж.п. гара София </a:t>
            </a:r>
            <a:endParaRPr lang="bg-BG" altLang="en-US" sz="2000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Подписан е договорът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за изграждане на ИМТ в гр. Пловдив 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22.04.2014 г.</a:t>
            </a:r>
            <a:r>
              <a:rPr lang="en-US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en-US" altLang="en-US" sz="2000" kern="0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pic>
        <p:nvPicPr>
          <p:cNvPr id="13" name="Picture 5" descr="C:\Documents and Settings\skaraivanova\Desktop\Prezentaciq\Plovdiv Burgas GBO_5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95" y="4738164"/>
            <a:ext cx="2249965" cy="13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:\Documents and Settings\skaraivanova\Desktop\Prezentaciq\Gara Pazardj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59" y="4738164"/>
            <a:ext cx="2249965" cy="13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:\MTTodorova\Desktop\Mosk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2" y="4725144"/>
            <a:ext cx="2249965" cy="13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/>
          <a:lstStyle/>
          <a:p>
            <a:pPr lvl="0" algn="ctr" eaLnBrk="1" hangingPunct="1"/>
            <a:r>
              <a:rPr lang="bg-BG" altLang="en-US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Постигнати </a:t>
            </a:r>
            <a:r>
              <a:rPr lang="bg-BG" alt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резултати</a:t>
            </a:r>
            <a:r>
              <a:rPr lang="en-US" altLang="en-US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 (2)</a:t>
            </a:r>
            <a:r>
              <a:rPr lang="bg-BG" altLang="en-US" sz="2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bg-BG" altLang="en-US" sz="2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313612" cy="1745803"/>
          </a:xfrm>
        </p:spPr>
        <p:txBody>
          <a:bodyPr/>
          <a:lstStyle/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Изградени са над </a:t>
            </a:r>
            <a:r>
              <a:rPr lang="bg-BG" altLang="en-US" sz="2000" b="1" dirty="0">
                <a:solidFill>
                  <a:srgbClr val="002B82"/>
                </a:solidFill>
                <a:latin typeface="Times New Roman" pitchFamily="18" charset="0"/>
              </a:rPr>
              <a:t>140 км автомагистрали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.</a:t>
            </a:r>
            <a:endParaRPr lang="en-US" altLang="en-US" sz="20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dirty="0" err="1" smtClean="0">
                <a:solidFill>
                  <a:srgbClr val="002B82"/>
                </a:solidFill>
                <a:latin typeface="Times New Roman" pitchFamily="18" charset="0"/>
              </a:rPr>
              <a:t>Новоизградени</a:t>
            </a:r>
            <a:r>
              <a:rPr lang="bg-BG" altLang="en-US" sz="20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и </a:t>
            </a:r>
            <a:r>
              <a:rPr lang="bg-BG" altLang="en-US" sz="2000" dirty="0" err="1">
                <a:solidFill>
                  <a:srgbClr val="002B82"/>
                </a:solidFill>
                <a:latin typeface="Times New Roman" pitchFamily="18" charset="0"/>
              </a:rPr>
              <a:t>рехабилитирани</a:t>
            </a:r>
            <a:r>
              <a:rPr lang="en-US" altLang="en-US" sz="20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са над </a:t>
            </a:r>
            <a:r>
              <a:rPr lang="bg-BG" altLang="en-US" sz="2000" b="1" dirty="0">
                <a:solidFill>
                  <a:srgbClr val="002B82"/>
                </a:solidFill>
                <a:latin typeface="Times New Roman" pitchFamily="18" charset="0"/>
              </a:rPr>
              <a:t>4</a:t>
            </a:r>
            <a:r>
              <a:rPr lang="en-US" altLang="en-US" sz="2000" b="1" dirty="0">
                <a:solidFill>
                  <a:srgbClr val="002B82"/>
                </a:solidFill>
                <a:latin typeface="Times New Roman" pitchFamily="18" charset="0"/>
              </a:rPr>
              <a:t>9</a:t>
            </a:r>
            <a:r>
              <a:rPr lang="bg-BG" altLang="en-US" sz="2000" b="1" dirty="0">
                <a:solidFill>
                  <a:srgbClr val="002B82"/>
                </a:solidFill>
                <a:latin typeface="Times New Roman" pitchFamily="18" charset="0"/>
              </a:rPr>
              <a:t> км </a:t>
            </a:r>
            <a:r>
              <a:rPr lang="en-US" altLang="en-US" sz="2000" dirty="0">
                <a:solidFill>
                  <a:srgbClr val="002B82"/>
                </a:solidFill>
                <a:latin typeface="Times New Roman" pitchFamily="18" charset="0"/>
              </a:rPr>
              <a:t>I 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клас пътища.</a:t>
            </a: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dirty="0" smtClean="0">
                <a:solidFill>
                  <a:srgbClr val="002B82"/>
                </a:solidFill>
                <a:latin typeface="Times New Roman" pitchFamily="18" charset="0"/>
              </a:rPr>
              <a:t>Завърши 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изпълнението на проекта “Кърджали – Под</a:t>
            </a:r>
            <a:r>
              <a:rPr lang="en-US" altLang="en-US" sz="2000" dirty="0">
                <a:solidFill>
                  <a:srgbClr val="002B82"/>
                </a:solidFill>
                <a:latin typeface="Times New Roman" pitchFamily="18" charset="0"/>
              </a:rPr>
              <a:t>к</a:t>
            </a:r>
            <a:r>
              <a:rPr lang="bg-BG" altLang="en-US" sz="2000" dirty="0" err="1">
                <a:solidFill>
                  <a:srgbClr val="002B82"/>
                </a:solidFill>
                <a:latin typeface="Times New Roman" pitchFamily="18" charset="0"/>
              </a:rPr>
              <a:t>ова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” </a:t>
            </a:r>
            <a:r>
              <a:rPr lang="en-US" altLang="en-US" sz="2000" dirty="0">
                <a:solidFill>
                  <a:srgbClr val="002B82"/>
                </a:solidFill>
                <a:latin typeface="Times New Roman" pitchFamily="18" charset="0"/>
              </a:rPr>
              <a:t>(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04.02.2014 г.</a:t>
            </a:r>
            <a:r>
              <a:rPr lang="en-US" altLang="en-US" sz="2000" dirty="0" smtClean="0">
                <a:solidFill>
                  <a:srgbClr val="002B82"/>
                </a:solidFill>
                <a:latin typeface="Times New Roman" pitchFamily="18" charset="0"/>
              </a:rPr>
              <a:t>)</a:t>
            </a:r>
            <a:endParaRPr lang="bg-BG" altLang="en-US" sz="20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dirty="0" smtClean="0">
                <a:solidFill>
                  <a:srgbClr val="002B82"/>
                </a:solidFill>
                <a:latin typeface="Times New Roman" pitchFamily="18" charset="0"/>
              </a:rPr>
              <a:t>Завърши изграждането на обходния път на гр. Враца (06.07.2014 г.)</a:t>
            </a:r>
            <a:endParaRPr lang="bg-BG" altLang="en-US" sz="20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eaLnBrk="1" hangingPunct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bg-BG" altLang="en-US" sz="2000" dirty="0">
              <a:solidFill>
                <a:srgbClr val="002B82"/>
              </a:solidFill>
              <a:latin typeface="Times New Roman" pitchFamily="18" charset="0"/>
            </a:endParaRPr>
          </a:p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504" y="6381328"/>
            <a:ext cx="8172450" cy="504825"/>
          </a:xfrm>
        </p:spPr>
        <p:txBody>
          <a:bodyPr/>
          <a:lstStyle/>
          <a:p>
            <a:pPr>
              <a:defRPr/>
            </a:pPr>
            <a:endParaRPr lang="bg-BG" altLang="en-US" dirty="0" smtClean="0"/>
          </a:p>
          <a:p>
            <a:pPr>
              <a:defRPr/>
            </a:pPr>
            <a:r>
              <a:rPr lang="bg-BG" altLang="en-US" b="1" dirty="0"/>
              <a:t>Годишно информационно събитие за отчитане на напредъка в работата по Оперативна програма „Транспорт“ 2007-2013</a:t>
            </a:r>
            <a:endParaRPr lang="en-US" altLang="en-US" dirty="0"/>
          </a:p>
        </p:txBody>
      </p:sp>
      <p:pic>
        <p:nvPicPr>
          <p:cNvPr id="5" name="Picture 4" descr="C:\Documents and Settings\skaraivanova\Desktop\Prezentaciq\Struma_88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38" y="4221088"/>
            <a:ext cx="2232000" cy="167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skaraivanova\Desktop\Prezentaciq\Vratsa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221088"/>
            <a:ext cx="2232000" cy="167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M_Hemus-photo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67" y="4221088"/>
            <a:ext cx="2232000" cy="167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Постигнати резултати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(3)</a:t>
            </a:r>
            <a:endParaRPr lang="bg-BG" altLang="en-US" sz="2200" dirty="0">
              <a:latin typeface="Times New Roman" pitchFamily="18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2" y="1341438"/>
            <a:ext cx="583188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800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0" y="6669360"/>
            <a:ext cx="8172450" cy="504825"/>
          </a:xfrm>
        </p:spPr>
        <p:txBody>
          <a:bodyPr/>
          <a:lstStyle/>
          <a:p>
            <a:pPr lvl="0">
              <a:buClr>
                <a:srgbClr val="006666"/>
              </a:buClr>
              <a:defRPr/>
            </a:pPr>
            <a:r>
              <a:rPr lang="bg-BG" altLang="en-US" b="1" dirty="0"/>
              <a:t>Годишно информационно събитие за отчитане на напредъка в работата по Оперативна програма „Транспорт“ 2007-2013</a:t>
            </a:r>
          </a:p>
          <a:p>
            <a:pPr>
              <a:defRPr/>
            </a:pPr>
            <a:endParaRPr lang="bg-BG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755650" y="1700390"/>
            <a:ext cx="79928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endParaRPr lang="bg-BG" altLang="en-US" sz="2000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Изградени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са 13 нови метро станции и 13 км нови метро 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линии</a:t>
            </a: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Основните строителни дейности по новоизграждащите се участъци са приключили</a:t>
            </a:r>
          </a:p>
          <a:p>
            <a:pPr marL="800100" lvl="1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Брой пътувания по етапи 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I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и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 II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на метрото през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2014 г.  -</a:t>
            </a:r>
            <a:r>
              <a:rPr lang="en-US" altLang="en-US" sz="2000" kern="0" dirty="0">
                <a:solidFill>
                  <a:srgbClr val="002B82"/>
                </a:solidFill>
                <a:latin typeface="Times New Roman" pitchFamily="18" charset="0"/>
              </a:rPr>
              <a:t> 35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млн.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bg-BG" sz="1600" dirty="0" smtClean="0">
                <a:solidFill>
                  <a:srgbClr val="000099"/>
                </a:solidFill>
                <a:cs typeface="Arial" panose="020B0604020202020204" pitchFamily="34" charset="0"/>
              </a:rPr>
              <a:t>                                                       </a:t>
            </a:r>
            <a:endParaRPr lang="en-US" sz="1600" dirty="0">
              <a:solidFill>
                <a:srgbClr val="000099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9" descr="MS Mladost I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18" y="4140398"/>
            <a:ext cx="2375628" cy="13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:\MTTodorova\Desktop\1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9" y="4149080"/>
            <a:ext cx="2484001" cy="138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D:\MTTodorova\Desktop\Galeriya_OPT\pics za OPT site\1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07" y="4140398"/>
            <a:ext cx="2398040" cy="138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55650" y="404813"/>
            <a:ext cx="784860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endParaRPr lang="bg-BG" altLang="en-US" sz="18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Постигнати резултати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(4)</a:t>
            </a:r>
            <a:endParaRPr lang="bg-BG" altLang="en-US" sz="2200" dirty="0">
              <a:latin typeface="Times New Roman" pitchFamily="18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2" y="1341438"/>
            <a:ext cx="583188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800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520" y="6669360"/>
            <a:ext cx="8172450" cy="504825"/>
          </a:xfrm>
        </p:spPr>
        <p:txBody>
          <a:bodyPr/>
          <a:lstStyle/>
          <a:p>
            <a:pPr lvl="0">
              <a:buClr>
                <a:srgbClr val="006666"/>
              </a:buClr>
              <a:defRPr/>
            </a:pPr>
            <a:r>
              <a:rPr lang="bg-BG" altLang="en-US" b="1" dirty="0"/>
              <a:t>Годишно информационно събитие за отчитане на напредъка в работата по Оперативна програма „Транспорт“ 2007-2013</a:t>
            </a:r>
          </a:p>
          <a:p>
            <a:pPr>
              <a:defRPr/>
            </a:pPr>
            <a:endParaRPr lang="bg-BG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85631" y="1906760"/>
            <a:ext cx="73611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Завърши</a:t>
            </a:r>
            <a:r>
              <a:rPr lang="ru-RU" altLang="en-US" sz="2000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грубият</a:t>
            </a:r>
            <a:r>
              <a:rPr lang="ru-RU" altLang="en-US" sz="2000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строеж</a:t>
            </a:r>
            <a:r>
              <a:rPr lang="ru-RU" altLang="en-US" sz="2000" kern="0" dirty="0">
                <a:solidFill>
                  <a:srgbClr val="002B82"/>
                </a:solidFill>
                <a:latin typeface="Times New Roman" pitchFamily="18" charset="0"/>
              </a:rPr>
              <a:t> на трафик </a:t>
            </a:r>
            <a:r>
              <a:rPr lang="ru-RU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кулите</a:t>
            </a:r>
            <a:r>
              <a:rPr lang="ru-RU" altLang="en-US" sz="2000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във</a:t>
            </a:r>
            <a:r>
              <a:rPr lang="ru-RU" altLang="en-US" sz="2000" kern="0" dirty="0">
                <a:solidFill>
                  <a:srgbClr val="002B82"/>
                </a:solidFill>
                <a:latin typeface="Times New Roman" pitchFamily="18" charset="0"/>
              </a:rPr>
              <a:t> Варна и Бургас, част от проекта VTMIS фаза </a:t>
            </a:r>
            <a:r>
              <a:rPr lang="ru-RU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3</a:t>
            </a:r>
            <a:endParaRPr lang="ru-RU" altLang="en-US" sz="2000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ru-RU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Открит</a:t>
            </a:r>
            <a:r>
              <a:rPr lang="ru-RU" altLang="en-US" sz="2000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е </a:t>
            </a:r>
            <a:r>
              <a:rPr lang="ru-RU" sz="2000" kern="0" dirty="0" err="1" smtClean="0">
                <a:solidFill>
                  <a:srgbClr val="002B82"/>
                </a:solidFill>
                <a:latin typeface="Times New Roman" pitchFamily="18" charset="0"/>
              </a:rPr>
              <a:t>Центърът</a:t>
            </a:r>
            <a:r>
              <a:rPr lang="ru-RU" sz="2000" kern="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2000" kern="0" dirty="0">
                <a:solidFill>
                  <a:srgbClr val="002B82"/>
                </a:solidFill>
                <a:latin typeface="Times New Roman" pitchFamily="18" charset="0"/>
              </a:rPr>
              <a:t>за </a:t>
            </a:r>
            <a:r>
              <a:rPr lang="ru-RU" sz="2000" kern="0" dirty="0" err="1">
                <a:solidFill>
                  <a:srgbClr val="002B82"/>
                </a:solidFill>
                <a:latin typeface="Times New Roman" pitchFamily="18" charset="0"/>
              </a:rPr>
              <a:t>речни</a:t>
            </a:r>
            <a:r>
              <a:rPr lang="ru-RU" sz="2000" kern="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ru-RU" sz="2000" kern="0" dirty="0" err="1">
                <a:solidFill>
                  <a:srgbClr val="002B82"/>
                </a:solidFill>
                <a:latin typeface="Times New Roman" pitchFamily="18" charset="0"/>
              </a:rPr>
              <a:t>информационни</a:t>
            </a:r>
            <a:r>
              <a:rPr lang="ru-RU" sz="2000" kern="0" dirty="0">
                <a:solidFill>
                  <a:srgbClr val="002B82"/>
                </a:solidFill>
                <a:latin typeface="Times New Roman" pitchFamily="18" charset="0"/>
              </a:rPr>
              <a:t> услуги </a:t>
            </a:r>
            <a:r>
              <a:rPr lang="ru-RU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в гр. </a:t>
            </a:r>
            <a:r>
              <a:rPr lang="ru-RU" altLang="en-US" sz="2000" kern="0" dirty="0" err="1" smtClean="0">
                <a:solidFill>
                  <a:srgbClr val="002B82"/>
                </a:solidFill>
                <a:latin typeface="Times New Roman" pitchFamily="18" charset="0"/>
              </a:rPr>
              <a:t>Русе</a:t>
            </a:r>
            <a:r>
              <a:rPr lang="ru-RU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 (18.12.2014 г.)</a:t>
            </a:r>
            <a:endParaRPr lang="en-US" altLang="en-US" sz="2000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Успешно приключи изпълнението на проект </a:t>
            </a:r>
            <a:r>
              <a:rPr lang="bg-BG" altLang="en-US" sz="2000" i="1" dirty="0">
                <a:solidFill>
                  <a:srgbClr val="002B82"/>
                </a:solidFill>
                <a:latin typeface="Times New Roman" pitchFamily="18" charset="0"/>
              </a:rPr>
              <a:t>„Проектиране и внедряване на географска информационна система (ГИС) за управление на пристанищната инфраструктура</a:t>
            </a:r>
            <a:r>
              <a:rPr lang="bg-BG" altLang="en-US" sz="2000" i="1" dirty="0" smtClean="0">
                <a:solidFill>
                  <a:srgbClr val="002B82"/>
                </a:solidFill>
                <a:latin typeface="Times New Roman" pitchFamily="18" charset="0"/>
              </a:rPr>
              <a:t>“</a:t>
            </a:r>
            <a:r>
              <a:rPr lang="bg-BG" altLang="en-US" sz="2000" dirty="0" smtClean="0">
                <a:solidFill>
                  <a:srgbClr val="002B82"/>
                </a:solidFill>
                <a:latin typeface="Times New Roman" pitchFamily="18" charset="0"/>
              </a:rPr>
              <a:t>– 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септември 2014 г.</a:t>
            </a:r>
            <a:r>
              <a:rPr lang="bg-BG" altLang="en-US" sz="2000" dirty="0">
                <a:solidFill>
                  <a:schemeClr val="bg1"/>
                </a:solidFill>
                <a:latin typeface="Times New Roman" pitchFamily="18" charset="0"/>
              </a:rPr>
              <a:t>; самата</a:t>
            </a:r>
            <a:endParaRPr lang="ru-RU" altLang="en-US" sz="2000" kern="0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pic>
        <p:nvPicPr>
          <p:cNvPr id="10" name="Picture 4" descr="C:\Documents and Settings\skaraivanova\Desktop\Prezentaciq\G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65" y="4519310"/>
            <a:ext cx="2218679" cy="16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MTITC-FP03\OPTransport\users\skaraivanova\2014\Publichnost\Golqmo_publicno_sabitie\Snimki\RIS_center\IMG_2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43206"/>
            <a:ext cx="2232248" cy="15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MTITC-FP03\OPTransport\users\skaraivanova\2014\Publichnost\Golqmo_publicno_sabitie\Snimki\BC_Varna\BC_Varna_15.12.2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543206"/>
            <a:ext cx="2174554" cy="15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68312" y="1341438"/>
            <a:ext cx="575987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90000"/>
              <a:buFontTx/>
              <a:buChar char="•"/>
            </a:pPr>
            <a:endParaRPr lang="bg-BG" altLang="en-US" sz="1000" dirty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23528" y="6669360"/>
            <a:ext cx="8172450" cy="504825"/>
          </a:xfrm>
        </p:spPr>
        <p:txBody>
          <a:bodyPr/>
          <a:lstStyle/>
          <a:p>
            <a:pPr>
              <a:buClr>
                <a:srgbClr val="006666"/>
              </a:buClr>
              <a:defRPr/>
            </a:pPr>
            <a:r>
              <a:rPr lang="bg-BG" altLang="en-US" b="1" dirty="0"/>
              <a:t>Годишно информационно събитие за отчитане на напредъка в работата по Оперативна програма „Транспорт“ 2007-2013</a:t>
            </a:r>
          </a:p>
          <a:p>
            <a:pPr>
              <a:buClr>
                <a:srgbClr val="006666"/>
              </a:buClr>
              <a:defRPr/>
            </a:pPr>
            <a:endParaRPr lang="bg-BG" altLang="en-US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11946" y="404664"/>
            <a:ext cx="51125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None/>
            </a:pPr>
            <a:r>
              <a:rPr lang="bg-BG" sz="2200" b="1" dirty="0">
                <a:solidFill>
                  <a:srgbClr val="003399"/>
                </a:solidFill>
                <a:latin typeface="Times New Roman" pitchFamily="18" charset="0"/>
              </a:rPr>
              <a:t>Стъпки за успешно приключване изпълнението на ОПТ </a:t>
            </a: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</a:rPr>
              <a:t>(1)</a:t>
            </a:r>
            <a:endParaRPr lang="bg-BG" altLang="en-US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341439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D319"/>
              </a:buClr>
              <a:buSzPct val="150000"/>
              <a:defRPr/>
            </a:pPr>
            <a:endParaRPr lang="bg-BG" altLang="en-US" sz="2400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0" indent="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Необходимо е да бъде инвестиран оставащият ресурс от </a:t>
            </a:r>
            <a:r>
              <a:rPr lang="en-US" altLang="en-US" sz="2000" b="1" dirty="0">
                <a:solidFill>
                  <a:srgbClr val="002B82"/>
                </a:solidFill>
                <a:latin typeface="Times New Roman" pitchFamily="18" charset="0"/>
              </a:rPr>
              <a:t>600</a:t>
            </a:r>
            <a:r>
              <a:rPr lang="en-US" altLang="en-US" sz="2000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2000" b="1" dirty="0">
                <a:solidFill>
                  <a:srgbClr val="002B82"/>
                </a:solidFill>
                <a:latin typeface="Times New Roman" pitchFamily="18" charset="0"/>
              </a:rPr>
              <a:t>млн. евро 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до края на 2015 г.</a:t>
            </a:r>
          </a:p>
          <a:p>
            <a:pPr marL="0" indent="0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bg-BG" altLang="en-US" sz="2000" dirty="0" smtClean="0">
                <a:solidFill>
                  <a:srgbClr val="002B82"/>
                </a:solidFill>
                <a:latin typeface="Times New Roman" pitchFamily="18" charset="0"/>
              </a:rPr>
              <a:t>Предстои </a:t>
            </a:r>
            <a:r>
              <a:rPr lang="bg-BG" altLang="en-US" sz="2000" dirty="0">
                <a:solidFill>
                  <a:srgbClr val="002B82"/>
                </a:solidFill>
                <a:latin typeface="Times New Roman" pitchFamily="18" charset="0"/>
              </a:rPr>
              <a:t>да постигнем следните резултати по ОПТ</a:t>
            </a:r>
            <a:r>
              <a:rPr lang="bg-BG" altLang="en-US" sz="2000" dirty="0" smtClean="0">
                <a:solidFill>
                  <a:srgbClr val="002B82"/>
                </a:solidFill>
                <a:latin typeface="Times New Roman" pitchFamily="18" charset="0"/>
              </a:rPr>
              <a:t>:</a:t>
            </a:r>
            <a:endParaRPr lang="en-US" altLang="en-US" sz="200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i="1" dirty="0" smtClean="0">
                <a:solidFill>
                  <a:srgbClr val="002B82"/>
                </a:solidFill>
                <a:latin typeface="Times New Roman" pitchFamily="18" charset="0"/>
              </a:rPr>
              <a:t>Рехабилитация </a:t>
            </a:r>
            <a:r>
              <a:rPr lang="bg-BG" altLang="en-US" sz="2000" i="1" dirty="0">
                <a:solidFill>
                  <a:srgbClr val="002B82"/>
                </a:solidFill>
                <a:latin typeface="Times New Roman" pitchFamily="18" charset="0"/>
              </a:rPr>
              <a:t>на над 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260 км ж.п. </a:t>
            </a:r>
            <a:r>
              <a:rPr lang="bg-BG" altLang="en-US" sz="2000" b="1" i="1" dirty="0" smtClean="0">
                <a:solidFill>
                  <a:srgbClr val="002B82"/>
                </a:solidFill>
                <a:latin typeface="Times New Roman" pitchFamily="18" charset="0"/>
              </a:rPr>
              <a:t>линии</a:t>
            </a:r>
            <a:endParaRPr lang="bg-BG" altLang="en-US" sz="2000" i="1" dirty="0">
              <a:solidFill>
                <a:srgbClr val="002B82"/>
              </a:solidFill>
              <a:latin typeface="Times New Roman" pitchFamily="18" charset="0"/>
            </a:endParaRP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i="1" dirty="0">
                <a:solidFill>
                  <a:srgbClr val="002B82"/>
                </a:solidFill>
                <a:latin typeface="Times New Roman" pitchFamily="18" charset="0"/>
              </a:rPr>
              <a:t>Модернизация на 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две ключови ж.п. </a:t>
            </a:r>
            <a:r>
              <a:rPr lang="bg-BG" altLang="en-US" sz="2000" b="1" i="1" dirty="0" smtClean="0">
                <a:solidFill>
                  <a:srgbClr val="002B82"/>
                </a:solidFill>
                <a:latin typeface="Times New Roman" pitchFamily="18" charset="0"/>
              </a:rPr>
              <a:t>гари</a:t>
            </a:r>
            <a:endParaRPr lang="bg-BG" altLang="en-US" sz="2000" b="1" i="1" dirty="0">
              <a:solidFill>
                <a:srgbClr val="002B82"/>
              </a:solidFill>
              <a:latin typeface="Times New Roman" pitchFamily="18" charset="0"/>
            </a:endParaRP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i="1" dirty="0">
                <a:solidFill>
                  <a:srgbClr val="002B82"/>
                </a:solidFill>
                <a:latin typeface="Times New Roman" pitchFamily="18" charset="0"/>
              </a:rPr>
              <a:t>Изграждане на </a:t>
            </a:r>
            <a:r>
              <a:rPr lang="bg-BG" altLang="en-US" sz="2000" b="1" i="1" dirty="0" err="1">
                <a:solidFill>
                  <a:srgbClr val="002B82"/>
                </a:solidFill>
                <a:latin typeface="Times New Roman" pitchFamily="18" charset="0"/>
              </a:rPr>
              <a:t>интермодален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 </a:t>
            </a:r>
            <a:r>
              <a:rPr lang="bg-BG" altLang="en-US" sz="2000" b="1" i="1" dirty="0" smtClean="0">
                <a:solidFill>
                  <a:srgbClr val="002B82"/>
                </a:solidFill>
                <a:latin typeface="Times New Roman" pitchFamily="18" charset="0"/>
              </a:rPr>
              <a:t>терминал</a:t>
            </a:r>
            <a:endParaRPr lang="bg-BG" altLang="en-US" sz="2000" i="1" dirty="0">
              <a:solidFill>
                <a:srgbClr val="002B82"/>
              </a:solidFill>
              <a:latin typeface="Times New Roman" pitchFamily="18" charset="0"/>
            </a:endParaRP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i="1" dirty="0">
                <a:solidFill>
                  <a:srgbClr val="002B82"/>
                </a:solidFill>
                <a:latin typeface="Times New Roman" pitchFamily="18" charset="0"/>
              </a:rPr>
              <a:t>Приключване на строителството на над 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125 </a:t>
            </a:r>
            <a:r>
              <a:rPr lang="bg-BG" altLang="en-US" sz="2000" b="1" i="1" dirty="0" smtClean="0">
                <a:solidFill>
                  <a:srgbClr val="002B82"/>
                </a:solidFill>
                <a:latin typeface="Times New Roman" pitchFamily="18" charset="0"/>
              </a:rPr>
              <a:t>км 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автомагистрали</a:t>
            </a:r>
            <a:r>
              <a:rPr lang="bg-BG" altLang="en-US" sz="2000" i="1" dirty="0">
                <a:solidFill>
                  <a:srgbClr val="002B82"/>
                </a:solidFill>
                <a:latin typeface="Times New Roman" pitchFamily="18" charset="0"/>
              </a:rPr>
              <a:t> и 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28 </a:t>
            </a:r>
            <a:r>
              <a:rPr lang="en-US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к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м </a:t>
            </a:r>
            <a:r>
              <a:rPr lang="en-US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I 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клас </a:t>
            </a:r>
            <a:r>
              <a:rPr lang="bg-BG" altLang="en-US" sz="2000" b="1" i="1" dirty="0" smtClean="0">
                <a:solidFill>
                  <a:srgbClr val="002B82"/>
                </a:solidFill>
                <a:latin typeface="Times New Roman" pitchFamily="18" charset="0"/>
              </a:rPr>
              <a:t>пътища.</a:t>
            </a:r>
            <a:endParaRPr lang="bg-BG" altLang="en-US" sz="2000" i="1" dirty="0">
              <a:solidFill>
                <a:srgbClr val="002B82"/>
              </a:solidFill>
              <a:latin typeface="Times New Roman" pitchFamily="18" charset="0"/>
            </a:endParaRP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i="1" dirty="0">
                <a:solidFill>
                  <a:srgbClr val="002B82"/>
                </a:solidFill>
                <a:latin typeface="Times New Roman" pitchFamily="18" charset="0"/>
              </a:rPr>
              <a:t>Пускането в експлоатация на 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7.6 км метро линии </a:t>
            </a:r>
            <a:r>
              <a:rPr lang="bg-BG" altLang="en-US" sz="2000" i="1" dirty="0">
                <a:solidFill>
                  <a:srgbClr val="002B82"/>
                </a:solidFill>
                <a:latin typeface="Times New Roman" pitchFamily="18" charset="0"/>
              </a:rPr>
              <a:t>и 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7 метро </a:t>
            </a:r>
            <a:r>
              <a:rPr lang="bg-BG" altLang="en-US" sz="2000" b="1" i="1" dirty="0" smtClean="0">
                <a:solidFill>
                  <a:srgbClr val="002B82"/>
                </a:solidFill>
                <a:latin typeface="Times New Roman" pitchFamily="18" charset="0"/>
              </a:rPr>
              <a:t>станции</a:t>
            </a:r>
            <a:endParaRPr lang="bg-BG" altLang="en-US" sz="2000" i="1" dirty="0">
              <a:solidFill>
                <a:srgbClr val="002B82"/>
              </a:solidFill>
              <a:latin typeface="Times New Roman" pitchFamily="18" charset="0"/>
            </a:endParaRPr>
          </a:p>
          <a:p>
            <a:pPr lvl="1"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i="1" dirty="0">
                <a:solidFill>
                  <a:srgbClr val="002B82"/>
                </a:solidFill>
                <a:latin typeface="Times New Roman" pitchFamily="18" charset="0"/>
              </a:rPr>
              <a:t>Изграждане на </a:t>
            </a:r>
            <a:r>
              <a:rPr lang="bg-BG" altLang="en-US" sz="2000" b="1" i="1" dirty="0">
                <a:solidFill>
                  <a:srgbClr val="002B82"/>
                </a:solidFill>
                <a:latin typeface="Times New Roman" pitchFamily="18" charset="0"/>
              </a:rPr>
              <a:t>информационни системи за управление на </a:t>
            </a:r>
            <a:r>
              <a:rPr lang="bg-BG" altLang="en-US" sz="2000" b="1" i="1" dirty="0" smtClean="0">
                <a:solidFill>
                  <a:srgbClr val="002B82"/>
                </a:solidFill>
                <a:latin typeface="Times New Roman" pitchFamily="18" charset="0"/>
              </a:rPr>
              <a:t>трафика</a:t>
            </a:r>
            <a:endParaRPr lang="bg-BG" altLang="en-US" sz="2000" b="1" i="1" dirty="0">
              <a:solidFill>
                <a:srgbClr val="002B8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339751" y="409575"/>
            <a:ext cx="48965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en-US" sz="2200" b="1" dirty="0" err="1">
                <a:solidFill>
                  <a:srgbClr val="003399"/>
                </a:solidFill>
                <a:latin typeface="Times New Roman" pitchFamily="18" charset="0"/>
              </a:rPr>
              <a:t>Стъпки</a:t>
            </a:r>
            <a:r>
              <a:rPr lang="ru-RU" altLang="en-US" sz="2200" b="1" dirty="0">
                <a:solidFill>
                  <a:srgbClr val="003399"/>
                </a:solidFill>
                <a:latin typeface="Times New Roman" pitchFamily="18" charset="0"/>
              </a:rPr>
              <a:t> за успешно </a:t>
            </a:r>
            <a:r>
              <a:rPr lang="ru-RU" altLang="en-US" sz="2200" b="1" dirty="0" err="1">
                <a:solidFill>
                  <a:srgbClr val="003399"/>
                </a:solidFill>
                <a:latin typeface="Times New Roman" pitchFamily="18" charset="0"/>
              </a:rPr>
              <a:t>приключване</a:t>
            </a:r>
            <a:r>
              <a:rPr lang="ru-RU" altLang="en-US" sz="2200" b="1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ru-RU" altLang="en-US" sz="2200" b="1" dirty="0" err="1">
                <a:solidFill>
                  <a:srgbClr val="003399"/>
                </a:solidFill>
                <a:latin typeface="Times New Roman" pitchFamily="18" charset="0"/>
              </a:rPr>
              <a:t>изпълнението</a:t>
            </a:r>
            <a:r>
              <a:rPr lang="ru-RU" altLang="en-US" sz="2200" b="1" dirty="0">
                <a:solidFill>
                  <a:srgbClr val="003399"/>
                </a:solidFill>
                <a:latin typeface="Times New Roman" pitchFamily="18" charset="0"/>
              </a:rPr>
              <a:t> на ОПТ</a:t>
            </a:r>
            <a:r>
              <a:rPr lang="en-US" altLang="en-US" sz="2200" b="1" dirty="0">
                <a:solidFill>
                  <a:srgbClr val="003399"/>
                </a:solidFill>
                <a:latin typeface="Times New Roman" pitchFamily="18" charset="0"/>
              </a:rPr>
              <a:t> (2)</a:t>
            </a:r>
            <a:endParaRPr lang="bg-BG" altLang="en-US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827584" y="1320801"/>
            <a:ext cx="48101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90000"/>
              <a:buFontTx/>
              <a:buChar char="•"/>
            </a:pPr>
            <a:endParaRPr lang="bg-BG" altLang="en-US" sz="100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0" indent="0" eaLnBrk="1" hangingPunct="1">
              <a:buClr>
                <a:schemeClr val="bg1"/>
              </a:buClr>
              <a:buSzPct val="90000"/>
              <a:buNone/>
            </a:pPr>
            <a:endParaRPr lang="bg-BG" altLang="en-US" sz="1800" dirty="0" smtClean="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6798" y="6669360"/>
            <a:ext cx="8172450" cy="504825"/>
          </a:xfrm>
        </p:spPr>
        <p:txBody>
          <a:bodyPr/>
          <a:lstStyle/>
          <a:p>
            <a:pPr>
              <a:defRPr/>
            </a:pPr>
            <a:r>
              <a:rPr lang="bg-BG" altLang="en-US" b="1" dirty="0"/>
              <a:t>Годишно информационно събитие за отчитане на напредъка в работата по Оперативна програма „Транспорт“ 2007-2013</a:t>
            </a:r>
          </a:p>
          <a:p>
            <a:pPr>
              <a:defRPr/>
            </a:pPr>
            <a:endParaRPr lang="bg-BG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56183" y="1185367"/>
            <a:ext cx="74888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5C"/>
              </a:buClr>
              <a:buSzPct val="100000"/>
              <a:defRPr/>
            </a:pPr>
            <a:endParaRPr lang="bg-BG" altLang="en-US" sz="2200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Пълна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мобилизация на изпълнителите и бенефициентите на 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ОПТ </a:t>
            </a:r>
            <a:endParaRPr lang="en-US" altLang="en-US" sz="2000" kern="0" dirty="0" smtClean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Засилване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на координацията, както и наблюдението и контрола на </a:t>
            </a:r>
            <a:r>
              <a:rPr lang="en-US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“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високо рисковите</a:t>
            </a:r>
            <a:r>
              <a:rPr lang="en-US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”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 проекти 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по 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програмата</a:t>
            </a:r>
            <a:endParaRPr lang="bg-BG" altLang="en-US" sz="2000" kern="0" dirty="0">
              <a:solidFill>
                <a:srgbClr val="002B82"/>
              </a:solidFill>
              <a:latin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Използване на възможността за ускоряване на процедурата по </a:t>
            </a:r>
            <a:r>
              <a:rPr lang="bg-BG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отчужденията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 в следствие на промяната в Закона за държавната собственост (има за цел да ускори </a:t>
            </a:r>
            <a:r>
              <a:rPr lang="bg-BG" altLang="en-US" sz="2000" kern="0" dirty="0" err="1">
                <a:solidFill>
                  <a:srgbClr val="002B82"/>
                </a:solidFill>
                <a:latin typeface="Times New Roman" pitchFamily="18" charset="0"/>
              </a:rPr>
              <a:t>отчуждителните</a:t>
            </a: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 процедури)</a:t>
            </a:r>
          </a:p>
          <a:p>
            <a:pPr marL="342900" lvl="0" indent="-342900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Пълно съдействие от всички административни структури, имащи отношение към изпълнението на ОПТ/проектите</a:t>
            </a:r>
          </a:p>
          <a:p>
            <a:pPr marL="342900" lvl="0" indent="-342900">
              <a:spcBef>
                <a:spcPct val="20000"/>
              </a:spcBef>
              <a:buClr>
                <a:srgbClr val="00005C"/>
              </a:buClr>
              <a:buSzPct val="100000"/>
              <a:buFont typeface="Wingdings" pitchFamily="2" charset="2"/>
              <a:buChar char="v"/>
              <a:defRPr/>
            </a:pPr>
            <a:r>
              <a:rPr lang="bg-BG" altLang="en-US" sz="2000" kern="0" dirty="0">
                <a:solidFill>
                  <a:srgbClr val="002B82"/>
                </a:solidFill>
                <a:latin typeface="Times New Roman" pitchFamily="18" charset="0"/>
              </a:rPr>
              <a:t>Подпомагане на изпълнението на ж.п. проекти от страна на </a:t>
            </a:r>
            <a:r>
              <a:rPr lang="bg-BG" altLang="en-US" sz="2000" kern="0" dirty="0" smtClean="0">
                <a:solidFill>
                  <a:srgbClr val="002B82"/>
                </a:solidFill>
                <a:latin typeface="Times New Roman" pitchFamily="18" charset="0"/>
              </a:rPr>
              <a:t>ЕИБ</a:t>
            </a:r>
            <a:endParaRPr lang="bg-BG" altLang="en-US" sz="2000" kern="0" dirty="0">
              <a:solidFill>
                <a:srgbClr val="002B8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6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5B9CD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DBD"/>
      </a:accent6>
      <a:hlink>
        <a:srgbClr val="0033CC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3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4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5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DB1C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3A0BB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6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B9CD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DBD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</TotalTime>
  <Words>807</Words>
  <Application>Microsoft Office PowerPoint</Application>
  <PresentationFormat>On-screen Show (4:3)</PresentationFormat>
  <Paragraphs>171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Eclipse</vt:lpstr>
      <vt:lpstr>Custom Design</vt:lpstr>
      <vt:lpstr>PowerPoint Presentation</vt:lpstr>
      <vt:lpstr>PowerPoint Presentation</vt:lpstr>
      <vt:lpstr>PowerPoint Presentation</vt:lpstr>
      <vt:lpstr>PowerPoint Presentation</vt:lpstr>
      <vt:lpstr>Постигнати резултати (2) </vt:lpstr>
      <vt:lpstr>PowerPoint Presentation</vt:lpstr>
      <vt:lpstr>PowerPoint Presentation</vt:lpstr>
      <vt:lpstr>PowerPoint Presentation</vt:lpstr>
      <vt:lpstr>PowerPoint Presentation</vt:lpstr>
      <vt:lpstr>   Добри практики от програмен период 2007-2013</vt:lpstr>
      <vt:lpstr>                          Стартирали процедури по проекти от                                           ОПТТИ 2014 - 2020 г.  </vt:lpstr>
      <vt:lpstr>PowerPoint Presentation</vt:lpstr>
    </vt:vector>
  </TitlesOfParts>
  <Company>MTITC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Desislava Nikolova</dc:creator>
  <cp:lastModifiedBy>Kostadin Vardev</cp:lastModifiedBy>
  <cp:revision>858</cp:revision>
  <cp:lastPrinted>2015-01-16T18:03:13Z</cp:lastPrinted>
  <dcterms:created xsi:type="dcterms:W3CDTF">2013-05-14T07:37:49Z</dcterms:created>
  <dcterms:modified xsi:type="dcterms:W3CDTF">2015-01-22T10:47:48Z</dcterms:modified>
</cp:coreProperties>
</file>