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  <p:sldMasterId id="2147483708" r:id="rId2"/>
  </p:sldMasterIdLst>
  <p:notesMasterIdLst>
    <p:notesMasterId r:id="rId13"/>
  </p:notesMasterIdLst>
  <p:handoutMasterIdLst>
    <p:handoutMasterId r:id="rId14"/>
  </p:handoutMasterIdLst>
  <p:sldIdLst>
    <p:sldId id="256" r:id="rId3"/>
    <p:sldId id="306" r:id="rId4"/>
    <p:sldId id="307" r:id="rId5"/>
    <p:sldId id="308" r:id="rId6"/>
    <p:sldId id="309" r:id="rId7"/>
    <p:sldId id="310" r:id="rId8"/>
    <p:sldId id="311" r:id="rId9"/>
    <p:sldId id="312" r:id="rId10"/>
    <p:sldId id="297" r:id="rId11"/>
    <p:sldId id="275" r:id="rId12"/>
  </p:sldIdLst>
  <p:sldSz cx="9144000" cy="6858000" type="screen4x3"/>
  <p:notesSz cx="6797675" cy="9926638"/>
  <p:defaultTextStyle>
    <a:defPPr>
      <a:defRPr lang="bg-BG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B8A"/>
    <a:srgbClr val="002B82"/>
    <a:srgbClr val="FF5B5B"/>
    <a:srgbClr val="D20000"/>
    <a:srgbClr val="255559"/>
    <a:srgbClr val="002A4C"/>
    <a:srgbClr val="456A1C"/>
    <a:srgbClr val="2F49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5" autoAdjust="0"/>
    <p:restoredTop sz="90614" autoAdjust="0"/>
  </p:normalViewPr>
  <p:slideViewPr>
    <p:cSldViewPr>
      <p:cViewPr varScale="1">
        <p:scale>
          <a:sx n="66" d="100"/>
          <a:sy n="66" d="100"/>
        </p:scale>
        <p:origin x="-127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4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anchor="ctr" anchorCtr="1"/>
          <a:lstStyle/>
          <a:p>
            <a:pPr algn="l">
              <a:defRPr sz="1800" b="1" i="0" u="none" strike="noStrike" baseline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r>
              <a:rPr lang="en-US" sz="1800" b="1" i="0" u="none" strike="noStrike" baseline="0" dirty="0">
                <a:effectLst/>
                <a:latin typeface="Times New Roman" pitchFamily="18" charset="0"/>
                <a:cs typeface="Times New Roman" pitchFamily="18" charset="0"/>
              </a:rPr>
              <a:t>Financial implementation of OPT by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bg-BG" sz="18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05</a:t>
            </a:r>
            <a:r>
              <a:rPr lang="bg-BG" sz="1800" dirty="0">
                <a:latin typeface="Times New Roman" pitchFamily="18" charset="0"/>
                <a:cs typeface="Times New Roman" pitchFamily="18" charset="0"/>
              </a:rPr>
              <a:t>.201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bg-BG" sz="1800" dirty="0">
                <a:latin typeface="Times New Roman" pitchFamily="18" charset="0"/>
                <a:cs typeface="Times New Roman" pitchFamily="18" charset="0"/>
              </a:rPr>
              <a:t> г. (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euro</a:t>
            </a:r>
            <a:r>
              <a:rPr lang="bg-BG" sz="1800" dirty="0">
                <a:latin typeface="Times New Roman" pitchFamily="18" charset="0"/>
                <a:cs typeface="Times New Roman" pitchFamily="18" charset="0"/>
              </a:rPr>
              <a:t>)</a:t>
            </a:r>
          </a:p>
        </c:rich>
      </c:tx>
      <c:layout>
        <c:manualLayout>
          <c:xMode val="edge"/>
          <c:yMode val="edge"/>
          <c:x val="0.2553080344123651"/>
          <c:y val="4.239401496259356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965826233671772"/>
          <c:y val="0.12718204488778054"/>
          <c:w val="0.834805822883251"/>
          <c:h val="0.59434746467165411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00CC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invertIfNegative val="0"/>
            <c:bubble3D val="0"/>
            <c:spPr>
              <a:solidFill>
                <a:srgbClr val="3366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invertIfNegative val="0"/>
            <c:bubble3D val="0"/>
            <c:spPr>
              <a:solidFill>
                <a:srgbClr val="8064A2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invertIfNegative val="0"/>
            <c:bubble3D val="0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6"/>
            <c:invertIfNegative val="0"/>
            <c:bubble3D val="0"/>
            <c:spPr>
              <a:solidFill>
                <a:srgbClr val="F7964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2.7777777777777822E-3"/>
                  <c:y val="-0.27300991542723835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2 </a:t>
                    </a:r>
                    <a:r>
                      <a:rPr lang="en-US" b="1" dirty="0" smtClean="0"/>
                      <a:t>003 481 166 </a:t>
                    </a:r>
                    <a:endParaRPr lang="en-US" b="1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0.28104228638086903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i="0" u="none" strike="noStrike" baseline="0" dirty="0">
                        <a:effectLst/>
                      </a:rPr>
                      <a:t>2 </a:t>
                    </a:r>
                    <a:r>
                      <a:rPr lang="en-US" sz="1000" b="1" i="0" u="none" strike="noStrike" baseline="0" dirty="0" smtClean="0">
                        <a:effectLst/>
                      </a:rPr>
                      <a:t>045 317 703</a:t>
                    </a:r>
                    <a:r>
                      <a:rPr lang="en-US" sz="1000" b="1" i="0" u="none" strike="noStrike" baseline="0" dirty="0" smtClean="0"/>
                      <a:t> </a:t>
                    </a:r>
                    <a:endParaRPr lang="en-US" sz="1000" b="1" i="0" u="none" strike="noStrike" baseline="0" dirty="0"/>
                  </a:p>
                  <a:p>
                    <a:r>
                      <a:rPr lang="en-US" sz="1000" b="1" i="0" u="none" strike="noStrike" baseline="0" dirty="0" smtClean="0">
                        <a:effectLst/>
                      </a:rPr>
                      <a:t>102,1%</a:t>
                    </a:r>
                    <a:r>
                      <a:rPr lang="en-US" sz="1000" b="1" i="0" u="none" strike="noStrike" baseline="0" dirty="0" smtClean="0"/>
                      <a:t>  </a:t>
                    </a:r>
                    <a:endParaRPr lang="en-US" sz="1000" b="1" i="0" u="none" strike="noStrike" baseline="0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3888888888888889E-3"/>
                  <c:y val="-0.31061067366579176"/>
                </c:manualLayout>
              </c:layout>
              <c:tx>
                <c:rich>
                  <a:bodyPr/>
                  <a:lstStyle/>
                  <a:p>
                    <a:endParaRPr lang="en-US" sz="1000" b="1" i="0" u="none" strike="noStrike" baseline="0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  <a:p>
                    <a:endParaRPr lang="en-US" sz="1000" b="1" i="0" u="none" strike="noStrike" baseline="0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  <a:p>
                    <a:endParaRPr lang="en-US" sz="1000" b="1" i="0" u="none" strike="noStrike" baseline="0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  <a:p>
                    <a:r>
                      <a:rPr lang="en-US" sz="1000" b="1" i="0" u="none" strike="noStrike" baseline="0" dirty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1 </a:t>
                    </a:r>
                    <a:r>
                      <a:rPr lang="en-US" sz="1000" b="1" i="0" u="none" strike="noStrike" baseline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963 575 696</a:t>
                    </a:r>
                    <a:endParaRPr lang="en-US" sz="1000" b="1" i="0" u="none" strike="noStrike" baseline="0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  <a:p>
                    <a:r>
                      <a:rPr lang="en-US" sz="1000" b="1" i="0" u="none" strike="noStrike" baseline="0" dirty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   98,01%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7012248468941381E-3"/>
                  <c:y val="-0.20908384368620589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i="0" u="none" strike="noStrike" baseline="0" dirty="0">
                        <a:effectLst/>
                      </a:rPr>
                      <a:t>1 </a:t>
                    </a:r>
                    <a:r>
                      <a:rPr lang="en-US" sz="1000" b="1" i="0" u="none" strike="noStrike" baseline="0" dirty="0" smtClean="0">
                        <a:effectLst/>
                      </a:rPr>
                      <a:t>494 113 623</a:t>
                    </a:r>
                    <a:r>
                      <a:rPr lang="en-US" sz="1000" b="1" i="0" u="none" strike="noStrike" baseline="0" dirty="0" smtClean="0"/>
                      <a:t> </a:t>
                    </a:r>
                    <a:endParaRPr lang="en-US" sz="1000" b="1" i="0" u="none" strike="noStrike" baseline="0" dirty="0"/>
                  </a:p>
                  <a:p>
                    <a:r>
                      <a:rPr lang="en-US" sz="1000" b="1" i="0" u="none" strike="noStrike" baseline="0" dirty="0">
                        <a:effectLst/>
                      </a:rPr>
                      <a:t>74,58%</a:t>
                    </a:r>
                    <a:r>
                      <a:rPr lang="en-US" sz="1000" b="1" i="0" u="none" strike="noStrike" baseline="0" dirty="0"/>
                      <a:t> </a:t>
                    </a:r>
                    <a:endParaRPr lang="en-US" sz="1000" b="1" i="0" u="none" strike="noStrike" baseline="0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3888888888888889E-3"/>
                  <c:y val="-0.23809040536599591"/>
                </c:manualLayout>
              </c:layout>
              <c:tx>
                <c:rich>
                  <a:bodyPr/>
                  <a:lstStyle/>
                  <a:p>
                    <a:endParaRPr lang="en-US" sz="1000" b="1" i="0" u="none" strike="noStrike" baseline="0" dirty="0" smtClean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  <a:p>
                    <a:endParaRPr lang="en-US" sz="1000" b="1" i="0" u="none" strike="noStrike" baseline="0" dirty="0" smtClean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  <a:p>
                    <a:r>
                      <a:rPr lang="en-US" sz="1000" b="1" i="0" u="none" strike="noStrike" baseline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1  624 479 623</a:t>
                    </a:r>
                    <a:endParaRPr lang="en-US" sz="1000" b="1" i="0" u="none" strike="noStrike" baseline="0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  <a:p>
                    <a:r>
                      <a:rPr lang="en-US" sz="1000" b="1" i="0" u="none" strike="noStrike" baseline="0" dirty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   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3888888888888889E-3"/>
                  <c:y val="-0.16469480898221056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i="0" u="none" strike="noStrike" baseline="0" dirty="0">
                        <a:effectLst/>
                      </a:rPr>
                      <a:t>1 127</a:t>
                    </a:r>
                    <a:r>
                      <a:rPr lang="en-US" sz="1000" b="1" i="0" u="none" strike="noStrike" baseline="0" dirty="0"/>
                      <a:t> </a:t>
                    </a:r>
                    <a:r>
                      <a:rPr lang="en-US" sz="1000" b="1" i="0" u="none" strike="noStrike" baseline="0" dirty="0" smtClean="0"/>
                      <a:t>363 089</a:t>
                    </a:r>
                    <a:endParaRPr lang="en-US" sz="1000" b="1" i="0" u="none" strike="noStrike" baseline="0" dirty="0"/>
                  </a:p>
                  <a:p>
                    <a:r>
                      <a:rPr lang="en-US" sz="1000" b="1" i="0" u="none" strike="noStrike" baseline="0" dirty="0">
                        <a:effectLst/>
                      </a:rPr>
                      <a:t>  69,40%</a:t>
                    </a:r>
                    <a:r>
                      <a:rPr lang="en-US" sz="1000" b="1" i="0" u="none" strike="noStrike" baseline="0" dirty="0"/>
                      <a:t>  </a:t>
                    </a:r>
                    <a:endParaRPr lang="en-US" sz="1000" b="1" i="0" u="none" strike="noStrike" baseline="0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4.1666666666666666E-3"/>
                  <c:y val="-0.16648468941382327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1 </a:t>
                    </a:r>
                    <a:r>
                      <a:rPr lang="en-US" b="1" dirty="0" smtClean="0"/>
                      <a:t>107</a:t>
                    </a:r>
                    <a:r>
                      <a:rPr lang="en-US" b="1" baseline="0" dirty="0" smtClean="0"/>
                      <a:t> 711 949</a:t>
                    </a:r>
                    <a:endParaRPr lang="en-US" b="1" dirty="0"/>
                  </a:p>
                  <a:p>
                    <a:r>
                      <a:rPr lang="en-US" b="1" dirty="0"/>
                      <a:t>68,19%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Лист1!$M$1:$S$1</c:f>
              <c:strCache>
                <c:ptCount val="7"/>
                <c:pt idx="0">
                  <c:v>Budget </c:v>
                </c:pt>
                <c:pt idx="1">
                  <c:v>Grant awarded</c:v>
                </c:pt>
                <c:pt idx="2">
                  <c:v>Value of eligible expenditure of commercial contracts  (eligible)</c:v>
                </c:pt>
                <c:pt idx="3">
                  <c:v>Paid</c:v>
                </c:pt>
                <c:pt idx="4">
                  <c:v>EU Funding</c:v>
                </c:pt>
                <c:pt idx="5">
                  <c:v>Certified to the EC    (EU share)</c:v>
                </c:pt>
                <c:pt idx="6">
                  <c:v>Paid by EC after certification (EU share)</c:v>
                </c:pt>
              </c:strCache>
            </c:strRef>
          </c:cat>
          <c:val>
            <c:numRef>
              <c:f>Лист1!$M$2:$S$2</c:f>
              <c:numCache>
                <c:formatCode>#,##0</c:formatCode>
                <c:ptCount val="7"/>
                <c:pt idx="0">
                  <c:v>2003.481166</c:v>
                </c:pt>
                <c:pt idx="1">
                  <c:v>2014.2010873286533</c:v>
                </c:pt>
                <c:pt idx="2">
                  <c:v>1963.5756955384079</c:v>
                </c:pt>
                <c:pt idx="3">
                  <c:v>1494.1135076300002</c:v>
                </c:pt>
                <c:pt idx="4">
                  <c:v>1624.4796229999999</c:v>
                </c:pt>
                <c:pt idx="5">
                  <c:v>1127.3630889999993</c:v>
                </c:pt>
                <c:pt idx="6">
                  <c:v>1107.7119492099998</c:v>
                </c:pt>
              </c:numCache>
            </c:numRef>
          </c:val>
        </c:ser>
        <c:ser>
          <c:idx val="1"/>
          <c:order val="1"/>
          <c:invertIfNegative val="0"/>
          <c:cat>
            <c:strRef>
              <c:f>Лист1!$M$1:$S$1</c:f>
              <c:strCache>
                <c:ptCount val="7"/>
                <c:pt idx="0">
                  <c:v>Budget </c:v>
                </c:pt>
                <c:pt idx="1">
                  <c:v>Grant awarded</c:v>
                </c:pt>
                <c:pt idx="2">
                  <c:v>Value of eligible expenditure of commercial contracts  (eligible)</c:v>
                </c:pt>
                <c:pt idx="3">
                  <c:v>Paid</c:v>
                </c:pt>
                <c:pt idx="4">
                  <c:v>EU Funding</c:v>
                </c:pt>
                <c:pt idx="5">
                  <c:v>Certified to the EC    (EU share)</c:v>
                </c:pt>
                <c:pt idx="6">
                  <c:v>Paid by EC after certification (EU share)</c:v>
                </c:pt>
              </c:strCache>
            </c:strRef>
          </c:cat>
          <c:val>
            <c:numRef>
              <c:f>Лист1!$M$3:$S$3</c:f>
              <c:numCache>
                <c:formatCode>0.00%</c:formatCode>
                <c:ptCount val="7"/>
                <c:pt idx="1">
                  <c:v>1.0053999999999994</c:v>
                </c:pt>
                <c:pt idx="2">
                  <c:v>0.98009999999999997</c:v>
                </c:pt>
                <c:pt idx="3">
                  <c:v>0.74580000000000035</c:v>
                </c:pt>
                <c:pt idx="5">
                  <c:v>0.69398413685118965</c:v>
                </c:pt>
                <c:pt idx="6">
                  <c:v>0.68188725394064265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4678656"/>
        <c:axId val="34680192"/>
      </c:barChart>
      <c:catAx>
        <c:axId val="34678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4680192"/>
        <c:crosses val="autoZero"/>
        <c:auto val="1"/>
        <c:lblAlgn val="ctr"/>
        <c:lblOffset val="100"/>
        <c:noMultiLvlLbl val="0"/>
      </c:catAx>
      <c:valAx>
        <c:axId val="3468019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4678656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r>
              <a:rPr lang="en-US" sz="1800" b="1" i="0" u="none" strike="noStrike" baseline="0" dirty="0">
                <a:effectLst/>
                <a:latin typeface="Times New Roman" pitchFamily="18" charset="0"/>
                <a:cs typeface="Times New Roman" pitchFamily="18" charset="0"/>
              </a:rPr>
              <a:t>Financial </a:t>
            </a:r>
            <a:r>
              <a:rPr lang="en-US" sz="1800" b="1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implementation </a:t>
            </a:r>
            <a:r>
              <a:rPr lang="en-US" sz="1800" b="1" i="0" u="none" strike="noStrike" baseline="0" dirty="0">
                <a:effectLst/>
                <a:latin typeface="Times New Roman" pitchFamily="18" charset="0"/>
                <a:cs typeface="Times New Roman" pitchFamily="18" charset="0"/>
              </a:rPr>
              <a:t>of OPT by priority axis by</a:t>
            </a:r>
            <a:r>
              <a:rPr lang="bg-BG" sz="1800" b="1" i="0" u="none" strike="noStrike" baseline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0" u="none" strike="noStrike" baseline="0" dirty="0">
                <a:effectLst/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bg-BG" sz="1800" b="1" i="0" u="none" strike="noStrike" baseline="0" dirty="0"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800" b="1" i="0" u="none" strike="noStrike" baseline="0" dirty="0">
                <a:effectLst/>
                <a:latin typeface="Times New Roman" pitchFamily="18" charset="0"/>
                <a:cs typeface="Times New Roman" pitchFamily="18" charset="0"/>
              </a:rPr>
              <a:t>05</a:t>
            </a:r>
            <a:r>
              <a:rPr lang="bg-BG" sz="1800" b="1" i="0" u="none" strike="noStrike" baseline="0" dirty="0">
                <a:effectLst/>
                <a:latin typeface="Times New Roman" pitchFamily="18" charset="0"/>
                <a:cs typeface="Times New Roman" pitchFamily="18" charset="0"/>
              </a:rPr>
              <a:t>.201</a:t>
            </a:r>
            <a:r>
              <a:rPr lang="en-US" sz="1800" b="1" i="0" u="none" strike="noStrike" baseline="0" dirty="0">
                <a:effectLst/>
                <a:latin typeface="Times New Roman" pitchFamily="18" charset="0"/>
                <a:cs typeface="Times New Roman" pitchFamily="18" charset="0"/>
              </a:rPr>
              <a:t>5</a:t>
            </a:r>
            <a:r>
              <a:rPr lang="bg-BG" sz="1800" b="1" i="0" u="none" strike="noStrike" baseline="0" dirty="0">
                <a:effectLst/>
                <a:latin typeface="Times New Roman" pitchFamily="18" charset="0"/>
                <a:cs typeface="Times New Roman" pitchFamily="18" charset="0"/>
              </a:rPr>
              <a:t> г. (</a:t>
            </a:r>
            <a:r>
              <a:rPr lang="en-US" sz="1800" b="1" i="0" u="none" strike="noStrike" baseline="0" dirty="0">
                <a:effectLst/>
                <a:latin typeface="Times New Roman" pitchFamily="18" charset="0"/>
                <a:cs typeface="Times New Roman" pitchFamily="18" charset="0"/>
              </a:rPr>
              <a:t>euro</a:t>
            </a:r>
            <a:r>
              <a:rPr lang="bg-BG" sz="1800" b="1" i="0" u="none" strike="noStrike" baseline="0" dirty="0"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r>
              <a:rPr lang="bg-BG" sz="1800" dirty="0">
                <a:latin typeface="Times New Roman" pitchFamily="18" charset="0"/>
                <a:cs typeface="Times New Roman" pitchFamily="18" charset="0"/>
              </a:rPr>
              <a:t> </a:t>
            </a:r>
          </a:p>
        </c:rich>
      </c:tx>
      <c:layout>
        <c:manualLayout>
          <c:xMode val="edge"/>
          <c:yMode val="edge"/>
          <c:x val="0.15799300087489077"/>
          <c:y val="5.611927675707202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937292213473315"/>
          <c:y val="0.13293875765529309"/>
          <c:w val="0.88923818897637741"/>
          <c:h val="0.639191601049869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Лист1!$B$35</c:f>
              <c:strCache>
                <c:ptCount val="1"/>
                <c:pt idx="0">
                  <c:v>Budget</c:v>
                </c:pt>
              </c:strCache>
            </c:strRef>
          </c:tx>
          <c:spPr>
            <a:solidFill>
              <a:srgbClr val="008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Лист1!$A$36:$A$40</c:f>
              <c:strCache>
                <c:ptCount val="5"/>
                <c:pt idx="0">
                  <c:v>ПО 1</c:v>
                </c:pt>
                <c:pt idx="1">
                  <c:v>ПО 2</c:v>
                </c:pt>
                <c:pt idx="2">
                  <c:v>ПО 3</c:v>
                </c:pt>
                <c:pt idx="3">
                  <c:v>ПО 4</c:v>
                </c:pt>
                <c:pt idx="4">
                  <c:v>ПО 5</c:v>
                </c:pt>
              </c:strCache>
            </c:strRef>
          </c:cat>
          <c:val>
            <c:numRef>
              <c:f>Лист1!$B$36:$B$40</c:f>
              <c:numCache>
                <c:formatCode>#,##0</c:formatCode>
                <c:ptCount val="5"/>
                <c:pt idx="0">
                  <c:v>660000000</c:v>
                </c:pt>
                <c:pt idx="1">
                  <c:v>909587365</c:v>
                </c:pt>
                <c:pt idx="2">
                  <c:v>333193801</c:v>
                </c:pt>
                <c:pt idx="3">
                  <c:v>34750000</c:v>
                </c:pt>
                <c:pt idx="4">
                  <c:v>65950000</c:v>
                </c:pt>
              </c:numCache>
            </c:numRef>
          </c:val>
        </c:ser>
        <c:ser>
          <c:idx val="1"/>
          <c:order val="1"/>
          <c:tx>
            <c:strRef>
              <c:f>Лист1!$C$35</c:f>
              <c:strCache>
                <c:ptCount val="1"/>
                <c:pt idx="0">
                  <c:v>Paid</c:v>
                </c:pt>
              </c:strCache>
            </c:strRef>
          </c:tx>
          <c:spPr>
            <a:solidFill>
              <a:srgbClr val="3366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Лист1!$A$36:$A$40</c:f>
              <c:strCache>
                <c:ptCount val="5"/>
                <c:pt idx="0">
                  <c:v>ПО 1</c:v>
                </c:pt>
                <c:pt idx="1">
                  <c:v>ПО 2</c:v>
                </c:pt>
                <c:pt idx="2">
                  <c:v>ПО 3</c:v>
                </c:pt>
                <c:pt idx="3">
                  <c:v>ПО 4</c:v>
                </c:pt>
                <c:pt idx="4">
                  <c:v>ПО 5</c:v>
                </c:pt>
              </c:strCache>
            </c:strRef>
          </c:cat>
          <c:val>
            <c:numRef>
              <c:f>Лист1!$C$36:$C$40</c:f>
              <c:numCache>
                <c:formatCode>#,##0</c:formatCode>
                <c:ptCount val="5"/>
                <c:pt idx="0">
                  <c:v>516013128.61000001</c:v>
                </c:pt>
                <c:pt idx="1">
                  <c:v>630166865.31999969</c:v>
                </c:pt>
                <c:pt idx="2">
                  <c:v>292898985.27999979</c:v>
                </c:pt>
                <c:pt idx="3">
                  <c:v>23481413.289999992</c:v>
                </c:pt>
                <c:pt idx="4">
                  <c:v>31553115.129999999</c:v>
                </c:pt>
              </c:numCache>
            </c:numRef>
          </c:val>
        </c:ser>
        <c:ser>
          <c:idx val="2"/>
          <c:order val="2"/>
          <c:tx>
            <c:strRef>
              <c:f>Лист1!$D$35</c:f>
              <c:strCache>
                <c:ptCount val="1"/>
                <c:pt idx="0">
                  <c:v>Certified to the EC</c:v>
                </c:pt>
              </c:strCache>
            </c:strRef>
          </c:tx>
          <c:spPr>
            <a:solidFill>
              <a:srgbClr val="C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Лист1!$A$36:$A$40</c:f>
              <c:strCache>
                <c:ptCount val="5"/>
                <c:pt idx="0">
                  <c:v>ПО 1</c:v>
                </c:pt>
                <c:pt idx="1">
                  <c:v>ПО 2</c:v>
                </c:pt>
                <c:pt idx="2">
                  <c:v>ПО 3</c:v>
                </c:pt>
                <c:pt idx="3">
                  <c:v>ПО 4</c:v>
                </c:pt>
                <c:pt idx="4">
                  <c:v>ПО 5</c:v>
                </c:pt>
              </c:strCache>
            </c:strRef>
          </c:cat>
          <c:val>
            <c:numRef>
              <c:f>Лист1!$D$36:$D$40</c:f>
              <c:numCache>
                <c:formatCode>#,##0</c:formatCode>
                <c:ptCount val="5"/>
                <c:pt idx="0">
                  <c:v>388519994</c:v>
                </c:pt>
                <c:pt idx="1">
                  <c:v>460526384</c:v>
                </c:pt>
                <c:pt idx="2">
                  <c:v>238170327</c:v>
                </c:pt>
                <c:pt idx="3">
                  <c:v>15867420</c:v>
                </c:pt>
                <c:pt idx="4">
                  <c:v>24278964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629888"/>
        <c:axId val="34631680"/>
      </c:barChart>
      <c:catAx>
        <c:axId val="3462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46316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631680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4629888"/>
        <c:crosses val="autoZero"/>
        <c:crossBetween val="between"/>
      </c:valAx>
      <c:spPr>
        <a:solidFill>
          <a:sysClr val="window" lastClr="FFFFFF">
            <a:lumMod val="75000"/>
          </a:sysClr>
        </a:solidFill>
      </c:spPr>
    </c:plotArea>
    <c:legend>
      <c:legendPos val="l"/>
      <c:layout>
        <c:manualLayout>
          <c:xMode val="edge"/>
          <c:yMode val="edge"/>
          <c:x val="0.22380949256342969"/>
          <c:y val="0.83321361913094172"/>
          <c:w val="0.62519838145231843"/>
          <c:h val="6.5934529017206214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0.59547</cdr:x>
      <cdr:y>0.12718</cdr:y>
    </cdr:from>
    <cdr:to>
      <cdr:x>0.59744</cdr:x>
      <cdr:y>0.7207</cdr:y>
    </cdr:to>
    <cdr:cxnSp macro="">
      <cdr:nvCxnSpPr>
        <cdr:cNvPr id="5" name="Straight Connector 4"/>
        <cdr:cNvCxnSpPr/>
      </cdr:nvCxnSpPr>
      <cdr:spPr>
        <a:xfrm xmlns:a="http://schemas.openxmlformats.org/drawingml/2006/main">
          <a:off x="5762625" y="485775"/>
          <a:ext cx="19050" cy="226695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0.25591</cdr:x>
      <cdr:y>0.02837</cdr:y>
    </cdr:from>
    <cdr:to>
      <cdr:x>0.35039</cdr:x>
      <cdr:y>0.25532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476500" y="1143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bg-BG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0.35179</cdr:x>
      <cdr:y>0.623</cdr:y>
    </cdr:from>
    <cdr:to>
      <cdr:x>0.4375</cdr:x>
      <cdr:y>0.77636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752850" y="37147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bg-BG" sz="1100"/>
        </a:p>
      </cdr:txBody>
    </cdr:sp>
  </cdr:relSizeAnchor>
  <cdr:relSizeAnchor xmlns:cdr="http://schemas.openxmlformats.org/drawingml/2006/chartDrawing">
    <cdr:from>
      <cdr:x>0.70723</cdr:x>
      <cdr:y>0.12621</cdr:y>
    </cdr:from>
    <cdr:to>
      <cdr:x>0.73223</cdr:x>
      <cdr:y>0.58853</cdr:y>
    </cdr:to>
    <cdr:sp macro="" textlink="">
      <cdr:nvSpPr>
        <cdr:cNvPr id="8" name="TextBox 7"/>
        <cdr:cNvSpPr txBox="1"/>
      </cdr:nvSpPr>
      <cdr:spPr>
        <a:xfrm xmlns:a="http://schemas.openxmlformats.org/drawingml/2006/main" rot="16200000">
          <a:off x="5673536" y="1634811"/>
          <a:ext cx="2267830" cy="2364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endParaRPr lang="bg-BG" sz="110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0.52993</cdr:x>
      <cdr:y>0.34563</cdr:y>
    </cdr:from>
    <cdr:to>
      <cdr:x>0.54884</cdr:x>
      <cdr:y>0.73804</cdr:y>
    </cdr:to>
    <cdr:sp macro="" textlink="">
      <cdr:nvSpPr>
        <cdr:cNvPr id="9" name="TextBox 8"/>
        <cdr:cNvSpPr txBox="1"/>
      </cdr:nvSpPr>
      <cdr:spPr>
        <a:xfrm xmlns:a="http://schemas.openxmlformats.org/drawingml/2006/main" rot="16200000">
          <a:off x="4139226" y="2568483"/>
          <a:ext cx="1924936" cy="1788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endParaRPr lang="bg-BG" sz="11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0.54149</cdr:x>
      <cdr:y>0.6155</cdr:y>
    </cdr:from>
    <cdr:to>
      <cdr:x>0.56512</cdr:x>
      <cdr:y>0.72754</cdr:y>
    </cdr:to>
    <cdr:sp macro="" textlink="">
      <cdr:nvSpPr>
        <cdr:cNvPr id="10" name="TextBox 9"/>
        <cdr:cNvSpPr txBox="1"/>
      </cdr:nvSpPr>
      <cdr:spPr>
        <a:xfrm xmlns:a="http://schemas.openxmlformats.org/drawingml/2006/main" rot="16200000">
          <a:off x="4675236" y="4497265"/>
          <a:ext cx="768382" cy="2160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endParaRPr lang="bg-BG" sz="11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0.57054</cdr:x>
      <cdr:y>0.60064</cdr:y>
    </cdr:from>
    <cdr:to>
      <cdr:x>0.63036</cdr:x>
      <cdr:y>0.71725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6086475" y="3581400"/>
          <a:ext cx="638175" cy="6953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bg-BG" sz="1100"/>
        </a:p>
      </cdr:txBody>
    </cdr:sp>
  </cdr:relSizeAnchor>
  <cdr:relSizeAnchor xmlns:cdr="http://schemas.openxmlformats.org/drawingml/2006/chartDrawing">
    <cdr:from>
      <cdr:x>0.55982</cdr:x>
      <cdr:y>0.53355</cdr:y>
    </cdr:from>
    <cdr:to>
      <cdr:x>0.58482</cdr:x>
      <cdr:y>0.71086</cdr:y>
    </cdr:to>
    <cdr:sp macro="" textlink="">
      <cdr:nvSpPr>
        <cdr:cNvPr id="12" name="TextBox 11"/>
        <cdr:cNvSpPr txBox="1"/>
      </cdr:nvSpPr>
      <cdr:spPr>
        <a:xfrm xmlns:a="http://schemas.openxmlformats.org/drawingml/2006/main" rot="16200000">
          <a:off x="5576890" y="3576638"/>
          <a:ext cx="1057274" cy="2666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endParaRPr lang="bg-BG" sz="110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0.7097</cdr:x>
      <cdr:y>0.23484</cdr:y>
    </cdr:from>
    <cdr:to>
      <cdr:x>0.73202</cdr:x>
      <cdr:y>0.38819</cdr:y>
    </cdr:to>
    <cdr:sp macro="" textlink="">
      <cdr:nvSpPr>
        <cdr:cNvPr id="13" name="TextBox 12"/>
        <cdr:cNvSpPr txBox="1"/>
      </cdr:nvSpPr>
      <cdr:spPr>
        <a:xfrm xmlns:a="http://schemas.openxmlformats.org/drawingml/2006/main" rot="16200000">
          <a:off x="6441962" y="1422529"/>
          <a:ext cx="752240" cy="2111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endParaRPr lang="bg-BG" sz="110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0.68929</cdr:x>
      <cdr:y>0.57348</cdr:y>
    </cdr:from>
    <cdr:to>
      <cdr:x>0.71429</cdr:x>
      <cdr:y>0.71406</cdr:y>
    </cdr:to>
    <cdr:sp macro="" textlink="">
      <cdr:nvSpPr>
        <cdr:cNvPr id="16" name="TextBox 15"/>
        <cdr:cNvSpPr txBox="1"/>
      </cdr:nvSpPr>
      <cdr:spPr>
        <a:xfrm xmlns:a="http://schemas.openxmlformats.org/drawingml/2006/main" rot="16200000">
          <a:off x="7067549" y="3705226"/>
          <a:ext cx="838201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endParaRPr lang="bg-BG" sz="110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0.73051</cdr:x>
      <cdr:y>0.57702</cdr:y>
    </cdr:from>
    <cdr:to>
      <cdr:x>0.75283</cdr:x>
      <cdr:y>0.716</cdr:y>
    </cdr:to>
    <cdr:sp macro="" textlink="">
      <cdr:nvSpPr>
        <cdr:cNvPr id="17" name="TextBox 16"/>
        <cdr:cNvSpPr txBox="1"/>
      </cdr:nvSpPr>
      <cdr:spPr>
        <a:xfrm xmlns:a="http://schemas.openxmlformats.org/drawingml/2006/main" rot="16200000">
          <a:off x="6674080" y="3065828"/>
          <a:ext cx="681749" cy="2111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bg-BG" sz="110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0.83125</cdr:x>
      <cdr:y>0.69968</cdr:y>
    </cdr:from>
    <cdr:to>
      <cdr:x>0.91696</cdr:x>
      <cdr:y>0.85304</cdr:y>
    </cdr:to>
    <cdr:sp macro="" textlink="">
      <cdr:nvSpPr>
        <cdr:cNvPr id="20" name="TextBox 19"/>
        <cdr:cNvSpPr txBox="1"/>
      </cdr:nvSpPr>
      <cdr:spPr>
        <a:xfrm xmlns:a="http://schemas.openxmlformats.org/drawingml/2006/main">
          <a:off x="8867775" y="41719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bg-BG" sz="1100"/>
        </a:p>
      </cdr:txBody>
    </cdr:sp>
  </cdr:relSizeAnchor>
  <cdr:relSizeAnchor xmlns:cdr="http://schemas.openxmlformats.org/drawingml/2006/chartDrawing">
    <cdr:from>
      <cdr:x>0.84119</cdr:x>
      <cdr:y>0.32299</cdr:y>
    </cdr:from>
    <cdr:to>
      <cdr:x>0.86708</cdr:x>
      <cdr:y>0.46357</cdr:y>
    </cdr:to>
    <cdr:sp macro="" textlink="">
      <cdr:nvSpPr>
        <cdr:cNvPr id="21" name="TextBox 20"/>
        <cdr:cNvSpPr txBox="1"/>
      </cdr:nvSpPr>
      <cdr:spPr>
        <a:xfrm xmlns:a="http://schemas.openxmlformats.org/drawingml/2006/main" rot="16200000">
          <a:off x="7733861" y="1806769"/>
          <a:ext cx="689598" cy="2448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endParaRPr lang="bg-BG" sz="110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0.42598</cdr:x>
      <cdr:y>0.14298</cdr:y>
    </cdr:from>
    <cdr:to>
      <cdr:x>0.45116</cdr:x>
      <cdr:y>0.5088</cdr:y>
    </cdr:to>
    <cdr:sp macro="" textlink="">
      <cdr:nvSpPr>
        <cdr:cNvPr id="4" name="TextBox 3"/>
        <cdr:cNvSpPr txBox="1"/>
      </cdr:nvSpPr>
      <cdr:spPr>
        <a:xfrm xmlns:a="http://schemas.openxmlformats.org/drawingml/2006/main" rot="16200000">
          <a:off x="3250922" y="1479513"/>
          <a:ext cx="1794484" cy="238160"/>
        </a:xfrm>
        <a:custGeom xmlns:a="http://schemas.openxmlformats.org/drawingml/2006/main">
          <a:avLst/>
          <a:gdLst>
            <a:gd name="connsiteX0" fmla="*/ 0 w 1794484"/>
            <a:gd name="connsiteY0" fmla="*/ 0 h 209597"/>
            <a:gd name="connsiteX1" fmla="*/ 1794484 w 1794484"/>
            <a:gd name="connsiteY1" fmla="*/ 0 h 209597"/>
            <a:gd name="connsiteX2" fmla="*/ 1794484 w 1794484"/>
            <a:gd name="connsiteY2" fmla="*/ 209597 h 209597"/>
            <a:gd name="connsiteX3" fmla="*/ 0 w 1794484"/>
            <a:gd name="connsiteY3" fmla="*/ 209597 h 209597"/>
            <a:gd name="connsiteX4" fmla="*/ 0 w 1794484"/>
            <a:gd name="connsiteY4" fmla="*/ 0 h 209597"/>
            <a:gd name="connsiteX0" fmla="*/ 0 w 1794484"/>
            <a:gd name="connsiteY0" fmla="*/ 0 h 238175"/>
            <a:gd name="connsiteX1" fmla="*/ 1794484 w 1794484"/>
            <a:gd name="connsiteY1" fmla="*/ 0 h 238175"/>
            <a:gd name="connsiteX2" fmla="*/ 1318231 w 1794484"/>
            <a:gd name="connsiteY2" fmla="*/ 238175 h 238175"/>
            <a:gd name="connsiteX3" fmla="*/ 0 w 1794484"/>
            <a:gd name="connsiteY3" fmla="*/ 209597 h 238175"/>
            <a:gd name="connsiteX4" fmla="*/ 0 w 1794484"/>
            <a:gd name="connsiteY4" fmla="*/ 0 h 238175"/>
            <a:gd name="connsiteX0" fmla="*/ 0 w 1804003"/>
            <a:gd name="connsiteY0" fmla="*/ 0 h 219128"/>
            <a:gd name="connsiteX1" fmla="*/ 1794484 w 1804003"/>
            <a:gd name="connsiteY1" fmla="*/ 0 h 219128"/>
            <a:gd name="connsiteX2" fmla="*/ 1804003 w 1804003"/>
            <a:gd name="connsiteY2" fmla="*/ 219128 h 219128"/>
            <a:gd name="connsiteX3" fmla="*/ 0 w 1804003"/>
            <a:gd name="connsiteY3" fmla="*/ 209597 h 219128"/>
            <a:gd name="connsiteX4" fmla="*/ 0 w 1804003"/>
            <a:gd name="connsiteY4" fmla="*/ 0 h 219128"/>
            <a:gd name="connsiteX0" fmla="*/ 0 w 1794484"/>
            <a:gd name="connsiteY0" fmla="*/ 0 h 238181"/>
            <a:gd name="connsiteX1" fmla="*/ 1794484 w 1794484"/>
            <a:gd name="connsiteY1" fmla="*/ 0 h 238181"/>
            <a:gd name="connsiteX2" fmla="*/ 1794475 w 1794484"/>
            <a:gd name="connsiteY2" fmla="*/ 238181 h 238181"/>
            <a:gd name="connsiteX3" fmla="*/ 0 w 1794484"/>
            <a:gd name="connsiteY3" fmla="*/ 209597 h 238181"/>
            <a:gd name="connsiteX4" fmla="*/ 0 w 1794484"/>
            <a:gd name="connsiteY4" fmla="*/ 0 h 238181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</a:cxnLst>
          <a:rect l="l" t="t" r="r" b="b"/>
          <a:pathLst>
            <a:path w="1794484" h="238181">
              <a:moveTo>
                <a:pt x="0" y="0"/>
              </a:moveTo>
              <a:lnTo>
                <a:pt x="1794484" y="0"/>
              </a:lnTo>
              <a:cubicBezTo>
                <a:pt x="1794481" y="79394"/>
                <a:pt x="1794478" y="158787"/>
                <a:pt x="1794475" y="238181"/>
              </a:cubicBezTo>
              <a:lnTo>
                <a:pt x="0" y="209597"/>
              </a:lnTo>
              <a:lnTo>
                <a:pt x="0" y="0"/>
              </a:lnTo>
              <a:close/>
            </a:path>
          </a:pathLst>
        </a:cu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endParaRPr lang="bg-BG" sz="110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0.00537</cdr:x>
      <cdr:y>0.01036</cdr:y>
    </cdr:from>
    <cdr:to>
      <cdr:x>0.03055</cdr:x>
      <cdr:y>0.37618</cdr:y>
    </cdr:to>
    <cdr:sp macro="" textlink="">
      <cdr:nvSpPr>
        <cdr:cNvPr id="24" name="TextBox 1"/>
        <cdr:cNvSpPr txBox="1"/>
      </cdr:nvSpPr>
      <cdr:spPr>
        <a:xfrm xmlns:a="http://schemas.openxmlformats.org/drawingml/2006/main" rot="16200000">
          <a:off x="-727351" y="828951"/>
          <a:ext cx="1794484" cy="238181"/>
        </a:xfrm>
        <a:custGeom xmlns:a="http://schemas.openxmlformats.org/drawingml/2006/main">
          <a:avLst/>
          <a:gdLst>
            <a:gd name="connsiteX0" fmla="*/ 0 w 1794484"/>
            <a:gd name="connsiteY0" fmla="*/ 0 h 209597"/>
            <a:gd name="connsiteX1" fmla="*/ 1794484 w 1794484"/>
            <a:gd name="connsiteY1" fmla="*/ 0 h 209597"/>
            <a:gd name="connsiteX2" fmla="*/ 1794484 w 1794484"/>
            <a:gd name="connsiteY2" fmla="*/ 209597 h 209597"/>
            <a:gd name="connsiteX3" fmla="*/ 0 w 1794484"/>
            <a:gd name="connsiteY3" fmla="*/ 209597 h 209597"/>
            <a:gd name="connsiteX4" fmla="*/ 0 w 1794484"/>
            <a:gd name="connsiteY4" fmla="*/ 0 h 209597"/>
            <a:gd name="connsiteX0" fmla="*/ 0 w 1794484"/>
            <a:gd name="connsiteY0" fmla="*/ 0 h 238175"/>
            <a:gd name="connsiteX1" fmla="*/ 1794484 w 1794484"/>
            <a:gd name="connsiteY1" fmla="*/ 0 h 238175"/>
            <a:gd name="connsiteX2" fmla="*/ 1318231 w 1794484"/>
            <a:gd name="connsiteY2" fmla="*/ 238175 h 238175"/>
            <a:gd name="connsiteX3" fmla="*/ 0 w 1794484"/>
            <a:gd name="connsiteY3" fmla="*/ 209597 h 238175"/>
            <a:gd name="connsiteX4" fmla="*/ 0 w 1794484"/>
            <a:gd name="connsiteY4" fmla="*/ 0 h 238175"/>
            <a:gd name="connsiteX0" fmla="*/ 0 w 1804003"/>
            <a:gd name="connsiteY0" fmla="*/ 0 h 219128"/>
            <a:gd name="connsiteX1" fmla="*/ 1794484 w 1804003"/>
            <a:gd name="connsiteY1" fmla="*/ 0 h 219128"/>
            <a:gd name="connsiteX2" fmla="*/ 1804003 w 1804003"/>
            <a:gd name="connsiteY2" fmla="*/ 219128 h 219128"/>
            <a:gd name="connsiteX3" fmla="*/ 0 w 1804003"/>
            <a:gd name="connsiteY3" fmla="*/ 209597 h 219128"/>
            <a:gd name="connsiteX4" fmla="*/ 0 w 1804003"/>
            <a:gd name="connsiteY4" fmla="*/ 0 h 219128"/>
            <a:gd name="connsiteX0" fmla="*/ 0 w 1794484"/>
            <a:gd name="connsiteY0" fmla="*/ 0 h 238181"/>
            <a:gd name="connsiteX1" fmla="*/ 1794484 w 1794484"/>
            <a:gd name="connsiteY1" fmla="*/ 0 h 238181"/>
            <a:gd name="connsiteX2" fmla="*/ 1794475 w 1794484"/>
            <a:gd name="connsiteY2" fmla="*/ 238181 h 238181"/>
            <a:gd name="connsiteX3" fmla="*/ 0 w 1794484"/>
            <a:gd name="connsiteY3" fmla="*/ 209597 h 238181"/>
            <a:gd name="connsiteX4" fmla="*/ 0 w 1794484"/>
            <a:gd name="connsiteY4" fmla="*/ 0 h 238181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</a:cxnLst>
          <a:rect l="l" t="t" r="r" b="b"/>
          <a:pathLst>
            <a:path w="1794484" h="238181">
              <a:moveTo>
                <a:pt x="0" y="0"/>
              </a:moveTo>
              <a:lnTo>
                <a:pt x="1794484" y="0"/>
              </a:lnTo>
              <a:cubicBezTo>
                <a:pt x="1794481" y="79394"/>
                <a:pt x="1794478" y="158787"/>
                <a:pt x="1794475" y="238181"/>
              </a:cubicBezTo>
              <a:lnTo>
                <a:pt x="0" y="209597"/>
              </a:lnTo>
              <a:lnTo>
                <a:pt x="0" y="0"/>
              </a:lnTo>
              <a:close/>
            </a:path>
          </a:pathLst>
        </a:cu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bg-BG" sz="1100">
              <a:solidFill>
                <a:schemeClr val="bg1"/>
              </a:solidFill>
            </a:rPr>
            <a:t>106,76%</a:t>
          </a:r>
        </a:p>
      </cdr:txBody>
    </cdr:sp>
  </cdr:relSizeAnchor>
  <cdr:relSizeAnchor xmlns:cdr="http://schemas.openxmlformats.org/drawingml/2006/chartDrawing">
    <cdr:from>
      <cdr:x>0.35179</cdr:x>
      <cdr:y>0.623</cdr:y>
    </cdr:from>
    <cdr:to>
      <cdr:x>0.4375</cdr:x>
      <cdr:y>0.77636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3752850" y="37147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bg-BG" sz="1100"/>
        </a:p>
      </cdr:txBody>
    </cdr:sp>
  </cdr:relSizeAnchor>
  <cdr:relSizeAnchor xmlns:cdr="http://schemas.openxmlformats.org/drawingml/2006/chartDrawing">
    <cdr:from>
      <cdr:x>0.70723</cdr:x>
      <cdr:y>0.12621</cdr:y>
    </cdr:from>
    <cdr:to>
      <cdr:x>0.73223</cdr:x>
      <cdr:y>0.58853</cdr:y>
    </cdr:to>
    <cdr:sp macro="" textlink="">
      <cdr:nvSpPr>
        <cdr:cNvPr id="26" name="TextBox 7"/>
        <cdr:cNvSpPr txBox="1"/>
      </cdr:nvSpPr>
      <cdr:spPr>
        <a:xfrm xmlns:a="http://schemas.openxmlformats.org/drawingml/2006/main" rot="16200000">
          <a:off x="5673536" y="1634811"/>
          <a:ext cx="2267830" cy="2364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endParaRPr lang="bg-BG" sz="110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0.33463</cdr:x>
      <cdr:y>0.3215</cdr:y>
    </cdr:from>
    <cdr:to>
      <cdr:x>0.42654</cdr:x>
      <cdr:y>0.36562</cdr:y>
    </cdr:to>
    <cdr:sp macro="" textlink="">
      <cdr:nvSpPr>
        <cdr:cNvPr id="27" name="TextBox 8"/>
        <cdr:cNvSpPr txBox="1"/>
      </cdr:nvSpPr>
      <cdr:spPr>
        <a:xfrm xmlns:a="http://schemas.openxmlformats.org/drawingml/2006/main">
          <a:off x="3059832" y="2204864"/>
          <a:ext cx="840425" cy="3025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r>
            <a:rPr lang="en-US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r>
            <a:rPr lang="bg-BG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</a:t>
          </a:r>
          <a:r>
            <a:rPr lang="en-US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,28</a:t>
          </a:r>
          <a:r>
            <a:rPr lang="bg-BG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  <a:endParaRPr lang="bg-BG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0.55124</cdr:x>
      <cdr:y>0.51456</cdr:y>
    </cdr:from>
    <cdr:to>
      <cdr:x>0.57625</cdr:x>
      <cdr:y>0.73804</cdr:y>
    </cdr:to>
    <cdr:sp macro="" textlink="">
      <cdr:nvSpPr>
        <cdr:cNvPr id="28" name="TextBox 9"/>
        <cdr:cNvSpPr txBox="1"/>
      </cdr:nvSpPr>
      <cdr:spPr>
        <a:xfrm xmlns:a="http://schemas.openxmlformats.org/drawingml/2006/main" rot="16200000">
          <a:off x="4783935" y="2953983"/>
          <a:ext cx="1096253" cy="2365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endParaRPr lang="bg-BG" sz="11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0.57054</cdr:x>
      <cdr:y>0.60064</cdr:y>
    </cdr:from>
    <cdr:to>
      <cdr:x>0.63036</cdr:x>
      <cdr:y>0.71725</cdr:y>
    </cdr:to>
    <cdr:sp macro="" textlink="">
      <cdr:nvSpPr>
        <cdr:cNvPr id="29" name="TextBox 10"/>
        <cdr:cNvSpPr txBox="1"/>
      </cdr:nvSpPr>
      <cdr:spPr>
        <a:xfrm xmlns:a="http://schemas.openxmlformats.org/drawingml/2006/main">
          <a:off x="6086475" y="3581400"/>
          <a:ext cx="638175" cy="6953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bg-BG" sz="1100"/>
        </a:p>
      </cdr:txBody>
    </cdr:sp>
  </cdr:relSizeAnchor>
  <cdr:relSizeAnchor xmlns:cdr="http://schemas.openxmlformats.org/drawingml/2006/chartDrawing">
    <cdr:from>
      <cdr:x>0.55982</cdr:x>
      <cdr:y>0.53355</cdr:y>
    </cdr:from>
    <cdr:to>
      <cdr:x>0.58482</cdr:x>
      <cdr:y>0.71086</cdr:y>
    </cdr:to>
    <cdr:sp macro="" textlink="">
      <cdr:nvSpPr>
        <cdr:cNvPr id="30" name="TextBox 11"/>
        <cdr:cNvSpPr txBox="1"/>
      </cdr:nvSpPr>
      <cdr:spPr>
        <a:xfrm xmlns:a="http://schemas.openxmlformats.org/drawingml/2006/main" rot="16200000">
          <a:off x="5576890" y="3576638"/>
          <a:ext cx="1057274" cy="2666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endParaRPr lang="bg-BG" sz="110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0.7097</cdr:x>
      <cdr:y>0.23484</cdr:y>
    </cdr:from>
    <cdr:to>
      <cdr:x>0.73202</cdr:x>
      <cdr:y>0.38819</cdr:y>
    </cdr:to>
    <cdr:sp macro="" textlink="">
      <cdr:nvSpPr>
        <cdr:cNvPr id="31" name="TextBox 12"/>
        <cdr:cNvSpPr txBox="1"/>
      </cdr:nvSpPr>
      <cdr:spPr>
        <a:xfrm xmlns:a="http://schemas.openxmlformats.org/drawingml/2006/main" rot="16200000">
          <a:off x="6441962" y="1422529"/>
          <a:ext cx="752240" cy="2111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endParaRPr lang="bg-BG" sz="110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0.57087</cdr:x>
      <cdr:y>0.5735</cdr:y>
    </cdr:from>
    <cdr:to>
      <cdr:x>0.64425</cdr:x>
      <cdr:y>0.61111</cdr:y>
    </cdr:to>
    <cdr:sp macro="" textlink="">
      <cdr:nvSpPr>
        <cdr:cNvPr id="33" name="TextBox 14"/>
        <cdr:cNvSpPr txBox="1"/>
      </cdr:nvSpPr>
      <cdr:spPr>
        <a:xfrm xmlns:a="http://schemas.openxmlformats.org/drawingml/2006/main">
          <a:off x="5220035" y="3933062"/>
          <a:ext cx="670987" cy="2579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l"/>
          <a:r>
            <a:rPr lang="bg-BG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</a:t>
          </a:r>
          <a:r>
            <a:rPr lang="en-US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r>
            <a:rPr lang="bg-BG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  <a:r>
            <a:rPr lang="en-US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</a:t>
          </a:r>
          <a:r>
            <a:rPr lang="bg-BG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  <a:endParaRPr lang="bg-BG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0.68929</cdr:x>
      <cdr:y>0.57348</cdr:y>
    </cdr:from>
    <cdr:to>
      <cdr:x>0.71429</cdr:x>
      <cdr:y>0.71406</cdr:y>
    </cdr:to>
    <cdr:sp macro="" textlink="">
      <cdr:nvSpPr>
        <cdr:cNvPr id="34" name="TextBox 15"/>
        <cdr:cNvSpPr txBox="1"/>
      </cdr:nvSpPr>
      <cdr:spPr>
        <a:xfrm xmlns:a="http://schemas.openxmlformats.org/drawingml/2006/main" rot="16200000">
          <a:off x="7067549" y="3705226"/>
          <a:ext cx="838201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endParaRPr lang="bg-BG" sz="110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0.73051</cdr:x>
      <cdr:y>0.57702</cdr:y>
    </cdr:from>
    <cdr:to>
      <cdr:x>0.75283</cdr:x>
      <cdr:y>0.716</cdr:y>
    </cdr:to>
    <cdr:sp macro="" textlink="">
      <cdr:nvSpPr>
        <cdr:cNvPr id="35" name="TextBox 16"/>
        <cdr:cNvSpPr txBox="1"/>
      </cdr:nvSpPr>
      <cdr:spPr>
        <a:xfrm xmlns:a="http://schemas.openxmlformats.org/drawingml/2006/main" rot="16200000">
          <a:off x="6674080" y="3065828"/>
          <a:ext cx="681749" cy="2111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bg-BG" sz="110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0.83125</cdr:x>
      <cdr:y>0.69968</cdr:y>
    </cdr:from>
    <cdr:to>
      <cdr:x>0.91696</cdr:x>
      <cdr:y>0.85304</cdr:y>
    </cdr:to>
    <cdr:sp macro="" textlink="">
      <cdr:nvSpPr>
        <cdr:cNvPr id="38" name="TextBox 19"/>
        <cdr:cNvSpPr txBox="1"/>
      </cdr:nvSpPr>
      <cdr:spPr>
        <a:xfrm xmlns:a="http://schemas.openxmlformats.org/drawingml/2006/main">
          <a:off x="8867775" y="41719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bg-BG" sz="1100"/>
        </a:p>
      </cdr:txBody>
    </cdr:sp>
  </cdr:relSizeAnchor>
  <cdr:relSizeAnchor xmlns:cdr="http://schemas.openxmlformats.org/drawingml/2006/chartDrawing">
    <cdr:from>
      <cdr:x>0.84119</cdr:x>
      <cdr:y>0.32299</cdr:y>
    </cdr:from>
    <cdr:to>
      <cdr:x>0.86708</cdr:x>
      <cdr:y>0.46357</cdr:y>
    </cdr:to>
    <cdr:sp macro="" textlink="">
      <cdr:nvSpPr>
        <cdr:cNvPr id="39" name="TextBox 20"/>
        <cdr:cNvSpPr txBox="1"/>
      </cdr:nvSpPr>
      <cdr:spPr>
        <a:xfrm xmlns:a="http://schemas.openxmlformats.org/drawingml/2006/main" rot="16200000">
          <a:off x="7733861" y="1806769"/>
          <a:ext cx="689598" cy="2448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endParaRPr lang="bg-BG" sz="110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0.42598</cdr:x>
      <cdr:y>0.14298</cdr:y>
    </cdr:from>
    <cdr:to>
      <cdr:x>0.45116</cdr:x>
      <cdr:y>0.5088</cdr:y>
    </cdr:to>
    <cdr:sp macro="" textlink="">
      <cdr:nvSpPr>
        <cdr:cNvPr id="42" name="TextBox 3"/>
        <cdr:cNvSpPr txBox="1"/>
      </cdr:nvSpPr>
      <cdr:spPr>
        <a:xfrm xmlns:a="http://schemas.openxmlformats.org/drawingml/2006/main" rot="16200000">
          <a:off x="3250922" y="1479513"/>
          <a:ext cx="1794484" cy="238160"/>
        </a:xfrm>
        <a:custGeom xmlns:a="http://schemas.openxmlformats.org/drawingml/2006/main">
          <a:avLst/>
          <a:gdLst>
            <a:gd name="connsiteX0" fmla="*/ 0 w 1794484"/>
            <a:gd name="connsiteY0" fmla="*/ 0 h 209597"/>
            <a:gd name="connsiteX1" fmla="*/ 1794484 w 1794484"/>
            <a:gd name="connsiteY1" fmla="*/ 0 h 209597"/>
            <a:gd name="connsiteX2" fmla="*/ 1794484 w 1794484"/>
            <a:gd name="connsiteY2" fmla="*/ 209597 h 209597"/>
            <a:gd name="connsiteX3" fmla="*/ 0 w 1794484"/>
            <a:gd name="connsiteY3" fmla="*/ 209597 h 209597"/>
            <a:gd name="connsiteX4" fmla="*/ 0 w 1794484"/>
            <a:gd name="connsiteY4" fmla="*/ 0 h 209597"/>
            <a:gd name="connsiteX0" fmla="*/ 0 w 1794484"/>
            <a:gd name="connsiteY0" fmla="*/ 0 h 238175"/>
            <a:gd name="connsiteX1" fmla="*/ 1794484 w 1794484"/>
            <a:gd name="connsiteY1" fmla="*/ 0 h 238175"/>
            <a:gd name="connsiteX2" fmla="*/ 1318231 w 1794484"/>
            <a:gd name="connsiteY2" fmla="*/ 238175 h 238175"/>
            <a:gd name="connsiteX3" fmla="*/ 0 w 1794484"/>
            <a:gd name="connsiteY3" fmla="*/ 209597 h 238175"/>
            <a:gd name="connsiteX4" fmla="*/ 0 w 1794484"/>
            <a:gd name="connsiteY4" fmla="*/ 0 h 238175"/>
            <a:gd name="connsiteX0" fmla="*/ 0 w 1804003"/>
            <a:gd name="connsiteY0" fmla="*/ 0 h 219128"/>
            <a:gd name="connsiteX1" fmla="*/ 1794484 w 1804003"/>
            <a:gd name="connsiteY1" fmla="*/ 0 h 219128"/>
            <a:gd name="connsiteX2" fmla="*/ 1804003 w 1804003"/>
            <a:gd name="connsiteY2" fmla="*/ 219128 h 219128"/>
            <a:gd name="connsiteX3" fmla="*/ 0 w 1804003"/>
            <a:gd name="connsiteY3" fmla="*/ 209597 h 219128"/>
            <a:gd name="connsiteX4" fmla="*/ 0 w 1804003"/>
            <a:gd name="connsiteY4" fmla="*/ 0 h 219128"/>
            <a:gd name="connsiteX0" fmla="*/ 0 w 1794484"/>
            <a:gd name="connsiteY0" fmla="*/ 0 h 238181"/>
            <a:gd name="connsiteX1" fmla="*/ 1794484 w 1794484"/>
            <a:gd name="connsiteY1" fmla="*/ 0 h 238181"/>
            <a:gd name="connsiteX2" fmla="*/ 1794475 w 1794484"/>
            <a:gd name="connsiteY2" fmla="*/ 238181 h 238181"/>
            <a:gd name="connsiteX3" fmla="*/ 0 w 1794484"/>
            <a:gd name="connsiteY3" fmla="*/ 209597 h 238181"/>
            <a:gd name="connsiteX4" fmla="*/ 0 w 1794484"/>
            <a:gd name="connsiteY4" fmla="*/ 0 h 238181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</a:cxnLst>
          <a:rect l="l" t="t" r="r" b="b"/>
          <a:pathLst>
            <a:path w="1794484" h="238181">
              <a:moveTo>
                <a:pt x="0" y="0"/>
              </a:moveTo>
              <a:lnTo>
                <a:pt x="1794484" y="0"/>
              </a:lnTo>
              <a:cubicBezTo>
                <a:pt x="1794481" y="79394"/>
                <a:pt x="1794478" y="158787"/>
                <a:pt x="1794475" y="238181"/>
              </a:cubicBezTo>
              <a:lnTo>
                <a:pt x="0" y="209597"/>
              </a:lnTo>
              <a:lnTo>
                <a:pt x="0" y="0"/>
              </a:lnTo>
              <a:close/>
            </a:path>
          </a:pathLst>
        </a:cu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endParaRPr lang="bg-BG" sz="110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0.00537</cdr:x>
      <cdr:y>0.01036</cdr:y>
    </cdr:from>
    <cdr:to>
      <cdr:x>0.03055</cdr:x>
      <cdr:y>0.37618</cdr:y>
    </cdr:to>
    <cdr:sp macro="" textlink="">
      <cdr:nvSpPr>
        <cdr:cNvPr id="43" name="TextBox 1"/>
        <cdr:cNvSpPr txBox="1"/>
      </cdr:nvSpPr>
      <cdr:spPr>
        <a:xfrm xmlns:a="http://schemas.openxmlformats.org/drawingml/2006/main" rot="16200000">
          <a:off x="-727351" y="828951"/>
          <a:ext cx="1794484" cy="238181"/>
        </a:xfrm>
        <a:custGeom xmlns:a="http://schemas.openxmlformats.org/drawingml/2006/main">
          <a:avLst/>
          <a:gdLst>
            <a:gd name="connsiteX0" fmla="*/ 0 w 1794484"/>
            <a:gd name="connsiteY0" fmla="*/ 0 h 209597"/>
            <a:gd name="connsiteX1" fmla="*/ 1794484 w 1794484"/>
            <a:gd name="connsiteY1" fmla="*/ 0 h 209597"/>
            <a:gd name="connsiteX2" fmla="*/ 1794484 w 1794484"/>
            <a:gd name="connsiteY2" fmla="*/ 209597 h 209597"/>
            <a:gd name="connsiteX3" fmla="*/ 0 w 1794484"/>
            <a:gd name="connsiteY3" fmla="*/ 209597 h 209597"/>
            <a:gd name="connsiteX4" fmla="*/ 0 w 1794484"/>
            <a:gd name="connsiteY4" fmla="*/ 0 h 209597"/>
            <a:gd name="connsiteX0" fmla="*/ 0 w 1794484"/>
            <a:gd name="connsiteY0" fmla="*/ 0 h 238175"/>
            <a:gd name="connsiteX1" fmla="*/ 1794484 w 1794484"/>
            <a:gd name="connsiteY1" fmla="*/ 0 h 238175"/>
            <a:gd name="connsiteX2" fmla="*/ 1318231 w 1794484"/>
            <a:gd name="connsiteY2" fmla="*/ 238175 h 238175"/>
            <a:gd name="connsiteX3" fmla="*/ 0 w 1794484"/>
            <a:gd name="connsiteY3" fmla="*/ 209597 h 238175"/>
            <a:gd name="connsiteX4" fmla="*/ 0 w 1794484"/>
            <a:gd name="connsiteY4" fmla="*/ 0 h 238175"/>
            <a:gd name="connsiteX0" fmla="*/ 0 w 1804003"/>
            <a:gd name="connsiteY0" fmla="*/ 0 h 219128"/>
            <a:gd name="connsiteX1" fmla="*/ 1794484 w 1804003"/>
            <a:gd name="connsiteY1" fmla="*/ 0 h 219128"/>
            <a:gd name="connsiteX2" fmla="*/ 1804003 w 1804003"/>
            <a:gd name="connsiteY2" fmla="*/ 219128 h 219128"/>
            <a:gd name="connsiteX3" fmla="*/ 0 w 1804003"/>
            <a:gd name="connsiteY3" fmla="*/ 209597 h 219128"/>
            <a:gd name="connsiteX4" fmla="*/ 0 w 1804003"/>
            <a:gd name="connsiteY4" fmla="*/ 0 h 219128"/>
            <a:gd name="connsiteX0" fmla="*/ 0 w 1794484"/>
            <a:gd name="connsiteY0" fmla="*/ 0 h 238181"/>
            <a:gd name="connsiteX1" fmla="*/ 1794484 w 1794484"/>
            <a:gd name="connsiteY1" fmla="*/ 0 h 238181"/>
            <a:gd name="connsiteX2" fmla="*/ 1794475 w 1794484"/>
            <a:gd name="connsiteY2" fmla="*/ 238181 h 238181"/>
            <a:gd name="connsiteX3" fmla="*/ 0 w 1794484"/>
            <a:gd name="connsiteY3" fmla="*/ 209597 h 238181"/>
            <a:gd name="connsiteX4" fmla="*/ 0 w 1794484"/>
            <a:gd name="connsiteY4" fmla="*/ 0 h 238181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</a:cxnLst>
          <a:rect l="l" t="t" r="r" b="b"/>
          <a:pathLst>
            <a:path w="1794484" h="238181">
              <a:moveTo>
                <a:pt x="0" y="0"/>
              </a:moveTo>
              <a:lnTo>
                <a:pt x="1794484" y="0"/>
              </a:lnTo>
              <a:cubicBezTo>
                <a:pt x="1794481" y="79394"/>
                <a:pt x="1794478" y="158787"/>
                <a:pt x="1794475" y="238181"/>
              </a:cubicBezTo>
              <a:lnTo>
                <a:pt x="0" y="209597"/>
              </a:lnTo>
              <a:lnTo>
                <a:pt x="0" y="0"/>
              </a:lnTo>
              <a:close/>
            </a:path>
          </a:pathLst>
        </a:cu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bg-BG" sz="1100">
              <a:solidFill>
                <a:schemeClr val="bg1"/>
              </a:solidFill>
            </a:rPr>
            <a:t>106,76%</a:t>
          </a:r>
        </a:p>
      </cdr:txBody>
    </cdr:sp>
  </cdr:relSizeAnchor>
  <cdr:relSizeAnchor xmlns:cdr="http://schemas.openxmlformats.org/drawingml/2006/chartDrawing">
    <cdr:from>
      <cdr:x>0.35179</cdr:x>
      <cdr:y>0.623</cdr:y>
    </cdr:from>
    <cdr:to>
      <cdr:x>0.4375</cdr:x>
      <cdr:y>0.77636</cdr:y>
    </cdr:to>
    <cdr:sp macro="" textlink="">
      <cdr:nvSpPr>
        <cdr:cNvPr id="44" name="TextBox 4"/>
        <cdr:cNvSpPr txBox="1"/>
      </cdr:nvSpPr>
      <cdr:spPr>
        <a:xfrm xmlns:a="http://schemas.openxmlformats.org/drawingml/2006/main">
          <a:off x="3752850" y="37147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bg-BG" sz="1100"/>
        </a:p>
      </cdr:txBody>
    </cdr:sp>
  </cdr:relSizeAnchor>
  <cdr:relSizeAnchor xmlns:cdr="http://schemas.openxmlformats.org/drawingml/2006/chartDrawing">
    <cdr:from>
      <cdr:x>0.14167</cdr:x>
      <cdr:y>0.47778</cdr:y>
    </cdr:from>
    <cdr:to>
      <cdr:x>0.28333</cdr:x>
      <cdr:y>0.51111</cdr:y>
    </cdr:to>
    <cdr:sp macro="" textlink="">
      <cdr:nvSpPr>
        <cdr:cNvPr id="45" name="TextBox 5"/>
        <cdr:cNvSpPr txBox="1"/>
      </cdr:nvSpPr>
      <cdr:spPr>
        <a:xfrm xmlns:a="http://schemas.openxmlformats.org/drawingml/2006/main">
          <a:off x="1295401" y="3276601"/>
          <a:ext cx="12954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r>
            <a:rPr lang="en-US" sz="11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73,58</a:t>
          </a:r>
          <a:r>
            <a:rPr lang="bg-BG" sz="11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  <a:endParaRPr lang="bg-BG" sz="11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0.11413</cdr:x>
      <cdr:y>0.3845</cdr:y>
    </cdr:from>
    <cdr:to>
      <cdr:x>0.24643</cdr:x>
      <cdr:y>0.46713</cdr:y>
    </cdr:to>
    <cdr:sp macro="" textlink="">
      <cdr:nvSpPr>
        <cdr:cNvPr id="46" name="TextBox 6"/>
        <cdr:cNvSpPr txBox="1"/>
      </cdr:nvSpPr>
      <cdr:spPr>
        <a:xfrm xmlns:a="http://schemas.openxmlformats.org/drawingml/2006/main">
          <a:off x="1043608" y="2636912"/>
          <a:ext cx="1209720" cy="566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r>
            <a:rPr lang="en-US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bg-BG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</a:t>
          </a:r>
          <a:r>
            <a:rPr lang="en-US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</a:t>
          </a:r>
          <a:r>
            <a:rPr lang="bg-BG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  <a:r>
            <a:rPr lang="en-US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18</a:t>
          </a:r>
          <a:r>
            <a:rPr lang="bg-BG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  <a:endParaRPr lang="bg-BG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0.70723</cdr:x>
      <cdr:y>0.12621</cdr:y>
    </cdr:from>
    <cdr:to>
      <cdr:x>0.73223</cdr:x>
      <cdr:y>0.58853</cdr:y>
    </cdr:to>
    <cdr:sp macro="" textlink="">
      <cdr:nvSpPr>
        <cdr:cNvPr id="47" name="TextBox 7"/>
        <cdr:cNvSpPr txBox="1"/>
      </cdr:nvSpPr>
      <cdr:spPr>
        <a:xfrm xmlns:a="http://schemas.openxmlformats.org/drawingml/2006/main" rot="16200000">
          <a:off x="5673536" y="1634811"/>
          <a:ext cx="2267830" cy="2364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endParaRPr lang="bg-BG" sz="110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0.52993</cdr:x>
      <cdr:y>0.34563</cdr:y>
    </cdr:from>
    <cdr:to>
      <cdr:x>0.54884</cdr:x>
      <cdr:y>0.73804</cdr:y>
    </cdr:to>
    <cdr:sp macro="" textlink="">
      <cdr:nvSpPr>
        <cdr:cNvPr id="48" name="TextBox 8"/>
        <cdr:cNvSpPr txBox="1"/>
      </cdr:nvSpPr>
      <cdr:spPr>
        <a:xfrm xmlns:a="http://schemas.openxmlformats.org/drawingml/2006/main" rot="16200000">
          <a:off x="4139226" y="2568483"/>
          <a:ext cx="1924936" cy="1788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l"/>
          <a:endParaRPr lang="bg-BG" sz="11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0.38975</cdr:x>
      <cdr:y>0.39676</cdr:y>
    </cdr:from>
    <cdr:to>
      <cdr:x>0.46591</cdr:x>
      <cdr:y>0.47778</cdr:y>
    </cdr:to>
    <cdr:sp macro="" textlink="">
      <cdr:nvSpPr>
        <cdr:cNvPr id="49" name="TextBox 9"/>
        <cdr:cNvSpPr txBox="1"/>
      </cdr:nvSpPr>
      <cdr:spPr>
        <a:xfrm xmlns:a="http://schemas.openxmlformats.org/drawingml/2006/main">
          <a:off x="3563874" y="2720980"/>
          <a:ext cx="696407" cy="5556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endParaRPr lang="bg-BG" sz="1200" b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r"/>
          <a:r>
            <a:rPr lang="bg-BG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r>
            <a:rPr lang="en-US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bg-BG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  <a:r>
            <a:rPr lang="en-US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29 </a:t>
          </a:r>
          <a:r>
            <a:rPr lang="bg-BG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</a:p>
      </cdr:txBody>
    </cdr:sp>
  </cdr:relSizeAnchor>
  <cdr:relSizeAnchor xmlns:cdr="http://schemas.openxmlformats.org/drawingml/2006/chartDrawing">
    <cdr:from>
      <cdr:x>0.57054</cdr:x>
      <cdr:y>0.60064</cdr:y>
    </cdr:from>
    <cdr:to>
      <cdr:x>0.63036</cdr:x>
      <cdr:y>0.71725</cdr:y>
    </cdr:to>
    <cdr:sp macro="" textlink="">
      <cdr:nvSpPr>
        <cdr:cNvPr id="50" name="TextBox 10"/>
        <cdr:cNvSpPr txBox="1"/>
      </cdr:nvSpPr>
      <cdr:spPr>
        <a:xfrm xmlns:a="http://schemas.openxmlformats.org/drawingml/2006/main">
          <a:off x="6086475" y="3581400"/>
          <a:ext cx="638175" cy="6953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bg-BG" sz="1100"/>
        </a:p>
      </cdr:txBody>
    </cdr:sp>
  </cdr:relSizeAnchor>
  <cdr:relSizeAnchor xmlns:cdr="http://schemas.openxmlformats.org/drawingml/2006/chartDrawing">
    <cdr:from>
      <cdr:x>0.55982</cdr:x>
      <cdr:y>0.53355</cdr:y>
    </cdr:from>
    <cdr:to>
      <cdr:x>0.58482</cdr:x>
      <cdr:y>0.71086</cdr:y>
    </cdr:to>
    <cdr:sp macro="" textlink="">
      <cdr:nvSpPr>
        <cdr:cNvPr id="51" name="TextBox 11"/>
        <cdr:cNvSpPr txBox="1"/>
      </cdr:nvSpPr>
      <cdr:spPr>
        <a:xfrm xmlns:a="http://schemas.openxmlformats.org/drawingml/2006/main" rot="16200000">
          <a:off x="5576890" y="3576638"/>
          <a:ext cx="1057274" cy="2666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endParaRPr lang="bg-BG" sz="110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0.7097</cdr:x>
      <cdr:y>0.23484</cdr:y>
    </cdr:from>
    <cdr:to>
      <cdr:x>0.73202</cdr:x>
      <cdr:y>0.38819</cdr:y>
    </cdr:to>
    <cdr:sp macro="" textlink="">
      <cdr:nvSpPr>
        <cdr:cNvPr id="52" name="TextBox 12"/>
        <cdr:cNvSpPr txBox="1"/>
      </cdr:nvSpPr>
      <cdr:spPr>
        <a:xfrm xmlns:a="http://schemas.openxmlformats.org/drawingml/2006/main" rot="16200000">
          <a:off x="6441962" y="1422529"/>
          <a:ext cx="752240" cy="2111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endParaRPr lang="bg-BG" sz="110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0.48333</cdr:x>
      <cdr:y>0.53333</cdr:y>
    </cdr:from>
    <cdr:to>
      <cdr:x>0.60415</cdr:x>
      <cdr:y>0.56838</cdr:y>
    </cdr:to>
    <cdr:sp macro="" textlink="">
      <cdr:nvSpPr>
        <cdr:cNvPr id="53" name="TextBox 13"/>
        <cdr:cNvSpPr txBox="1"/>
      </cdr:nvSpPr>
      <cdr:spPr>
        <a:xfrm xmlns:a="http://schemas.openxmlformats.org/drawingml/2006/main">
          <a:off x="4419600" y="3657600"/>
          <a:ext cx="1104778" cy="2403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r>
            <a:rPr lang="en-US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87,91</a:t>
          </a:r>
          <a:r>
            <a:rPr lang="bg-BG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  <a:endParaRPr lang="bg-BG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0.65254</cdr:x>
      <cdr:y>0.61359</cdr:y>
    </cdr:from>
    <cdr:to>
      <cdr:x>0.68644</cdr:x>
      <cdr:y>0.71142</cdr:y>
    </cdr:to>
    <cdr:sp macro="" textlink="">
      <cdr:nvSpPr>
        <cdr:cNvPr id="54" name="TextBox 14"/>
        <cdr:cNvSpPr txBox="1"/>
      </cdr:nvSpPr>
      <cdr:spPr>
        <a:xfrm xmlns:a="http://schemas.openxmlformats.org/drawingml/2006/main" rot="16200000">
          <a:off x="5773798" y="3179468"/>
          <a:ext cx="492007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l"/>
          <a:endParaRPr lang="bg-BG" sz="11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0.68929</cdr:x>
      <cdr:y>0.57348</cdr:y>
    </cdr:from>
    <cdr:to>
      <cdr:x>0.71429</cdr:x>
      <cdr:y>0.71406</cdr:y>
    </cdr:to>
    <cdr:sp macro="" textlink="">
      <cdr:nvSpPr>
        <cdr:cNvPr id="55" name="TextBox 15"/>
        <cdr:cNvSpPr txBox="1"/>
      </cdr:nvSpPr>
      <cdr:spPr>
        <a:xfrm xmlns:a="http://schemas.openxmlformats.org/drawingml/2006/main" rot="16200000">
          <a:off x="7067549" y="3705226"/>
          <a:ext cx="838201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endParaRPr lang="bg-BG" sz="110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0.73051</cdr:x>
      <cdr:y>0.57702</cdr:y>
    </cdr:from>
    <cdr:to>
      <cdr:x>0.75283</cdr:x>
      <cdr:y>0.716</cdr:y>
    </cdr:to>
    <cdr:sp macro="" textlink="">
      <cdr:nvSpPr>
        <cdr:cNvPr id="56" name="TextBox 16"/>
        <cdr:cNvSpPr txBox="1"/>
      </cdr:nvSpPr>
      <cdr:spPr>
        <a:xfrm xmlns:a="http://schemas.openxmlformats.org/drawingml/2006/main" rot="16200000">
          <a:off x="6674080" y="3065828"/>
          <a:ext cx="681749" cy="2111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bg-BG" sz="110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0.68333</cdr:x>
      <cdr:y>0.58889</cdr:y>
    </cdr:from>
    <cdr:to>
      <cdr:x>0.79363</cdr:x>
      <cdr:y>0.63603</cdr:y>
    </cdr:to>
    <cdr:sp macro="" textlink="">
      <cdr:nvSpPr>
        <cdr:cNvPr id="57" name="TextBox 17"/>
        <cdr:cNvSpPr txBox="1"/>
      </cdr:nvSpPr>
      <cdr:spPr>
        <a:xfrm xmlns:a="http://schemas.openxmlformats.org/drawingml/2006/main">
          <a:off x="6248400" y="4038600"/>
          <a:ext cx="1008583" cy="3232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200" b="1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67,57</a:t>
          </a:r>
          <a:r>
            <a:rPr lang="bg-BG" sz="1200" b="1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  <a:endParaRPr lang="bg-BG" sz="1200" b="1" i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0.74167</cdr:x>
      <cdr:y>0.61111</cdr:y>
    </cdr:from>
    <cdr:to>
      <cdr:x>0.84111</cdr:x>
      <cdr:y>0.64563</cdr:y>
    </cdr:to>
    <cdr:sp macro="" textlink="">
      <cdr:nvSpPr>
        <cdr:cNvPr id="58" name="TextBox 18"/>
        <cdr:cNvSpPr txBox="1"/>
      </cdr:nvSpPr>
      <cdr:spPr>
        <a:xfrm xmlns:a="http://schemas.openxmlformats.org/drawingml/2006/main">
          <a:off x="6781800" y="4191000"/>
          <a:ext cx="909279" cy="2367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53,72</a:t>
          </a:r>
          <a:r>
            <a:rPr lang="bg-BG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  <a:endParaRPr lang="bg-BG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0.83125</cdr:x>
      <cdr:y>0.69968</cdr:y>
    </cdr:from>
    <cdr:to>
      <cdr:x>0.91696</cdr:x>
      <cdr:y>0.85304</cdr:y>
    </cdr:to>
    <cdr:sp macro="" textlink="">
      <cdr:nvSpPr>
        <cdr:cNvPr id="59" name="TextBox 19"/>
        <cdr:cNvSpPr txBox="1"/>
      </cdr:nvSpPr>
      <cdr:spPr>
        <a:xfrm xmlns:a="http://schemas.openxmlformats.org/drawingml/2006/main">
          <a:off x="8867775" y="41719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bg-BG" sz="1100"/>
        </a:p>
      </cdr:txBody>
    </cdr:sp>
  </cdr:relSizeAnchor>
  <cdr:relSizeAnchor xmlns:cdr="http://schemas.openxmlformats.org/drawingml/2006/chartDrawing">
    <cdr:from>
      <cdr:x>0.84119</cdr:x>
      <cdr:y>0.32299</cdr:y>
    </cdr:from>
    <cdr:to>
      <cdr:x>0.86708</cdr:x>
      <cdr:y>0.46357</cdr:y>
    </cdr:to>
    <cdr:sp macro="" textlink="">
      <cdr:nvSpPr>
        <cdr:cNvPr id="60" name="TextBox 20"/>
        <cdr:cNvSpPr txBox="1"/>
      </cdr:nvSpPr>
      <cdr:spPr>
        <a:xfrm xmlns:a="http://schemas.openxmlformats.org/drawingml/2006/main" rot="16200000">
          <a:off x="7733861" y="1806769"/>
          <a:ext cx="689598" cy="2448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endParaRPr lang="bg-BG" sz="110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0.86667</cdr:x>
      <cdr:y>0.57778</cdr:y>
    </cdr:from>
    <cdr:to>
      <cdr:x>0.95533</cdr:x>
      <cdr:y>0.6215</cdr:y>
    </cdr:to>
    <cdr:sp macro="" textlink="">
      <cdr:nvSpPr>
        <cdr:cNvPr id="61" name="TextBox 21"/>
        <cdr:cNvSpPr txBox="1"/>
      </cdr:nvSpPr>
      <cdr:spPr>
        <a:xfrm xmlns:a="http://schemas.openxmlformats.org/drawingml/2006/main">
          <a:off x="7924800" y="3962400"/>
          <a:ext cx="810707" cy="2998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r>
            <a:rPr lang="en-US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47,84</a:t>
          </a:r>
          <a:r>
            <a:rPr lang="bg-BG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%</a:t>
          </a:r>
        </a:p>
      </cdr:txBody>
    </cdr:sp>
  </cdr:relSizeAnchor>
  <cdr:relSizeAnchor xmlns:cdr="http://schemas.openxmlformats.org/drawingml/2006/chartDrawing">
    <cdr:from>
      <cdr:x>0.90699</cdr:x>
      <cdr:y>0.61111</cdr:y>
    </cdr:from>
    <cdr:to>
      <cdr:x>0.99685</cdr:x>
      <cdr:y>0.64325</cdr:y>
    </cdr:to>
    <cdr:sp macro="" textlink="">
      <cdr:nvSpPr>
        <cdr:cNvPr id="62" name="TextBox 22"/>
        <cdr:cNvSpPr txBox="1"/>
      </cdr:nvSpPr>
      <cdr:spPr>
        <a:xfrm xmlns:a="http://schemas.openxmlformats.org/drawingml/2006/main">
          <a:off x="8293520" y="4191000"/>
          <a:ext cx="821679" cy="2204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r>
            <a:rPr lang="en-US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43,31</a:t>
          </a:r>
          <a:r>
            <a:rPr lang="bg-BG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%</a:t>
          </a:r>
        </a:p>
      </cdr:txBody>
    </cdr:sp>
  </cdr:relSizeAnchor>
  <cdr:relSizeAnchor xmlns:cdr="http://schemas.openxmlformats.org/drawingml/2006/chartDrawing">
    <cdr:from>
      <cdr:x>0.42598</cdr:x>
      <cdr:y>0.14298</cdr:y>
    </cdr:from>
    <cdr:to>
      <cdr:x>0.45116</cdr:x>
      <cdr:y>0.5088</cdr:y>
    </cdr:to>
    <cdr:sp macro="" textlink="">
      <cdr:nvSpPr>
        <cdr:cNvPr id="63" name="TextBox 3"/>
        <cdr:cNvSpPr txBox="1"/>
      </cdr:nvSpPr>
      <cdr:spPr>
        <a:xfrm xmlns:a="http://schemas.openxmlformats.org/drawingml/2006/main" rot="16200000">
          <a:off x="3250922" y="1479513"/>
          <a:ext cx="1794484" cy="238160"/>
        </a:xfrm>
        <a:custGeom xmlns:a="http://schemas.openxmlformats.org/drawingml/2006/main">
          <a:avLst/>
          <a:gdLst>
            <a:gd name="connsiteX0" fmla="*/ 0 w 1794484"/>
            <a:gd name="connsiteY0" fmla="*/ 0 h 209597"/>
            <a:gd name="connsiteX1" fmla="*/ 1794484 w 1794484"/>
            <a:gd name="connsiteY1" fmla="*/ 0 h 209597"/>
            <a:gd name="connsiteX2" fmla="*/ 1794484 w 1794484"/>
            <a:gd name="connsiteY2" fmla="*/ 209597 h 209597"/>
            <a:gd name="connsiteX3" fmla="*/ 0 w 1794484"/>
            <a:gd name="connsiteY3" fmla="*/ 209597 h 209597"/>
            <a:gd name="connsiteX4" fmla="*/ 0 w 1794484"/>
            <a:gd name="connsiteY4" fmla="*/ 0 h 209597"/>
            <a:gd name="connsiteX0" fmla="*/ 0 w 1794484"/>
            <a:gd name="connsiteY0" fmla="*/ 0 h 238175"/>
            <a:gd name="connsiteX1" fmla="*/ 1794484 w 1794484"/>
            <a:gd name="connsiteY1" fmla="*/ 0 h 238175"/>
            <a:gd name="connsiteX2" fmla="*/ 1318231 w 1794484"/>
            <a:gd name="connsiteY2" fmla="*/ 238175 h 238175"/>
            <a:gd name="connsiteX3" fmla="*/ 0 w 1794484"/>
            <a:gd name="connsiteY3" fmla="*/ 209597 h 238175"/>
            <a:gd name="connsiteX4" fmla="*/ 0 w 1794484"/>
            <a:gd name="connsiteY4" fmla="*/ 0 h 238175"/>
            <a:gd name="connsiteX0" fmla="*/ 0 w 1804003"/>
            <a:gd name="connsiteY0" fmla="*/ 0 h 219128"/>
            <a:gd name="connsiteX1" fmla="*/ 1794484 w 1804003"/>
            <a:gd name="connsiteY1" fmla="*/ 0 h 219128"/>
            <a:gd name="connsiteX2" fmla="*/ 1804003 w 1804003"/>
            <a:gd name="connsiteY2" fmla="*/ 219128 h 219128"/>
            <a:gd name="connsiteX3" fmla="*/ 0 w 1804003"/>
            <a:gd name="connsiteY3" fmla="*/ 209597 h 219128"/>
            <a:gd name="connsiteX4" fmla="*/ 0 w 1804003"/>
            <a:gd name="connsiteY4" fmla="*/ 0 h 219128"/>
            <a:gd name="connsiteX0" fmla="*/ 0 w 1794484"/>
            <a:gd name="connsiteY0" fmla="*/ 0 h 238181"/>
            <a:gd name="connsiteX1" fmla="*/ 1794484 w 1794484"/>
            <a:gd name="connsiteY1" fmla="*/ 0 h 238181"/>
            <a:gd name="connsiteX2" fmla="*/ 1794475 w 1794484"/>
            <a:gd name="connsiteY2" fmla="*/ 238181 h 238181"/>
            <a:gd name="connsiteX3" fmla="*/ 0 w 1794484"/>
            <a:gd name="connsiteY3" fmla="*/ 209597 h 238181"/>
            <a:gd name="connsiteX4" fmla="*/ 0 w 1794484"/>
            <a:gd name="connsiteY4" fmla="*/ 0 h 238181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</a:cxnLst>
          <a:rect l="l" t="t" r="r" b="b"/>
          <a:pathLst>
            <a:path w="1794484" h="238181">
              <a:moveTo>
                <a:pt x="0" y="0"/>
              </a:moveTo>
              <a:lnTo>
                <a:pt x="1794484" y="0"/>
              </a:lnTo>
              <a:cubicBezTo>
                <a:pt x="1794481" y="79394"/>
                <a:pt x="1794478" y="158787"/>
                <a:pt x="1794475" y="238181"/>
              </a:cubicBezTo>
              <a:lnTo>
                <a:pt x="0" y="209597"/>
              </a:lnTo>
              <a:lnTo>
                <a:pt x="0" y="0"/>
              </a:lnTo>
              <a:close/>
            </a:path>
          </a:pathLst>
        </a:cu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endParaRPr lang="bg-BG" sz="110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0.00537</cdr:x>
      <cdr:y>0.01036</cdr:y>
    </cdr:from>
    <cdr:to>
      <cdr:x>0.03055</cdr:x>
      <cdr:y>0.37618</cdr:y>
    </cdr:to>
    <cdr:sp macro="" textlink="">
      <cdr:nvSpPr>
        <cdr:cNvPr id="64" name="TextBox 1"/>
        <cdr:cNvSpPr txBox="1"/>
      </cdr:nvSpPr>
      <cdr:spPr>
        <a:xfrm xmlns:a="http://schemas.openxmlformats.org/drawingml/2006/main" rot="16200000">
          <a:off x="-727351" y="828951"/>
          <a:ext cx="1794484" cy="238181"/>
        </a:xfrm>
        <a:custGeom xmlns:a="http://schemas.openxmlformats.org/drawingml/2006/main">
          <a:avLst/>
          <a:gdLst>
            <a:gd name="connsiteX0" fmla="*/ 0 w 1794484"/>
            <a:gd name="connsiteY0" fmla="*/ 0 h 209597"/>
            <a:gd name="connsiteX1" fmla="*/ 1794484 w 1794484"/>
            <a:gd name="connsiteY1" fmla="*/ 0 h 209597"/>
            <a:gd name="connsiteX2" fmla="*/ 1794484 w 1794484"/>
            <a:gd name="connsiteY2" fmla="*/ 209597 h 209597"/>
            <a:gd name="connsiteX3" fmla="*/ 0 w 1794484"/>
            <a:gd name="connsiteY3" fmla="*/ 209597 h 209597"/>
            <a:gd name="connsiteX4" fmla="*/ 0 w 1794484"/>
            <a:gd name="connsiteY4" fmla="*/ 0 h 209597"/>
            <a:gd name="connsiteX0" fmla="*/ 0 w 1794484"/>
            <a:gd name="connsiteY0" fmla="*/ 0 h 238175"/>
            <a:gd name="connsiteX1" fmla="*/ 1794484 w 1794484"/>
            <a:gd name="connsiteY1" fmla="*/ 0 h 238175"/>
            <a:gd name="connsiteX2" fmla="*/ 1318231 w 1794484"/>
            <a:gd name="connsiteY2" fmla="*/ 238175 h 238175"/>
            <a:gd name="connsiteX3" fmla="*/ 0 w 1794484"/>
            <a:gd name="connsiteY3" fmla="*/ 209597 h 238175"/>
            <a:gd name="connsiteX4" fmla="*/ 0 w 1794484"/>
            <a:gd name="connsiteY4" fmla="*/ 0 h 238175"/>
            <a:gd name="connsiteX0" fmla="*/ 0 w 1804003"/>
            <a:gd name="connsiteY0" fmla="*/ 0 h 219128"/>
            <a:gd name="connsiteX1" fmla="*/ 1794484 w 1804003"/>
            <a:gd name="connsiteY1" fmla="*/ 0 h 219128"/>
            <a:gd name="connsiteX2" fmla="*/ 1804003 w 1804003"/>
            <a:gd name="connsiteY2" fmla="*/ 219128 h 219128"/>
            <a:gd name="connsiteX3" fmla="*/ 0 w 1804003"/>
            <a:gd name="connsiteY3" fmla="*/ 209597 h 219128"/>
            <a:gd name="connsiteX4" fmla="*/ 0 w 1804003"/>
            <a:gd name="connsiteY4" fmla="*/ 0 h 219128"/>
            <a:gd name="connsiteX0" fmla="*/ 0 w 1794484"/>
            <a:gd name="connsiteY0" fmla="*/ 0 h 238181"/>
            <a:gd name="connsiteX1" fmla="*/ 1794484 w 1794484"/>
            <a:gd name="connsiteY1" fmla="*/ 0 h 238181"/>
            <a:gd name="connsiteX2" fmla="*/ 1794475 w 1794484"/>
            <a:gd name="connsiteY2" fmla="*/ 238181 h 238181"/>
            <a:gd name="connsiteX3" fmla="*/ 0 w 1794484"/>
            <a:gd name="connsiteY3" fmla="*/ 209597 h 238181"/>
            <a:gd name="connsiteX4" fmla="*/ 0 w 1794484"/>
            <a:gd name="connsiteY4" fmla="*/ 0 h 238181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</a:cxnLst>
          <a:rect l="l" t="t" r="r" b="b"/>
          <a:pathLst>
            <a:path w="1794484" h="238181">
              <a:moveTo>
                <a:pt x="0" y="0"/>
              </a:moveTo>
              <a:lnTo>
                <a:pt x="1794484" y="0"/>
              </a:lnTo>
              <a:cubicBezTo>
                <a:pt x="1794481" y="79394"/>
                <a:pt x="1794478" y="158787"/>
                <a:pt x="1794475" y="238181"/>
              </a:cubicBezTo>
              <a:lnTo>
                <a:pt x="0" y="209597"/>
              </a:lnTo>
              <a:lnTo>
                <a:pt x="0" y="0"/>
              </a:lnTo>
              <a:close/>
            </a:path>
          </a:pathLst>
        </a:cu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bg-BG" sz="1100">
              <a:solidFill>
                <a:schemeClr val="bg1"/>
              </a:solidFill>
            </a:rPr>
            <a:t>106,76%</a:t>
          </a:r>
        </a:p>
      </cdr:txBody>
    </cdr:sp>
  </cdr:relSizeAnchor>
  <cdr:relSizeAnchor xmlns:cdr="http://schemas.openxmlformats.org/drawingml/2006/chartDrawing">
    <cdr:from>
      <cdr:x>0.18333</cdr:x>
      <cdr:y>0.54444</cdr:y>
    </cdr:from>
    <cdr:to>
      <cdr:x>0.20901</cdr:x>
      <cdr:y>0.66265</cdr:y>
    </cdr:to>
    <cdr:sp macro="" textlink="">
      <cdr:nvSpPr>
        <cdr:cNvPr id="65" name="TextBox 1"/>
        <cdr:cNvSpPr txBox="1"/>
      </cdr:nvSpPr>
      <cdr:spPr>
        <a:xfrm xmlns:a="http://schemas.openxmlformats.org/drawingml/2006/main" rot="16200000">
          <a:off x="1388446" y="4021753"/>
          <a:ext cx="810662" cy="2347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516 013 129</a:t>
          </a:r>
          <a:endParaRPr lang="bg-BG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0.23056</cdr:x>
      <cdr:y>0.58519</cdr:y>
    </cdr:from>
    <cdr:to>
      <cdr:x>0.25972</cdr:x>
      <cdr:y>0.72268</cdr:y>
    </cdr:to>
    <cdr:sp macro="" textlink="">
      <cdr:nvSpPr>
        <cdr:cNvPr id="66" name="TextBox 1"/>
        <cdr:cNvSpPr txBox="1"/>
      </cdr:nvSpPr>
      <cdr:spPr>
        <a:xfrm xmlns:a="http://schemas.openxmlformats.org/drawingml/2006/main" rot="16200000">
          <a:off x="1770082" y="4351318"/>
          <a:ext cx="942961" cy="2667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bg-BG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388</a:t>
          </a:r>
          <a:r>
            <a:rPr lang="en-US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bg-BG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519</a:t>
          </a:r>
          <a:r>
            <a:rPr lang="en-US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bg-BG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994</a:t>
          </a:r>
        </a:p>
      </cdr:txBody>
    </cdr:sp>
  </cdr:relSizeAnchor>
  <cdr:relSizeAnchor xmlns:cdr="http://schemas.openxmlformats.org/drawingml/2006/chartDrawing">
    <cdr:from>
      <cdr:x>0.35833</cdr:x>
      <cdr:y>0.54444</cdr:y>
    </cdr:from>
    <cdr:to>
      <cdr:x>0.38935</cdr:x>
      <cdr:y>0.66675</cdr:y>
    </cdr:to>
    <cdr:sp macro="" textlink="">
      <cdr:nvSpPr>
        <cdr:cNvPr id="67" name="TextBox 1"/>
        <cdr:cNvSpPr txBox="1"/>
      </cdr:nvSpPr>
      <cdr:spPr>
        <a:xfrm xmlns:a="http://schemas.openxmlformats.org/drawingml/2006/main" rot="16200000">
          <a:off x="2999043" y="4011357"/>
          <a:ext cx="838770" cy="2836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bg-BG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630</a:t>
          </a:r>
          <a:r>
            <a:rPr lang="en-US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bg-BG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166</a:t>
          </a:r>
          <a:r>
            <a:rPr lang="en-US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bg-BG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865</a:t>
          </a:r>
        </a:p>
      </cdr:txBody>
    </cdr:sp>
  </cdr:relSizeAnchor>
  <cdr:relSizeAnchor xmlns:cdr="http://schemas.openxmlformats.org/drawingml/2006/chartDrawing">
    <cdr:from>
      <cdr:x>0.40556</cdr:x>
      <cdr:y>0.57407</cdr:y>
    </cdr:from>
    <cdr:to>
      <cdr:x>0.43345</cdr:x>
      <cdr:y>0.70476</cdr:y>
    </cdr:to>
    <cdr:sp macro="" textlink="">
      <cdr:nvSpPr>
        <cdr:cNvPr id="68" name="TextBox 1"/>
        <cdr:cNvSpPr txBox="1"/>
      </cdr:nvSpPr>
      <cdr:spPr>
        <a:xfrm xmlns:a="http://schemas.openxmlformats.org/drawingml/2006/main" rot="16200000">
          <a:off x="3387821" y="4257579"/>
          <a:ext cx="896212" cy="2550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bg-BG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460</a:t>
          </a:r>
          <a:r>
            <a:rPr lang="en-US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bg-BG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526</a:t>
          </a:r>
          <a:r>
            <a:rPr lang="en-US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bg-BG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384</a:t>
          </a:r>
        </a:p>
      </cdr:txBody>
    </cdr:sp>
  </cdr:relSizeAnchor>
  <cdr:relSizeAnchor xmlns:cdr="http://schemas.openxmlformats.org/drawingml/2006/chartDrawing">
    <cdr:from>
      <cdr:x>0.54149</cdr:x>
      <cdr:y>0.58889</cdr:y>
    </cdr:from>
    <cdr:to>
      <cdr:x>0.57379</cdr:x>
      <cdr:y>0.72222</cdr:y>
    </cdr:to>
    <cdr:sp macro="" textlink="">
      <cdr:nvSpPr>
        <cdr:cNvPr id="69" name="TextBox 1"/>
        <cdr:cNvSpPr txBox="1"/>
      </cdr:nvSpPr>
      <cdr:spPr>
        <a:xfrm xmlns:a="http://schemas.openxmlformats.org/drawingml/2006/main" rot="16200000">
          <a:off x="4641877" y="4348136"/>
          <a:ext cx="914362" cy="2952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bg-BG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292</a:t>
          </a:r>
          <a:r>
            <a:rPr lang="en-US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bg-BG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898</a:t>
          </a:r>
          <a:r>
            <a:rPr lang="en-US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bg-BG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985</a:t>
          </a:r>
        </a:p>
      </cdr:txBody>
    </cdr:sp>
  </cdr:relSizeAnchor>
  <cdr:relSizeAnchor xmlns:cdr="http://schemas.openxmlformats.org/drawingml/2006/chartDrawing">
    <cdr:from>
      <cdr:x>0.575</cdr:x>
      <cdr:y>0.64444</cdr:y>
    </cdr:from>
    <cdr:to>
      <cdr:x>0.61805</cdr:x>
      <cdr:y>0.77222</cdr:y>
    </cdr:to>
    <cdr:sp macro="" textlink="">
      <cdr:nvSpPr>
        <cdr:cNvPr id="70" name="TextBox 1"/>
        <cdr:cNvSpPr txBox="1"/>
      </cdr:nvSpPr>
      <cdr:spPr>
        <a:xfrm xmlns:a="http://schemas.openxmlformats.org/drawingml/2006/main" rot="16200000">
          <a:off x="5016466" y="4660933"/>
          <a:ext cx="876297" cy="3936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bg-BG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238</a:t>
          </a:r>
          <a:r>
            <a:rPr lang="en-US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bg-BG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170</a:t>
          </a:r>
          <a:r>
            <a:rPr lang="en-US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bg-BG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327</a:t>
          </a:r>
        </a:p>
      </cdr:txBody>
    </cdr:sp>
  </cdr:relSizeAnchor>
  <cdr:relSizeAnchor xmlns:cdr="http://schemas.openxmlformats.org/drawingml/2006/chartDrawing">
    <cdr:from>
      <cdr:x>0.71667</cdr:x>
      <cdr:y>0.61111</cdr:y>
    </cdr:from>
    <cdr:to>
      <cdr:x>0.74896</cdr:x>
      <cdr:y>0.74722</cdr:y>
    </cdr:to>
    <cdr:sp macro="" textlink="">
      <cdr:nvSpPr>
        <cdr:cNvPr id="71" name="TextBox 1"/>
        <cdr:cNvSpPr txBox="1"/>
      </cdr:nvSpPr>
      <cdr:spPr>
        <a:xfrm xmlns:a="http://schemas.openxmlformats.org/drawingml/2006/main" rot="16200000">
          <a:off x="6234128" y="4510072"/>
          <a:ext cx="933434" cy="2952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23 481 413</a:t>
          </a:r>
          <a:endParaRPr lang="bg-BG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0.75833</cdr:x>
      <cdr:y>0.63333</cdr:y>
    </cdr:from>
    <cdr:to>
      <cdr:x>0.79375</cdr:x>
      <cdr:y>0.76667</cdr:y>
    </cdr:to>
    <cdr:sp macro="" textlink="">
      <cdr:nvSpPr>
        <cdr:cNvPr id="72" name="TextBox 1"/>
        <cdr:cNvSpPr txBox="1"/>
      </cdr:nvSpPr>
      <cdr:spPr>
        <a:xfrm xmlns:a="http://schemas.openxmlformats.org/drawingml/2006/main" rot="16200000">
          <a:off x="6638922" y="4638678"/>
          <a:ext cx="914411" cy="3238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15 867 420</a:t>
          </a:r>
          <a:endParaRPr lang="bg-BG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0.89722</cdr:x>
      <cdr:y>0.60741</cdr:y>
    </cdr:from>
    <cdr:to>
      <cdr:x>0.92252</cdr:x>
      <cdr:y>0.74074</cdr:y>
    </cdr:to>
    <cdr:sp macro="" textlink="">
      <cdr:nvSpPr>
        <cdr:cNvPr id="73" name="TextBox 1"/>
        <cdr:cNvSpPr txBox="1"/>
      </cdr:nvSpPr>
      <cdr:spPr>
        <a:xfrm xmlns:a="http://schemas.openxmlformats.org/drawingml/2006/main" rot="16200000">
          <a:off x="7862663" y="4507137"/>
          <a:ext cx="914362" cy="2312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31 553 115</a:t>
          </a:r>
          <a:endParaRPr lang="bg-BG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0.93418</cdr:x>
      <cdr:y>0.63333</cdr:y>
    </cdr:from>
    <cdr:to>
      <cdr:x>0.96022</cdr:x>
      <cdr:y>0.76667</cdr:y>
    </cdr:to>
    <cdr:sp macro="" textlink="">
      <cdr:nvSpPr>
        <cdr:cNvPr id="74" name="TextBox 1"/>
        <cdr:cNvSpPr txBox="1"/>
      </cdr:nvSpPr>
      <cdr:spPr>
        <a:xfrm xmlns:a="http://schemas.openxmlformats.org/drawingml/2006/main" rot="16200000">
          <a:off x="8203987" y="4681525"/>
          <a:ext cx="914411" cy="2381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24 278 964</a:t>
          </a:r>
          <a:endParaRPr lang="bg-BG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0.14723</cdr:x>
      <cdr:y>0.45185</cdr:y>
    </cdr:from>
    <cdr:to>
      <cdr:x>0.18715</cdr:x>
      <cdr:y>0.58519</cdr:y>
    </cdr:to>
    <cdr:sp macro="" textlink="">
      <cdr:nvSpPr>
        <cdr:cNvPr id="75" name="TextBox 1"/>
        <cdr:cNvSpPr txBox="1"/>
      </cdr:nvSpPr>
      <cdr:spPr>
        <a:xfrm xmlns:a="http://schemas.openxmlformats.org/drawingml/2006/main" rot="16200000">
          <a:off x="1071522" y="3373477"/>
          <a:ext cx="914446" cy="3650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660 000 000</a:t>
          </a:r>
          <a:endParaRPr lang="bg-BG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0.32223</cdr:x>
      <cdr:y>0.44074</cdr:y>
    </cdr:from>
    <cdr:to>
      <cdr:x>0.34619</cdr:x>
      <cdr:y>0.56158</cdr:y>
    </cdr:to>
    <cdr:sp macro="" textlink="">
      <cdr:nvSpPr>
        <cdr:cNvPr id="76" name="TextBox 1"/>
        <cdr:cNvSpPr txBox="1"/>
      </cdr:nvSpPr>
      <cdr:spPr>
        <a:xfrm xmlns:a="http://schemas.openxmlformats.org/drawingml/2006/main" rot="16200000">
          <a:off x="2641616" y="3327391"/>
          <a:ext cx="828720" cy="2190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bg-BG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909</a:t>
          </a:r>
          <a:r>
            <a:rPr lang="en-US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bg-BG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587</a:t>
          </a:r>
          <a:r>
            <a:rPr lang="en-US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bg-BG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365</a:t>
          </a:r>
        </a:p>
      </cdr:txBody>
    </cdr:sp>
  </cdr:relSizeAnchor>
  <cdr:relSizeAnchor xmlns:cdr="http://schemas.openxmlformats.org/drawingml/2006/chartDrawing">
    <cdr:from>
      <cdr:x>0.5</cdr:x>
      <cdr:y>0.58889</cdr:y>
    </cdr:from>
    <cdr:to>
      <cdr:x>0.52917</cdr:x>
      <cdr:y>0.72222</cdr:y>
    </cdr:to>
    <cdr:sp macro="" textlink="">
      <cdr:nvSpPr>
        <cdr:cNvPr id="77" name="TextBox 1"/>
        <cdr:cNvSpPr txBox="1"/>
      </cdr:nvSpPr>
      <cdr:spPr>
        <a:xfrm xmlns:a="http://schemas.openxmlformats.org/drawingml/2006/main" rot="16200000">
          <a:off x="4248177" y="4362423"/>
          <a:ext cx="914377" cy="2667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bg-BG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333</a:t>
          </a:r>
          <a:r>
            <a:rPr lang="en-US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bg-BG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193</a:t>
          </a:r>
          <a:r>
            <a:rPr lang="en-US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bg-BG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801</a:t>
          </a:r>
        </a:p>
      </cdr:txBody>
    </cdr:sp>
  </cdr:relSizeAnchor>
  <cdr:relSizeAnchor xmlns:cdr="http://schemas.openxmlformats.org/drawingml/2006/chartDrawing">
    <cdr:from>
      <cdr:x>0.68056</cdr:x>
      <cdr:y>0.60741</cdr:y>
    </cdr:from>
    <cdr:to>
      <cdr:x>0.70868</cdr:x>
      <cdr:y>0.74074</cdr:y>
    </cdr:to>
    <cdr:sp macro="" textlink="">
      <cdr:nvSpPr>
        <cdr:cNvPr id="78" name="TextBox 1"/>
        <cdr:cNvSpPr txBox="1"/>
      </cdr:nvSpPr>
      <cdr:spPr>
        <a:xfrm xmlns:a="http://schemas.openxmlformats.org/drawingml/2006/main" rot="16200000">
          <a:off x="5894376" y="4494223"/>
          <a:ext cx="914377" cy="2571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bg-BG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34</a:t>
          </a:r>
          <a:r>
            <a:rPr lang="en-US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bg-BG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750</a:t>
          </a:r>
          <a:r>
            <a:rPr lang="en-US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bg-BG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000</a:t>
          </a:r>
        </a:p>
      </cdr:txBody>
    </cdr:sp>
  </cdr:relSizeAnchor>
  <cdr:relSizeAnchor xmlns:cdr="http://schemas.openxmlformats.org/drawingml/2006/chartDrawing">
    <cdr:from>
      <cdr:x>0.85533</cdr:x>
      <cdr:y>0.58519</cdr:y>
    </cdr:from>
    <cdr:to>
      <cdr:x>0.88763</cdr:x>
      <cdr:y>0.71852</cdr:y>
    </cdr:to>
    <cdr:sp macro="" textlink="">
      <cdr:nvSpPr>
        <cdr:cNvPr id="79" name="TextBox 1"/>
        <cdr:cNvSpPr txBox="1"/>
      </cdr:nvSpPr>
      <cdr:spPr>
        <a:xfrm xmlns:a="http://schemas.openxmlformats.org/drawingml/2006/main" rot="16200000">
          <a:off x="7511584" y="4322728"/>
          <a:ext cx="914377" cy="2953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bg-BG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65</a:t>
          </a:r>
          <a:r>
            <a:rPr lang="en-US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bg-BG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950</a:t>
          </a:r>
          <a:r>
            <a:rPr lang="en-US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bg-BG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000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A74F53F5-2E28-4FDA-8489-62324261E6FA}" type="datetimeFigureOut">
              <a:rPr lang="bg-BG"/>
              <a:pPr>
                <a:defRPr/>
              </a:pPr>
              <a:t>5.6.2015 г.</a:t>
            </a:fld>
            <a:endParaRPr lang="bg-BG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4D3CACD1-92B5-4425-B09E-37804ED43A49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3604330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1B200ACA-EC1D-49C2-B436-11417EBD7493}" type="datetimeFigureOut">
              <a:rPr lang="bg-BG"/>
              <a:pPr>
                <a:defRPr/>
              </a:pPr>
              <a:t>5.6.2015 г.</a:t>
            </a:fld>
            <a:endParaRPr lang="bg-BG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noProof="0" smtClean="0"/>
              <a:t>Click to edit Master text styles</a:t>
            </a:r>
          </a:p>
          <a:p>
            <a:pPr lvl="1"/>
            <a:r>
              <a:rPr lang="bg-BG" noProof="0" smtClean="0"/>
              <a:t>Second level</a:t>
            </a:r>
          </a:p>
          <a:p>
            <a:pPr lvl="2"/>
            <a:r>
              <a:rPr lang="bg-BG" noProof="0" smtClean="0"/>
              <a:t>Third level</a:t>
            </a:r>
          </a:p>
          <a:p>
            <a:pPr lvl="3"/>
            <a:r>
              <a:rPr lang="bg-BG" noProof="0" smtClean="0"/>
              <a:t>Fourth level</a:t>
            </a:r>
          </a:p>
          <a:p>
            <a:pPr lvl="4"/>
            <a:r>
              <a:rPr lang="bg-BG" noProof="0" smtClean="0"/>
              <a:t>Fifth level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383F7218-100D-452C-A97A-C3B59E06187D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37026366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3BB5127-A141-4BCE-BFE0-8BF09F41A357}" type="slidenum">
              <a:rPr lang="bg-BG" altLang="en-US" smtClean="0">
                <a:solidFill>
                  <a:srgbClr val="000000"/>
                </a:solidFill>
              </a:rPr>
              <a:pPr/>
              <a:t>6</a:t>
            </a:fld>
            <a:endParaRPr lang="bg-BG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143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3BB5127-A141-4BCE-BFE0-8BF09F41A357}" type="slidenum">
              <a:rPr lang="bg-BG" altLang="en-US" smtClean="0">
                <a:solidFill>
                  <a:srgbClr val="000000"/>
                </a:solidFill>
              </a:rPr>
              <a:pPr/>
              <a:t>7</a:t>
            </a:fld>
            <a:endParaRPr lang="bg-BG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352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3"/>
          <p:cNvGrpSpPr>
            <a:grpSpLocks/>
          </p:cNvGrpSpPr>
          <p:nvPr userDrawn="1"/>
        </p:nvGrpSpPr>
        <p:grpSpPr bwMode="auto">
          <a:xfrm>
            <a:off x="-3222625" y="304800"/>
            <a:ext cx="4365625" cy="4724400"/>
            <a:chOff x="-2030" y="192"/>
            <a:chExt cx="2750" cy="2976"/>
          </a:xfrm>
        </p:grpSpPr>
        <p:sp>
          <p:nvSpPr>
            <p:cNvPr id="4" name="AutoShape 4"/>
            <p:cNvSpPr>
              <a:spLocks noChangeArrowheads="1"/>
            </p:cNvSpPr>
            <p:nvPr userDrawn="1"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44083 w 64000"/>
                <a:gd name="T28" fmla="*/ -29639 h 64000"/>
                <a:gd name="T29" fmla="*/ 44083 w 64000"/>
                <a:gd name="T30" fmla="*/ 29639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5" name="AutoShape 5"/>
            <p:cNvSpPr>
              <a:spLocks noChangeArrowheads="1"/>
            </p:cNvSpPr>
            <p:nvPr userDrawn="1"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994 w 64000"/>
                <a:gd name="T28" fmla="*/ -25761 h 64000"/>
                <a:gd name="T29" fmla="*/ 50994 w 64000"/>
                <a:gd name="T30" fmla="*/ 25761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</p:grpSp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2484438" y="333375"/>
            <a:ext cx="4679950" cy="10080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endParaRPr lang="en-US" altLang="en-US" sz="1600" i="1" smtClean="0">
              <a:solidFill>
                <a:srgbClr val="004E8C"/>
              </a:solidFill>
              <a:latin typeface="Times New Roman" pitchFamily="18" charset="0"/>
            </a:endParaRPr>
          </a:p>
        </p:txBody>
      </p:sp>
      <p:sp>
        <p:nvSpPr>
          <p:cNvPr id="7" name="Line 19"/>
          <p:cNvSpPr>
            <a:spLocks noChangeShapeType="1"/>
          </p:cNvSpPr>
          <p:nvPr userDrawn="1"/>
        </p:nvSpPr>
        <p:spPr bwMode="auto">
          <a:xfrm>
            <a:off x="755650" y="1588"/>
            <a:ext cx="7777163" cy="0"/>
          </a:xfrm>
          <a:prstGeom prst="line">
            <a:avLst/>
          </a:prstGeom>
          <a:noFill/>
          <a:ln w="38100">
            <a:solidFill>
              <a:srgbClr val="002B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pic>
        <p:nvPicPr>
          <p:cNvPr id="8" name="Picture 20" descr="nex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525" y="6021388"/>
            <a:ext cx="11525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5" descr="eu_2funds_e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63525"/>
            <a:ext cx="2339975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588" y="179388"/>
            <a:ext cx="154305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27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1844675"/>
            <a:ext cx="72390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600" i="1">
                <a:solidFill>
                  <a:srgbClr val="004E8C"/>
                </a:solidFill>
                <a:latin typeface="Times New Roman" pitchFamily="18" charset="0"/>
              </a:defRPr>
            </a:lvl1pPr>
          </a:lstStyle>
          <a:p>
            <a:r>
              <a:rPr lang="bg-BG"/>
              <a:t>ХІV – то заседание </a:t>
            </a:r>
          </a:p>
          <a:p>
            <a:r>
              <a:rPr lang="bg-BG"/>
              <a:t>на Комитета за наблюдение  на </a:t>
            </a:r>
          </a:p>
          <a:p>
            <a:r>
              <a:rPr lang="bg-BG"/>
              <a:t>Оперативна програма  “Транспорт” 2007 -2013 г.</a:t>
            </a:r>
            <a:endParaRPr lang="en-US"/>
          </a:p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34464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  <a:p>
            <a:pPr>
              <a:defRPr/>
            </a:pPr>
            <a:r>
              <a:rPr lang="bg-BG" altLang="en-US"/>
              <a:t>V</a:t>
            </a:r>
            <a:r>
              <a:rPr lang="en-US" altLang="en-US"/>
              <a:t>I</a:t>
            </a:r>
            <a:r>
              <a:rPr lang="bg-BG" altLang="en-US"/>
              <a:t> заседание на Комитета за наблюдение на</a:t>
            </a:r>
            <a:r>
              <a:rPr lang="en-US" altLang="en-US"/>
              <a:t> </a:t>
            </a:r>
            <a:r>
              <a:rPr lang="bg-BG" altLang="en-US"/>
              <a:t>Оперативна програма  “Транспорт” 2007-2013 г.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3628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6673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667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  <a:p>
            <a:pPr>
              <a:defRPr/>
            </a:pPr>
            <a:r>
              <a:rPr lang="bg-BG" altLang="en-US"/>
              <a:t>V</a:t>
            </a:r>
            <a:r>
              <a:rPr lang="en-US" altLang="en-US"/>
              <a:t>I</a:t>
            </a:r>
            <a:r>
              <a:rPr lang="bg-BG" altLang="en-US"/>
              <a:t> заседание на Комитета за наблюдение на</a:t>
            </a:r>
            <a:r>
              <a:rPr lang="en-US" altLang="en-US"/>
              <a:t> </a:t>
            </a:r>
            <a:r>
              <a:rPr lang="bg-BG" altLang="en-US"/>
              <a:t>Оперативна програма  “Транспорт” 2007-2013 г.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5723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667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  <a:p>
            <a:pPr>
              <a:defRPr/>
            </a:pPr>
            <a:r>
              <a:rPr lang="bg-BG" altLang="en-US"/>
              <a:t>V</a:t>
            </a:r>
            <a:r>
              <a:rPr lang="en-US" altLang="en-US"/>
              <a:t>I</a:t>
            </a:r>
            <a:r>
              <a:rPr lang="bg-BG" altLang="en-US"/>
              <a:t> заседание на Комитета за наблюдение на</a:t>
            </a:r>
            <a:r>
              <a:rPr lang="en-US" altLang="en-US"/>
              <a:t> </a:t>
            </a:r>
            <a:r>
              <a:rPr lang="bg-BG" altLang="en-US"/>
              <a:t>Оперативна програма  “Транспорт” 2007-2013 г.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01964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  <a:p>
            <a:pPr>
              <a:defRPr/>
            </a:pPr>
            <a:r>
              <a:rPr lang="bg-BG" altLang="en-US"/>
              <a:t>V</a:t>
            </a:r>
            <a:r>
              <a:rPr lang="en-US" altLang="en-US"/>
              <a:t>I</a:t>
            </a:r>
            <a:r>
              <a:rPr lang="bg-BG" altLang="en-US"/>
              <a:t> заседание на Комитета за наблюдение на</a:t>
            </a:r>
            <a:r>
              <a:rPr lang="en-US" altLang="en-US"/>
              <a:t> </a:t>
            </a:r>
            <a:r>
              <a:rPr lang="bg-BG" altLang="en-US"/>
              <a:t>Оперативна програма  “Транспорт” 2007-2013 г.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56661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A6B8F-4A1A-4202-9FAE-78A9F16EEFF8}" type="datetimeFigureOut">
              <a:rPr lang="bg-BG"/>
              <a:pPr>
                <a:defRPr/>
              </a:pPr>
              <a:t>5.6.2015 г.</a:t>
            </a:fld>
            <a:endParaRPr 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3E87B-92C5-416C-9B8E-55C3F99C1233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3213402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2FAF2-D5B5-41F9-ABD5-6062BC340433}" type="datetimeFigureOut">
              <a:rPr lang="bg-BG"/>
              <a:pPr>
                <a:defRPr/>
              </a:pPr>
              <a:t>5.6.2015 г.</a:t>
            </a:fld>
            <a:endParaRPr 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45525-A139-4562-9E03-016CB012C2C6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4242754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41490-FE83-4629-97E6-5A7C602AAE5A}" type="datetimeFigureOut">
              <a:rPr lang="bg-BG"/>
              <a:pPr>
                <a:defRPr/>
              </a:pPr>
              <a:t>5.6.2015 г.</a:t>
            </a:fld>
            <a:endParaRPr 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B8681-9818-4E6A-93C8-BEB01EAAC9CB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4207297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53C0D-7E94-43B9-890D-CC65CAA12F2A}" type="datetimeFigureOut">
              <a:rPr lang="bg-BG"/>
              <a:pPr>
                <a:defRPr/>
              </a:pPr>
              <a:t>5.6.2015 г.</a:t>
            </a:fld>
            <a:endParaRPr lang="bg-B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7B1C8-55DC-411B-806C-7BAB418681D4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23319443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6F977-A577-442C-B4B6-204F3B88A2D8}" type="datetimeFigureOut">
              <a:rPr lang="bg-BG"/>
              <a:pPr>
                <a:defRPr/>
              </a:pPr>
              <a:t>5.6.2015 г.</a:t>
            </a:fld>
            <a:endParaRPr lang="bg-BG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8AE98-D8EF-48E2-B9A5-455DF18E309C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29082389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89AC2-BBCA-41FB-AD0C-E76486ABFF1B}" type="datetimeFigureOut">
              <a:rPr lang="bg-BG"/>
              <a:pPr>
                <a:defRPr/>
              </a:pPr>
              <a:t>5.6.2015 г.</a:t>
            </a:fld>
            <a:endParaRPr lang="bg-BG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B9D7F-BF56-4E3E-88AB-FA742CDA422A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925050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692696"/>
            <a:ext cx="6275040" cy="72494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bg-BG" altLang="en-US"/>
          </a:p>
          <a:p>
            <a:pPr>
              <a:defRPr/>
            </a:pPr>
            <a:r>
              <a:rPr lang="en-US" altLang="en-US"/>
              <a:t>X</a:t>
            </a:r>
            <a:r>
              <a:rPr lang="bg-BG" altLang="en-US"/>
              <a:t>V</a:t>
            </a:r>
            <a:r>
              <a:rPr lang="en-US" altLang="en-US"/>
              <a:t>II</a:t>
            </a:r>
            <a:r>
              <a:rPr lang="bg-BG" altLang="en-US"/>
              <a:t> заседание на Комитета за наблюдение на</a:t>
            </a:r>
            <a:r>
              <a:rPr lang="en-US" altLang="en-US"/>
              <a:t> </a:t>
            </a:r>
            <a:r>
              <a:rPr lang="bg-BG" altLang="en-US"/>
              <a:t>Оперативна програма  “Транспорт” 2007-2013 г.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46783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8F983-75E1-4099-950E-B52527EBF07B}" type="datetimeFigureOut">
              <a:rPr lang="bg-BG"/>
              <a:pPr>
                <a:defRPr/>
              </a:pPr>
              <a:t>5.6.2015 г.</a:t>
            </a:fld>
            <a:endParaRPr lang="bg-BG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298B9-47F3-420E-88EE-55569FD86932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31978212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7B232-A035-4387-A4A3-CC3C916394F5}" type="datetimeFigureOut">
              <a:rPr lang="bg-BG"/>
              <a:pPr>
                <a:defRPr/>
              </a:pPr>
              <a:t>5.6.2015 г.</a:t>
            </a:fld>
            <a:endParaRPr lang="bg-B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75D6B-D054-43D1-A82A-BBF87A41C637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21505678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721E5-914A-4AA7-ACFE-C2838C6643A0}" type="datetimeFigureOut">
              <a:rPr lang="bg-BG"/>
              <a:pPr>
                <a:defRPr/>
              </a:pPr>
              <a:t>5.6.2015 г.</a:t>
            </a:fld>
            <a:endParaRPr lang="bg-B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27E01-4D5C-4D5A-91B1-E5BD66AAAF13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21159484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B1E7E-A6B4-4E8F-9934-A47EF92E614A}" type="datetimeFigureOut">
              <a:rPr lang="bg-BG"/>
              <a:pPr>
                <a:defRPr/>
              </a:pPr>
              <a:t>5.6.2015 г.</a:t>
            </a:fld>
            <a:endParaRPr 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4AA90-4AB8-4D15-870A-DDE90C04DB05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11090058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194F4-8E1D-4C74-8341-ADF73AF30039}" type="datetimeFigureOut">
              <a:rPr lang="bg-BG"/>
              <a:pPr>
                <a:defRPr/>
              </a:pPr>
              <a:t>5.6.2015 г.</a:t>
            </a:fld>
            <a:endParaRPr 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FC7E4-99D2-45DB-991C-26532652A16B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4247716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  <a:p>
            <a:pPr>
              <a:defRPr/>
            </a:pPr>
            <a:r>
              <a:rPr lang="bg-BG" altLang="en-US"/>
              <a:t>V</a:t>
            </a:r>
            <a:r>
              <a:rPr lang="en-US" altLang="en-US"/>
              <a:t>I</a:t>
            </a:r>
            <a:r>
              <a:rPr lang="bg-BG" altLang="en-US"/>
              <a:t> заседание на Комитета за наблюдение на</a:t>
            </a:r>
            <a:r>
              <a:rPr lang="en-US" altLang="en-US"/>
              <a:t> </a:t>
            </a:r>
            <a:r>
              <a:rPr lang="bg-BG" altLang="en-US"/>
              <a:t>Оперативна програма  “Транспорт” 2007-2013 г.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4778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  <a:p>
            <a:pPr>
              <a:defRPr/>
            </a:pPr>
            <a:r>
              <a:rPr lang="bg-BG" altLang="en-US"/>
              <a:t>V</a:t>
            </a:r>
            <a:r>
              <a:rPr lang="en-US" altLang="en-US"/>
              <a:t>I</a:t>
            </a:r>
            <a:r>
              <a:rPr lang="bg-BG" altLang="en-US"/>
              <a:t> заседание на Комитета за наблюдение на</a:t>
            </a:r>
            <a:r>
              <a:rPr lang="en-US" altLang="en-US"/>
              <a:t> </a:t>
            </a:r>
            <a:r>
              <a:rPr lang="bg-BG" altLang="en-US"/>
              <a:t>Оперативна програма  “Транспорт” 2007-2013 г.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6236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  <a:p>
            <a:pPr>
              <a:defRPr/>
            </a:pPr>
            <a:r>
              <a:rPr lang="bg-BG" altLang="en-US"/>
              <a:t>V</a:t>
            </a:r>
            <a:r>
              <a:rPr lang="en-US" altLang="en-US"/>
              <a:t>I</a:t>
            </a:r>
            <a:r>
              <a:rPr lang="bg-BG" altLang="en-US"/>
              <a:t> заседание на Комитета за наблюдение на</a:t>
            </a:r>
            <a:r>
              <a:rPr lang="en-US" altLang="en-US"/>
              <a:t> </a:t>
            </a:r>
            <a:r>
              <a:rPr lang="bg-BG" altLang="en-US"/>
              <a:t>Оперативна програма  “Транспорт” 2007-2013 г.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7923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  <a:p>
            <a:pPr>
              <a:defRPr/>
            </a:pPr>
            <a:r>
              <a:rPr lang="bg-BG" altLang="en-US"/>
              <a:t>V</a:t>
            </a:r>
            <a:r>
              <a:rPr lang="en-US" altLang="en-US"/>
              <a:t>I</a:t>
            </a:r>
            <a:r>
              <a:rPr lang="bg-BG" altLang="en-US"/>
              <a:t> заседание на Комитета за наблюдение на</a:t>
            </a:r>
            <a:r>
              <a:rPr lang="en-US" altLang="en-US"/>
              <a:t> </a:t>
            </a:r>
            <a:r>
              <a:rPr lang="bg-BG" altLang="en-US"/>
              <a:t>Оперативна програма  “Транспорт” 2007-2013 г.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4101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  <a:p>
            <a:pPr>
              <a:defRPr/>
            </a:pPr>
            <a:r>
              <a:rPr lang="bg-BG" altLang="en-US"/>
              <a:t>V</a:t>
            </a:r>
            <a:r>
              <a:rPr lang="en-US" altLang="en-US"/>
              <a:t>I</a:t>
            </a:r>
            <a:r>
              <a:rPr lang="bg-BG" altLang="en-US"/>
              <a:t> заседание на Комитета за наблюдение на</a:t>
            </a:r>
            <a:r>
              <a:rPr lang="en-US" altLang="en-US"/>
              <a:t> </a:t>
            </a:r>
            <a:r>
              <a:rPr lang="bg-BG" altLang="en-US"/>
              <a:t>Оперативна програма  “Транспорт” 2007-2013 г.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2876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  <a:p>
            <a:pPr>
              <a:defRPr/>
            </a:pPr>
            <a:r>
              <a:rPr lang="bg-BG" altLang="en-US"/>
              <a:t>V</a:t>
            </a:r>
            <a:r>
              <a:rPr lang="en-US" altLang="en-US"/>
              <a:t>I</a:t>
            </a:r>
            <a:r>
              <a:rPr lang="bg-BG" altLang="en-US"/>
              <a:t> заседание на Комитета за наблюдение на</a:t>
            </a:r>
            <a:r>
              <a:rPr lang="en-US" altLang="en-US"/>
              <a:t> </a:t>
            </a:r>
            <a:r>
              <a:rPr lang="bg-BG" altLang="en-US"/>
              <a:t>Оперативна програма  “Транспорт” 2007-2013 г.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4106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  <a:p>
            <a:pPr>
              <a:defRPr/>
            </a:pPr>
            <a:r>
              <a:rPr lang="bg-BG" altLang="en-US"/>
              <a:t>V</a:t>
            </a:r>
            <a:r>
              <a:rPr lang="en-US" altLang="en-US"/>
              <a:t>I</a:t>
            </a:r>
            <a:r>
              <a:rPr lang="bg-BG" altLang="en-US"/>
              <a:t> заседание на Комитета за наблюдение на</a:t>
            </a:r>
            <a:r>
              <a:rPr lang="en-US" altLang="en-US"/>
              <a:t> </a:t>
            </a:r>
            <a:r>
              <a:rPr lang="bg-BG" altLang="en-US"/>
              <a:t>Оперативна програма  “Транспорт” 2007-2013 г.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3564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en-US" smtClean="0"/>
              <a:t>Click to edit Master text styles</a:t>
            </a:r>
          </a:p>
          <a:p>
            <a:pPr lvl="1"/>
            <a:r>
              <a:rPr lang="bg-BG" altLang="en-US" smtClean="0"/>
              <a:t>Second level</a:t>
            </a:r>
          </a:p>
          <a:p>
            <a:pPr lvl="2"/>
            <a:r>
              <a:rPr lang="bg-BG" altLang="en-US" smtClean="0"/>
              <a:t>Third level</a:t>
            </a:r>
          </a:p>
          <a:p>
            <a:pPr lvl="3"/>
            <a:r>
              <a:rPr lang="bg-BG" altLang="en-US" smtClean="0"/>
              <a:t>Fourth level</a:t>
            </a:r>
          </a:p>
          <a:p>
            <a:pPr lvl="4"/>
            <a:r>
              <a:rPr lang="bg-BG" altLang="en-US" smtClean="0"/>
              <a:t>Fifth level</a:t>
            </a:r>
          </a:p>
        </p:txBody>
      </p:sp>
      <p:sp>
        <p:nvSpPr>
          <p:cNvPr id="1027" name="Line 14"/>
          <p:cNvSpPr>
            <a:spLocks noChangeShapeType="1"/>
          </p:cNvSpPr>
          <p:nvPr userDrawn="1"/>
        </p:nvSpPr>
        <p:spPr bwMode="auto">
          <a:xfrm>
            <a:off x="755650" y="1588"/>
            <a:ext cx="7777163" cy="0"/>
          </a:xfrm>
          <a:prstGeom prst="line">
            <a:avLst/>
          </a:prstGeom>
          <a:noFill/>
          <a:ln w="38100">
            <a:solidFill>
              <a:srgbClr val="002B8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1028" name="Line 15"/>
          <p:cNvSpPr>
            <a:spLocks noChangeShapeType="1"/>
          </p:cNvSpPr>
          <p:nvPr userDrawn="1"/>
        </p:nvSpPr>
        <p:spPr bwMode="auto">
          <a:xfrm>
            <a:off x="323850" y="6308725"/>
            <a:ext cx="7561263" cy="0"/>
          </a:xfrm>
          <a:prstGeom prst="line">
            <a:avLst/>
          </a:prstGeom>
          <a:noFill/>
          <a:ln w="952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pic>
        <p:nvPicPr>
          <p:cNvPr id="1029" name="Picture 16" descr="next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525" y="6021388"/>
            <a:ext cx="11525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65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7950" y="6164263"/>
            <a:ext cx="81724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50000"/>
              </a:lnSpc>
              <a:buClr>
                <a:schemeClr val="tx2"/>
              </a:buClr>
              <a:buSzPct val="70000"/>
              <a:buFont typeface="Wingdings" pitchFamily="2" charset="2"/>
              <a:buNone/>
              <a:defRPr sz="1300">
                <a:solidFill>
                  <a:srgbClr val="00339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bg-BG" altLang="en-US"/>
          </a:p>
          <a:p>
            <a:pPr>
              <a:defRPr/>
            </a:pPr>
            <a:r>
              <a:rPr lang="bg-BG" altLang="en-US"/>
              <a:t>V</a:t>
            </a:r>
            <a:r>
              <a:rPr lang="en-US" altLang="en-US"/>
              <a:t>I</a:t>
            </a:r>
            <a:r>
              <a:rPr lang="bg-BG" altLang="en-US"/>
              <a:t> заседание на Комитета за наблюдение на</a:t>
            </a:r>
            <a:r>
              <a:rPr lang="en-US" altLang="en-US"/>
              <a:t> </a:t>
            </a:r>
            <a:r>
              <a:rPr lang="bg-BG" altLang="en-US"/>
              <a:t>Оперативна програма  “Транспорт” 2007-2013 г.</a:t>
            </a:r>
            <a:endParaRPr lang="en-US" altLang="en-US"/>
          </a:p>
        </p:txBody>
      </p:sp>
      <p:grpSp>
        <p:nvGrpSpPr>
          <p:cNvPr id="1031" name="Group 18"/>
          <p:cNvGrpSpPr>
            <a:grpSpLocks/>
          </p:cNvGrpSpPr>
          <p:nvPr userDrawn="1"/>
        </p:nvGrpSpPr>
        <p:grpSpPr bwMode="auto">
          <a:xfrm>
            <a:off x="-3222625" y="304800"/>
            <a:ext cx="4365625" cy="4724400"/>
            <a:chOff x="-2030" y="192"/>
            <a:chExt cx="2750" cy="2976"/>
          </a:xfrm>
        </p:grpSpPr>
        <p:sp>
          <p:nvSpPr>
            <p:cNvPr id="1034" name="AutoShape 19"/>
            <p:cNvSpPr>
              <a:spLocks noChangeArrowheads="1"/>
            </p:cNvSpPr>
            <p:nvPr userDrawn="1"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44083 w 64000"/>
                <a:gd name="T28" fmla="*/ -29639 h 64000"/>
                <a:gd name="T29" fmla="*/ 44083 w 64000"/>
                <a:gd name="T30" fmla="*/ 29639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1035" name="AutoShape 20"/>
            <p:cNvSpPr>
              <a:spLocks noChangeArrowheads="1"/>
            </p:cNvSpPr>
            <p:nvPr userDrawn="1"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994 w 64000"/>
                <a:gd name="T28" fmla="*/ -25761 h 64000"/>
                <a:gd name="T29" fmla="*/ 50994 w 64000"/>
                <a:gd name="T30" fmla="*/ 25761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</p:grpSp>
      <p:pic>
        <p:nvPicPr>
          <p:cNvPr id="1032" name="Picture 25" descr="eu_2funds_en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63525"/>
            <a:ext cx="2339975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0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588" y="179388"/>
            <a:ext cx="154305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65" r:id="rId3"/>
    <p:sldLayoutId id="2147484164" r:id="rId4"/>
    <p:sldLayoutId id="2147484163" r:id="rId5"/>
    <p:sldLayoutId id="2147484162" r:id="rId6"/>
    <p:sldLayoutId id="2147484161" r:id="rId7"/>
    <p:sldLayoutId id="2147484160" r:id="rId8"/>
    <p:sldLayoutId id="2147484159" r:id="rId9"/>
    <p:sldLayoutId id="2147484158" r:id="rId10"/>
    <p:sldLayoutId id="2147484157" r:id="rId11"/>
    <p:sldLayoutId id="2147484156" r:id="rId12"/>
    <p:sldLayoutId id="2147484155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en-US" smtClean="0"/>
              <a:t>Click to edit Master text styles</a:t>
            </a:r>
          </a:p>
          <a:p>
            <a:pPr lvl="1"/>
            <a:r>
              <a:rPr lang="bg-BG" altLang="en-US" smtClean="0"/>
              <a:t>Second level</a:t>
            </a:r>
          </a:p>
          <a:p>
            <a:pPr lvl="2"/>
            <a:r>
              <a:rPr lang="bg-BG" altLang="en-US" smtClean="0"/>
              <a:t>Third level</a:t>
            </a:r>
          </a:p>
          <a:p>
            <a:pPr lvl="3"/>
            <a:r>
              <a:rPr lang="bg-BG" altLang="en-US" smtClean="0"/>
              <a:t>Fourth level</a:t>
            </a:r>
          </a:p>
          <a:p>
            <a:pPr lvl="4"/>
            <a:r>
              <a:rPr lang="bg-BG" altLang="en-US" smtClean="0"/>
              <a:t>Fifth level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>
              <a:defRPr/>
            </a:pPr>
            <a:fld id="{75FCC34A-7E21-40AE-8D35-77C991099D80}" type="datetimeFigureOut">
              <a:rPr lang="bg-BG"/>
              <a:pPr>
                <a:defRPr/>
              </a:pPr>
              <a:t>5.6.2015 г.</a:t>
            </a:fld>
            <a:endParaRPr lang="bg-BG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32C3A53C-DD26-45EB-8476-FF9ABCFE2280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6" r:id="rId1"/>
    <p:sldLayoutId id="2147484175" r:id="rId2"/>
    <p:sldLayoutId id="2147484174" r:id="rId3"/>
    <p:sldLayoutId id="2147484173" r:id="rId4"/>
    <p:sldLayoutId id="2147484172" r:id="rId5"/>
    <p:sldLayoutId id="2147484171" r:id="rId6"/>
    <p:sldLayoutId id="2147484170" r:id="rId7"/>
    <p:sldLayoutId id="2147484169" r:id="rId8"/>
    <p:sldLayoutId id="2147484168" r:id="rId9"/>
    <p:sldLayoutId id="2147484167" r:id="rId10"/>
    <p:sldLayoutId id="21474841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838200"/>
            <a:ext cx="7056438" cy="2085975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bg-BG" altLang="en-US" sz="2400" b="1" i="0" dirty="0" smtClean="0">
                <a:solidFill>
                  <a:srgbClr val="004B8A"/>
                </a:solidFill>
              </a:rPr>
              <a:t>ХV</a:t>
            </a:r>
            <a:r>
              <a:rPr lang="en-US" altLang="en-US" sz="2400" b="1" i="0" dirty="0" smtClean="0">
                <a:solidFill>
                  <a:srgbClr val="004B8A"/>
                </a:solidFill>
              </a:rPr>
              <a:t>III</a:t>
            </a:r>
            <a:r>
              <a:rPr lang="bg-BG" altLang="en-US" sz="2400" b="1" i="0" dirty="0" smtClean="0">
                <a:solidFill>
                  <a:srgbClr val="004B8A"/>
                </a:solidFill>
              </a:rPr>
              <a:t> </a:t>
            </a:r>
            <a:r>
              <a:rPr lang="en-US" altLang="en-US" sz="2400" b="1" i="0" dirty="0" smtClean="0">
                <a:solidFill>
                  <a:srgbClr val="004B8A"/>
                </a:solidFill>
              </a:rPr>
              <a:t>Meeting of the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2400" b="1" i="0" dirty="0" smtClean="0">
                <a:solidFill>
                  <a:srgbClr val="004B8A"/>
                </a:solidFill>
              </a:rPr>
              <a:t>Monitoring Committee of </a:t>
            </a:r>
            <a:r>
              <a:rPr lang="bg-BG" altLang="en-US" sz="2400" b="1" i="0" dirty="0" smtClean="0">
                <a:solidFill>
                  <a:srgbClr val="004B8A"/>
                </a:solidFill>
              </a:rPr>
              <a:t>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2400" b="1" i="0" dirty="0" smtClean="0">
                <a:solidFill>
                  <a:srgbClr val="004B8A"/>
                </a:solidFill>
              </a:rPr>
              <a:t>Operational programme “Transport” 2007-2013</a:t>
            </a:r>
            <a:endParaRPr lang="bg-BG" altLang="en-US" sz="2400" i="0" dirty="0" smtClean="0">
              <a:solidFill>
                <a:srgbClr val="004B8A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bg-BG" altLang="en-US" sz="2400" i="0" dirty="0" smtClean="0">
                <a:solidFill>
                  <a:srgbClr val="002B82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</a:pPr>
            <a:endParaRPr lang="bg-BG" altLang="en-US" sz="2400" i="0" dirty="0" smtClean="0">
              <a:solidFill>
                <a:srgbClr val="004B8A"/>
              </a:solidFill>
            </a:endParaRPr>
          </a:p>
          <a:p>
            <a:pPr algn="l" eaLnBrk="1" hangingPunct="1">
              <a:lnSpc>
                <a:spcPct val="80000"/>
              </a:lnSpc>
            </a:pPr>
            <a:endParaRPr lang="bg-BG" altLang="en-US" sz="1200" i="0" dirty="0" smtClean="0"/>
          </a:p>
          <a:p>
            <a:pPr algn="l" eaLnBrk="1" hangingPunct="1">
              <a:lnSpc>
                <a:spcPct val="80000"/>
              </a:lnSpc>
            </a:pPr>
            <a:endParaRPr lang="bg-BG" altLang="en-US" sz="700" dirty="0" smtClean="0"/>
          </a:p>
          <a:p>
            <a:pPr algn="l" eaLnBrk="1" hangingPunct="1">
              <a:lnSpc>
                <a:spcPct val="80000"/>
              </a:lnSpc>
            </a:pPr>
            <a:endParaRPr lang="bg-BG" altLang="en-US" sz="700" dirty="0" smtClean="0"/>
          </a:p>
          <a:p>
            <a:pPr algn="l" eaLnBrk="1" hangingPunct="1">
              <a:lnSpc>
                <a:spcPct val="80000"/>
              </a:lnSpc>
            </a:pPr>
            <a:endParaRPr lang="bg-BG" altLang="en-US" sz="700" dirty="0" smtClean="0"/>
          </a:p>
          <a:p>
            <a:pPr algn="l" eaLnBrk="1" hangingPunct="1">
              <a:lnSpc>
                <a:spcPct val="80000"/>
              </a:lnSpc>
            </a:pPr>
            <a:endParaRPr lang="bg-BG" altLang="en-US" sz="700" dirty="0" smtClean="0"/>
          </a:p>
          <a:p>
            <a:pPr algn="l" eaLnBrk="1" hangingPunct="1">
              <a:lnSpc>
                <a:spcPct val="80000"/>
              </a:lnSpc>
            </a:pPr>
            <a:endParaRPr lang="bg-BG" altLang="en-US" sz="700" dirty="0" smtClean="0"/>
          </a:p>
          <a:p>
            <a:pPr algn="l" eaLnBrk="1" hangingPunct="1">
              <a:lnSpc>
                <a:spcPct val="80000"/>
              </a:lnSpc>
            </a:pPr>
            <a:endParaRPr lang="bg-BG" altLang="en-US" sz="700" dirty="0" smtClean="0"/>
          </a:p>
          <a:p>
            <a:pPr algn="l" eaLnBrk="1" hangingPunct="1">
              <a:lnSpc>
                <a:spcPct val="80000"/>
              </a:lnSpc>
            </a:pPr>
            <a:endParaRPr lang="en-US" altLang="en-US" dirty="0" smtClean="0"/>
          </a:p>
          <a:p>
            <a:pPr algn="l" eaLnBrk="1" hangingPunct="1">
              <a:lnSpc>
                <a:spcPct val="80000"/>
              </a:lnSpc>
            </a:pPr>
            <a:endParaRPr lang="en-US" altLang="en-US" dirty="0" smtClean="0"/>
          </a:p>
          <a:p>
            <a:pPr algn="l" eaLnBrk="1" hangingPunct="1">
              <a:lnSpc>
                <a:spcPct val="80000"/>
              </a:lnSpc>
            </a:pPr>
            <a:endParaRPr lang="en-US" altLang="en-US" dirty="0" smtClean="0"/>
          </a:p>
          <a:p>
            <a:pPr algn="l" eaLnBrk="1" hangingPunct="1">
              <a:lnSpc>
                <a:spcPct val="80000"/>
              </a:lnSpc>
            </a:pPr>
            <a:endParaRPr lang="en-US" altLang="en-US" dirty="0" smtClean="0"/>
          </a:p>
          <a:p>
            <a:pPr algn="l" eaLnBrk="1" hangingPunct="1">
              <a:lnSpc>
                <a:spcPct val="80000"/>
              </a:lnSpc>
            </a:pPr>
            <a:endParaRPr lang="en-US" altLang="en-US" dirty="0" smtClean="0"/>
          </a:p>
          <a:p>
            <a:pPr algn="l" eaLnBrk="1" hangingPunct="1">
              <a:lnSpc>
                <a:spcPct val="80000"/>
              </a:lnSpc>
            </a:pPr>
            <a:endParaRPr lang="en-US" altLang="en-US" dirty="0" smtClean="0"/>
          </a:p>
          <a:p>
            <a:pPr algn="l" eaLnBrk="1" hangingPunct="1">
              <a:lnSpc>
                <a:spcPct val="80000"/>
              </a:lnSpc>
            </a:pPr>
            <a:r>
              <a:rPr lang="en-US" altLang="en-US" dirty="0" smtClean="0">
                <a:solidFill>
                  <a:srgbClr val="004B8A"/>
                </a:solidFill>
              </a:rPr>
              <a:t>2 – 3 June </a:t>
            </a:r>
            <a:r>
              <a:rPr lang="bg-BG" altLang="en-US" dirty="0" smtClean="0">
                <a:solidFill>
                  <a:srgbClr val="004B8A"/>
                </a:solidFill>
              </a:rPr>
              <a:t> 201</a:t>
            </a:r>
            <a:r>
              <a:rPr lang="en-US" altLang="en-US" dirty="0" smtClean="0">
                <a:solidFill>
                  <a:srgbClr val="004B8A"/>
                </a:solidFill>
              </a:rPr>
              <a:t>5</a:t>
            </a:r>
            <a:endParaRPr lang="bg-BG" altLang="en-US" dirty="0" smtClean="0">
              <a:solidFill>
                <a:srgbClr val="004B8A"/>
              </a:solidFill>
            </a:endParaRPr>
          </a:p>
          <a:p>
            <a:pPr algn="l" eaLnBrk="1" hangingPunct="1">
              <a:lnSpc>
                <a:spcPct val="80000"/>
              </a:lnSpc>
            </a:pPr>
            <a:r>
              <a:rPr lang="en-US" altLang="en-US" dirty="0" err="1" smtClean="0">
                <a:solidFill>
                  <a:srgbClr val="004B8A"/>
                </a:solidFill>
              </a:rPr>
              <a:t>Pravets</a:t>
            </a:r>
            <a:endParaRPr lang="bg-BG" altLang="en-US" dirty="0" smtClean="0">
              <a:solidFill>
                <a:srgbClr val="004B8A"/>
              </a:solidFill>
            </a:endParaRPr>
          </a:p>
          <a:p>
            <a:pPr algn="l" eaLnBrk="1" hangingPunct="1">
              <a:lnSpc>
                <a:spcPct val="80000"/>
              </a:lnSpc>
            </a:pPr>
            <a:endParaRPr lang="bg-BG" altLang="en-US" dirty="0" smtClean="0"/>
          </a:p>
          <a:p>
            <a:pPr eaLnBrk="1" hangingPunct="1">
              <a:lnSpc>
                <a:spcPct val="80000"/>
              </a:lnSpc>
            </a:pPr>
            <a:endParaRPr lang="en-US" altLang="en-US" dirty="0" smtClean="0"/>
          </a:p>
        </p:txBody>
      </p:sp>
      <p:graphicFrame>
        <p:nvGraphicFramePr>
          <p:cNvPr id="2073" name="Group 25"/>
          <p:cNvGraphicFramePr>
            <a:graphicFrameLocks noGrp="1"/>
          </p:cNvGraphicFramePr>
          <p:nvPr/>
        </p:nvGraphicFramePr>
        <p:xfrm>
          <a:off x="0" y="0"/>
          <a:ext cx="833440" cy="1051182"/>
        </p:xfrm>
        <a:graphic>
          <a:graphicData uri="http://schemas.openxmlformats.org/drawingml/2006/table">
            <a:tbl>
              <a:tblPr/>
              <a:tblGrid>
                <a:gridCol w="208360"/>
                <a:gridCol w="208360"/>
                <a:gridCol w="208360"/>
                <a:gridCol w="208360"/>
              </a:tblGrid>
              <a:tr h="1050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75" marR="91475" marT="45531" marB="45531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64289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bg-BG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64289"/>
                          </a:solidFill>
                          <a:effectLst/>
                          <a:latin typeface="Arial" charset="0"/>
                        </a:rPr>
                        <a:t> </a:t>
                      </a:r>
                      <a:r>
                        <a:rPr kumimoji="0" lang="bg-BG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64289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91475" marR="91475" marT="45531" marB="45531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64289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bg-BG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64289"/>
                          </a:solidFill>
                          <a:effectLst/>
                          <a:latin typeface="Arial" charset="0"/>
                        </a:rPr>
                        <a:t> </a:t>
                      </a:r>
                      <a:r>
                        <a:rPr kumimoji="0" lang="bg-BG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64289"/>
                          </a:solidFill>
                          <a:effectLst/>
                          <a:latin typeface="Arial" charset="0"/>
                        </a:rPr>
                        <a:t>  </a:t>
                      </a:r>
                    </a:p>
                  </a:txBody>
                  <a:tcPr marL="91475" marR="91475" marT="45531" marB="45531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75" marR="91475" marT="45531" marB="45531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128" name="Picture 12"/>
          <p:cNvPicPr>
            <a:picLocks noChangeAspect="1" noChangeArrowheads="1"/>
          </p:cNvPicPr>
          <p:nvPr/>
        </p:nvPicPr>
        <p:blipFill>
          <a:blip r:embed="rId2" cstate="print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819400"/>
            <a:ext cx="5033963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bg-BG" altLang="en-US" sz="1300" dirty="0">
                <a:solidFill>
                  <a:srgbClr val="003399"/>
                </a:solidFill>
                <a:latin typeface="Times New Roman" pitchFamily="18" charset="0"/>
              </a:rPr>
              <a:t>ХV</a:t>
            </a:r>
            <a:r>
              <a:rPr lang="en-US" altLang="en-US" sz="1300" dirty="0" smtClean="0">
                <a:solidFill>
                  <a:srgbClr val="003399"/>
                </a:solidFill>
                <a:latin typeface="Times New Roman" pitchFamily="18" charset="0"/>
              </a:rPr>
              <a:t>III</a:t>
            </a:r>
            <a:r>
              <a:rPr lang="bg-BG" altLang="en-US" sz="1300" dirty="0" smtClean="0">
                <a:solidFill>
                  <a:srgbClr val="003399"/>
                </a:solidFill>
                <a:latin typeface="Times New Roman" pitchFamily="18" charset="0"/>
              </a:rPr>
              <a:t> </a:t>
            </a:r>
            <a:r>
              <a:rPr lang="en-US" altLang="en-US" sz="1300" dirty="0">
                <a:solidFill>
                  <a:srgbClr val="003399"/>
                </a:solidFill>
                <a:latin typeface="Times New Roman" pitchFamily="18" charset="0"/>
              </a:rPr>
              <a:t>Meeting of OP “Transport” 2007-2013 Monitoring Committee</a:t>
            </a: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2987674" y="3184525"/>
            <a:ext cx="4327525" cy="244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4B8A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Thank you for your attention!</a:t>
            </a:r>
            <a:r>
              <a:rPr lang="bg-BG" altLang="en-US" sz="2400" b="1" dirty="0">
                <a:solidFill>
                  <a:srgbClr val="004B8A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bg-BG" altLang="en-US" sz="1800" b="1" dirty="0">
              <a:solidFill>
                <a:srgbClr val="002B82"/>
              </a:solidFill>
              <a:ea typeface="Arial Unicode MS" pitchFamily="34" charset="-128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bg-BG" altLang="en-US" sz="1800" dirty="0">
              <a:solidFill>
                <a:srgbClr val="002B82"/>
              </a:solidFill>
              <a:ea typeface="Arial Unicode MS" pitchFamily="34" charset="-128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bg-BG" altLang="en-US" sz="1800" dirty="0">
              <a:solidFill>
                <a:srgbClr val="002B82"/>
              </a:solidFill>
              <a:ea typeface="Arial Unicode MS" pitchFamily="34" charset="-128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600" dirty="0">
              <a:solidFill>
                <a:srgbClr val="002B82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2B82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www.optransport.bg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1774618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956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7452370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0867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35741" y="548680"/>
            <a:ext cx="216091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solidFill>
                  <a:srgbClr val="003399"/>
                </a:solidFill>
                <a:latin typeface="Times New Roman" pitchFamily="18" charset="0"/>
              </a:rPr>
              <a:t>Achieved results</a:t>
            </a:r>
            <a:endParaRPr lang="bg-BG" sz="2200" b="1" dirty="0">
              <a:solidFill>
                <a:srgbClr val="003399"/>
              </a:solidFill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43608" y="1124744"/>
            <a:ext cx="7200800" cy="4382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spcBef>
                <a:spcPct val="20000"/>
              </a:spcBef>
              <a:buClr>
                <a:schemeClr val="bg1"/>
              </a:buClr>
              <a:buSzPct val="90000"/>
              <a:buFont typeface="Wingdings" pitchFamily="2" charset="2"/>
              <a:buChar char="l"/>
              <a:defRPr/>
            </a:pPr>
            <a:r>
              <a:rPr lang="en-US" sz="1700" b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In the period since the </a:t>
            </a:r>
            <a:r>
              <a:rPr lang="en-US" sz="1700" b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previous </a:t>
            </a:r>
            <a:r>
              <a:rPr lang="en-US" sz="1700" b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session completed the following projects:</a:t>
            </a:r>
          </a:p>
          <a:p>
            <a:pPr marL="285750" lvl="1" indent="-285750">
              <a:spcBef>
                <a:spcPct val="20000"/>
              </a:spcBef>
              <a:buClr>
                <a:srgbClr val="004B8A"/>
              </a:buClr>
              <a:buSzPct val="90000"/>
              <a:buFont typeface="Wingdings" panose="05000000000000000000" pitchFamily="2" charset="2"/>
              <a:buChar char="ü"/>
              <a:defRPr/>
            </a:pPr>
            <a:r>
              <a:rPr lang="en-US" sz="1700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Extension of the Metropolitan Sofia Stage III, Lot 1 "</a:t>
            </a:r>
            <a:r>
              <a:rPr lang="en-US" sz="1700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Tsarigradsko</a:t>
            </a:r>
            <a:r>
              <a:rPr lang="en-US" sz="1700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Shose</a:t>
            </a:r>
            <a:r>
              <a:rPr lang="en-US" sz="1700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” “Sofia Airport”, </a:t>
            </a:r>
            <a:r>
              <a:rPr lang="en-US" sz="1700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Lot 2 </a:t>
            </a:r>
            <a:r>
              <a:rPr lang="en-US" sz="1700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US" sz="1700" dirty="0" err="1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Mladost</a:t>
            </a:r>
            <a:r>
              <a:rPr lang="en-US" sz="1700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1 - Business Park </a:t>
            </a:r>
            <a:r>
              <a:rPr lang="en-US" sz="1700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Mladost</a:t>
            </a:r>
            <a:r>
              <a:rPr lang="en-US" sz="1700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4 ".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As a result, completed and put into </a:t>
            </a:r>
            <a:r>
              <a:rPr lang="en-US" sz="1700" i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operation </a:t>
            </a:r>
            <a:r>
              <a:rPr lang="en-US" sz="1700" i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21 stations and 21.6 km of new metro </a:t>
            </a:r>
            <a:r>
              <a:rPr lang="en-US" sz="1700" i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lines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700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Lot </a:t>
            </a:r>
            <a:r>
              <a:rPr lang="en-US" sz="1700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2 of the project for </a:t>
            </a:r>
            <a:r>
              <a:rPr lang="en-US" sz="1700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"Maritza„</a:t>
            </a:r>
            <a:r>
              <a:rPr lang="bg-BG" sz="1700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MW </a:t>
            </a:r>
            <a:r>
              <a:rPr lang="en-US" sz="1700" i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(the official opening of the </a:t>
            </a:r>
            <a:r>
              <a:rPr lang="en-US" sz="1700" i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project </a:t>
            </a:r>
            <a:r>
              <a:rPr lang="en-US" sz="1700" i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took place on May 28, 2015</a:t>
            </a:r>
            <a:r>
              <a:rPr lang="en-US" sz="1700" i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700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In January </a:t>
            </a:r>
            <a:r>
              <a:rPr lang="en-US" sz="1700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en-US" sz="1700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started </a:t>
            </a:r>
            <a:r>
              <a:rPr lang="en-US" sz="1700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a project to build an </a:t>
            </a:r>
            <a:r>
              <a:rPr lang="en-US" sz="1700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Integrated </a:t>
            </a:r>
            <a:r>
              <a:rPr lang="en-US" sz="1700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system for traffic management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700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Coastal centers of </a:t>
            </a:r>
            <a:r>
              <a:rPr lang="en-US" sz="1700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Varna and </a:t>
            </a:r>
            <a:r>
              <a:rPr lang="en-US" sz="1700" dirty="0" err="1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Burgas</a:t>
            </a:r>
            <a:r>
              <a:rPr lang="en-US" sz="1700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part </a:t>
            </a:r>
            <a:r>
              <a:rPr lang="en-US" sz="1700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of the project </a:t>
            </a:r>
            <a:r>
              <a:rPr lang="en-US" sz="1700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VTMIS - </a:t>
            </a:r>
            <a:r>
              <a:rPr lang="en-US" sz="1700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signed Act </a:t>
            </a:r>
            <a:r>
              <a:rPr lang="en-US" sz="1700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№15</a:t>
            </a:r>
          </a:p>
          <a:p>
            <a:pPr marL="285750" indent="-285750"/>
            <a:endParaRPr lang="en-US" sz="1700" dirty="0">
              <a:latin typeface="Times New Roman" pitchFamily="18" charset="0"/>
              <a:cs typeface="Times New Roman" pitchFamily="18" charset="0"/>
            </a:endParaRPr>
          </a:p>
          <a:p>
            <a:pPr marL="285750" lvl="1" indent="-285750">
              <a:spcBef>
                <a:spcPct val="20000"/>
              </a:spcBef>
              <a:buClr>
                <a:schemeClr val="bg1"/>
              </a:buClr>
              <a:buSzPct val="90000"/>
              <a:buFont typeface="Wingdings" pitchFamily="2" charset="2"/>
              <a:buChar char="l"/>
              <a:defRPr/>
            </a:pPr>
            <a:r>
              <a:rPr lang="en-US" sz="1700" b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In the period </a:t>
            </a:r>
            <a:r>
              <a:rPr lang="en-US" sz="1700" b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since </a:t>
            </a:r>
            <a:r>
              <a:rPr lang="en-US" sz="1700" b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the previous session: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700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Physical </a:t>
            </a:r>
            <a:r>
              <a:rPr lang="en-US" sz="1700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implementation of the project "</a:t>
            </a:r>
            <a:r>
              <a:rPr lang="en-US" sz="1700" i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Reconstruction and electrification of </a:t>
            </a:r>
            <a:r>
              <a:rPr lang="en-US" sz="1700" i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the  railway</a:t>
            </a:r>
            <a:r>
              <a:rPr lang="bg-BG" sz="1700" i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i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Plovdiv-</a:t>
            </a:r>
            <a:r>
              <a:rPr lang="en-US" sz="1700" i="1" dirty="0" err="1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Svilengrad</a:t>
            </a:r>
            <a:r>
              <a:rPr lang="en-US" sz="1700" i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bg-BG" sz="1700" i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increased from </a:t>
            </a:r>
            <a:r>
              <a:rPr lang="en-US" sz="1700" b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55%</a:t>
            </a:r>
            <a:r>
              <a:rPr lang="en-US" sz="1700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1700" b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70% </a:t>
            </a:r>
            <a:endParaRPr lang="bg-BG" sz="1700" b="1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g-BG" sz="1700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700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hysical </a:t>
            </a:r>
            <a:r>
              <a:rPr lang="en-US" sz="1700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implementation of the project </a:t>
            </a:r>
            <a:r>
              <a:rPr lang="en-US" sz="1700" i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"Modernization of the railway </a:t>
            </a:r>
            <a:r>
              <a:rPr lang="en-US" sz="1700" i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Septemvri </a:t>
            </a:r>
            <a:r>
              <a:rPr lang="en-US" sz="1700" i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700" i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Plovdiv ”</a:t>
            </a:r>
            <a:r>
              <a:rPr lang="bg-BG" sz="1700" i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increased from </a:t>
            </a:r>
            <a:r>
              <a:rPr lang="en-US" sz="1700" b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22%</a:t>
            </a:r>
            <a:r>
              <a:rPr lang="en-US" sz="1700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1700" b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45%</a:t>
            </a:r>
            <a:endParaRPr lang="bg-BG" sz="1700" b="1" dirty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8800" y="6400800"/>
            <a:ext cx="4800600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50000"/>
              </a:lnSpc>
              <a:buClr>
                <a:schemeClr val="tx2"/>
              </a:buClr>
              <a:buSzPct val="70000"/>
            </a:pPr>
            <a:r>
              <a:rPr lang="bg-BG" altLang="en-US" sz="1300" dirty="0">
                <a:solidFill>
                  <a:srgbClr val="003399"/>
                </a:solidFill>
                <a:latin typeface="Times New Roman" pitchFamily="18" charset="0"/>
              </a:rPr>
              <a:t>ХV</a:t>
            </a:r>
            <a:r>
              <a:rPr lang="en-US" altLang="en-US" sz="1300" dirty="0">
                <a:solidFill>
                  <a:srgbClr val="003399"/>
                </a:solidFill>
                <a:latin typeface="Times New Roman" pitchFamily="18" charset="0"/>
              </a:rPr>
              <a:t>III</a:t>
            </a:r>
            <a:r>
              <a:rPr lang="bg-BG" altLang="en-US" sz="1300" dirty="0">
                <a:solidFill>
                  <a:srgbClr val="003399"/>
                </a:solidFill>
                <a:latin typeface="Times New Roman" pitchFamily="18" charset="0"/>
              </a:rPr>
              <a:t> </a:t>
            </a:r>
            <a:r>
              <a:rPr lang="en-US" altLang="en-US" sz="1300" dirty="0">
                <a:solidFill>
                  <a:srgbClr val="003399"/>
                </a:solidFill>
                <a:latin typeface="Times New Roman" pitchFamily="18" charset="0"/>
              </a:rPr>
              <a:t>Meeting of OP “Transport” 2007-2013 Monitoring Committee</a:t>
            </a:r>
          </a:p>
        </p:txBody>
      </p:sp>
    </p:spTree>
    <p:extLst>
      <p:ext uri="{BB962C8B-B14F-4D97-AF65-F5344CB8AC3E}">
        <p14:creationId xmlns:p14="http://schemas.microsoft.com/office/powerpoint/2010/main" val="236122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5413" y="404664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200" b="1" dirty="0">
                <a:solidFill>
                  <a:srgbClr val="003399"/>
                </a:solidFill>
                <a:latin typeface="Times New Roman" pitchFamily="18" charset="0"/>
              </a:rPr>
              <a:t>Measures to complete the implementation of OPT </a:t>
            </a:r>
            <a:r>
              <a:rPr lang="en-US" sz="2200" b="1" dirty="0" smtClean="0">
                <a:solidFill>
                  <a:srgbClr val="003399"/>
                </a:solidFill>
                <a:latin typeface="Times New Roman" pitchFamily="18" charset="0"/>
              </a:rPr>
              <a:t>2007-2013</a:t>
            </a:r>
            <a:endParaRPr lang="bg-BG" dirty="0"/>
          </a:p>
        </p:txBody>
      </p:sp>
      <p:sp>
        <p:nvSpPr>
          <p:cNvPr id="4" name="Rectangle 3"/>
          <p:cNvSpPr/>
          <p:nvPr/>
        </p:nvSpPr>
        <p:spPr>
          <a:xfrm>
            <a:off x="971600" y="1556792"/>
            <a:ext cx="7272808" cy="352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0" hangingPunct="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US" i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Necessary to be invested</a:t>
            </a:r>
            <a:r>
              <a:rPr lang="en-US" dirty="0"/>
              <a:t> </a:t>
            </a:r>
            <a:r>
              <a:rPr lang="en-US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the remaining resource of </a:t>
            </a:r>
            <a:r>
              <a:rPr lang="en-US" b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500 </a:t>
            </a:r>
            <a:r>
              <a:rPr lang="en-US" b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million </a:t>
            </a:r>
            <a:r>
              <a:rPr lang="en-US" b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euros</a:t>
            </a:r>
            <a:r>
              <a:rPr lang="en-US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by the end of 2015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 In </a:t>
            </a:r>
            <a:r>
              <a:rPr lang="en-US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order to achieve it:</a:t>
            </a:r>
          </a:p>
          <a:p>
            <a:pPr marL="742950" lvl="1" indent="-285750" eaLnBrk="0" hangingPunct="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Full mobilization of contractors and beneficiaries of OPT</a:t>
            </a:r>
          </a:p>
          <a:p>
            <a:pPr marL="742950" lvl="1" indent="-285750" eaLnBrk="0" hangingPunct="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Enhancing coordination, monitoring and control of "</a:t>
            </a:r>
            <a:r>
              <a:rPr lang="en-US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high-risky" </a:t>
            </a:r>
            <a:r>
              <a:rPr lang="en-US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projects</a:t>
            </a:r>
          </a:p>
          <a:p>
            <a:pPr marL="742950" lvl="1" indent="-285750" eaLnBrk="0" hangingPunct="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Support the implementation of the railway projects by the EIB</a:t>
            </a:r>
          </a:p>
          <a:p>
            <a:pPr marL="742950" lvl="1" indent="-285750" eaLnBrk="0" hangingPunct="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Provide financial resources to complete projects</a:t>
            </a:r>
          </a:p>
          <a:p>
            <a:pPr marL="742950" lvl="1" indent="-285750" eaLnBrk="0" hangingPunct="0">
              <a:spcAft>
                <a:spcPts val="600"/>
              </a:spcAft>
              <a:buClr>
                <a:srgbClr val="00005C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Realistic assessment of the status and projections for the completion of projects and preparation of </a:t>
            </a:r>
            <a:r>
              <a:rPr lang="en-US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b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Action </a:t>
            </a:r>
            <a:r>
              <a:rPr lang="en-US" b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plan</a:t>
            </a:r>
            <a:endParaRPr lang="bg-BG" b="1" dirty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00200" y="6400800"/>
            <a:ext cx="5029200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50000"/>
              </a:lnSpc>
              <a:buClr>
                <a:schemeClr val="tx2"/>
              </a:buClr>
              <a:buSzPct val="70000"/>
            </a:pPr>
            <a:r>
              <a:rPr lang="bg-BG" altLang="en-US" sz="1300" dirty="0">
                <a:solidFill>
                  <a:srgbClr val="003399"/>
                </a:solidFill>
                <a:latin typeface="Times New Roman" pitchFamily="18" charset="0"/>
              </a:rPr>
              <a:t>ХV</a:t>
            </a:r>
            <a:r>
              <a:rPr lang="en-US" altLang="en-US" sz="1300" dirty="0">
                <a:solidFill>
                  <a:srgbClr val="003399"/>
                </a:solidFill>
                <a:latin typeface="Times New Roman" pitchFamily="18" charset="0"/>
              </a:rPr>
              <a:t>III</a:t>
            </a:r>
            <a:r>
              <a:rPr lang="bg-BG" altLang="en-US" sz="1300" dirty="0">
                <a:solidFill>
                  <a:srgbClr val="003399"/>
                </a:solidFill>
                <a:latin typeface="Times New Roman" pitchFamily="18" charset="0"/>
              </a:rPr>
              <a:t> </a:t>
            </a:r>
            <a:r>
              <a:rPr lang="en-US" altLang="en-US" sz="1300" dirty="0">
                <a:solidFill>
                  <a:srgbClr val="003399"/>
                </a:solidFill>
                <a:latin typeface="Times New Roman" pitchFamily="18" charset="0"/>
              </a:rPr>
              <a:t>Meeting of OP “Transport” 2007-2013 Monitoring Committee</a:t>
            </a:r>
          </a:p>
        </p:txBody>
      </p:sp>
    </p:spTree>
    <p:extLst>
      <p:ext uri="{BB962C8B-B14F-4D97-AF65-F5344CB8AC3E}">
        <p14:creationId xmlns:p14="http://schemas.microsoft.com/office/powerpoint/2010/main" val="357659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468313" y="1341438"/>
            <a:ext cx="5759450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52450" indent="-5524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Clr>
                <a:srgbClr val="FFFFFF"/>
              </a:buClr>
              <a:buSzPct val="90000"/>
              <a:buFontTx/>
              <a:buChar char="•"/>
            </a:pPr>
            <a:endParaRPr lang="bg-BG" altLang="en-US" sz="1000">
              <a:solidFill>
                <a:srgbClr val="002B82"/>
              </a:solidFill>
              <a:latin typeface="Times New Roman" pitchFamily="18" charset="0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755650" y="6237288"/>
            <a:ext cx="8388350" cy="576262"/>
          </a:xfrm>
          <a:prstGeom prst="rect">
            <a:avLst/>
          </a:prstGeom>
        </p:spPr>
        <p:txBody>
          <a:bodyPr/>
          <a:lstStyle/>
          <a:p>
            <a:pPr algn="l">
              <a:lnSpc>
                <a:spcPct val="50000"/>
              </a:lnSpc>
              <a:spcBef>
                <a:spcPct val="50000"/>
              </a:spcBef>
              <a:defRPr/>
            </a:pPr>
            <a:endParaRPr lang="en-US" altLang="bg-BG" sz="1050" i="1" dirty="0" smtClean="0">
              <a:solidFill>
                <a:schemeClr val="tx2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  <a:defRPr/>
            </a:pPr>
            <a:endParaRPr lang="en-US" altLang="bg-BG" sz="1050" i="1" dirty="0" smtClean="0">
              <a:solidFill>
                <a:schemeClr val="tx2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endParaRPr lang="bg-BG" altLang="en-US" sz="1400" b="1" dirty="0">
              <a:solidFill>
                <a:schemeClr val="tx2"/>
              </a:solidFill>
            </a:endParaRPr>
          </a:p>
          <a:p>
            <a:pPr algn="l">
              <a:buClr>
                <a:srgbClr val="006666"/>
              </a:buClr>
              <a:defRPr/>
            </a:pPr>
            <a:endParaRPr lang="bg-BG" altLang="en-US" dirty="0" smtClean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111375" y="228601"/>
            <a:ext cx="51133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en-US" altLang="en-US" sz="2200" b="1" dirty="0" smtClean="0">
                <a:solidFill>
                  <a:srgbClr val="003399"/>
                </a:solidFill>
                <a:latin typeface="Times New Roman" pitchFamily="18" charset="0"/>
              </a:rPr>
              <a:t>Action Plan</a:t>
            </a:r>
            <a:r>
              <a:rPr lang="bg-BG" altLang="en-US" sz="2200" b="1" dirty="0" smtClean="0">
                <a:solidFill>
                  <a:srgbClr val="003399"/>
                </a:solidFill>
                <a:latin typeface="Times New Roman" pitchFamily="18" charset="0"/>
              </a:rPr>
              <a:t> </a:t>
            </a:r>
            <a:r>
              <a:rPr lang="en-US" altLang="en-US" sz="2200" b="1" dirty="0" smtClean="0">
                <a:solidFill>
                  <a:srgbClr val="003399"/>
                </a:solidFill>
                <a:latin typeface="Times New Roman" pitchFamily="18" charset="0"/>
              </a:rPr>
              <a:t>for</a:t>
            </a:r>
            <a:r>
              <a:rPr lang="bg-BG" altLang="en-US" sz="2200" b="1" dirty="0" smtClean="0">
                <a:solidFill>
                  <a:srgbClr val="003399"/>
                </a:solidFill>
                <a:latin typeface="Times New Roman" pitchFamily="18" charset="0"/>
              </a:rPr>
              <a:t> 2015</a:t>
            </a:r>
            <a:r>
              <a:rPr lang="en-US" altLang="en-US" sz="2200" b="1" dirty="0" smtClean="0">
                <a:solidFill>
                  <a:srgbClr val="003399"/>
                </a:solidFill>
                <a:latin typeface="Times New Roman" pitchFamily="18" charset="0"/>
              </a:rPr>
              <a:t> </a:t>
            </a:r>
            <a:endParaRPr lang="bg-BG" altLang="en-US" sz="2200" b="1" dirty="0" smtClean="0">
              <a:solidFill>
                <a:srgbClr val="003399"/>
              </a:solidFill>
              <a:latin typeface="Times New Roman" pitchFamily="18" charset="0"/>
            </a:endParaRPr>
          </a:p>
          <a:p>
            <a:pPr algn="ctr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nl-NL" altLang="en-US" sz="2200" b="1" dirty="0" smtClean="0">
                <a:solidFill>
                  <a:srgbClr val="003399"/>
                </a:solidFill>
                <a:latin typeface="Times New Roman" pitchFamily="18" charset="0"/>
              </a:rPr>
              <a:t>OP </a:t>
            </a:r>
            <a:r>
              <a:rPr lang="nl-NL" altLang="en-US" sz="2200" b="1" dirty="0">
                <a:solidFill>
                  <a:srgbClr val="003399"/>
                </a:solidFill>
                <a:latin typeface="Times New Roman" pitchFamily="18" charset="0"/>
              </a:rPr>
              <a:t>“Transport” </a:t>
            </a:r>
            <a:r>
              <a:rPr lang="nl-NL" altLang="en-US" sz="2200" b="1" dirty="0" smtClean="0">
                <a:solidFill>
                  <a:srgbClr val="003399"/>
                </a:solidFill>
                <a:latin typeface="Times New Roman" pitchFamily="18" charset="0"/>
              </a:rPr>
              <a:t>2007–2013</a:t>
            </a:r>
            <a:r>
              <a:rPr lang="en-US" altLang="en-US" sz="2200" b="1" dirty="0" smtClean="0">
                <a:solidFill>
                  <a:srgbClr val="003399"/>
                </a:solidFill>
                <a:latin typeface="Times New Roman" pitchFamily="18" charset="0"/>
              </a:rPr>
              <a:t> (1)</a:t>
            </a:r>
            <a:r>
              <a:rPr lang="ru-RU" altLang="en-US" sz="2200" b="1" dirty="0" smtClean="0">
                <a:solidFill>
                  <a:srgbClr val="003399"/>
                </a:solidFill>
                <a:latin typeface="Times New Roman" pitchFamily="18" charset="0"/>
              </a:rPr>
              <a:t> </a:t>
            </a:r>
            <a:r>
              <a:rPr lang="en-US" altLang="en-US" sz="2200" b="1" dirty="0" smtClean="0">
                <a:solidFill>
                  <a:srgbClr val="003399"/>
                </a:solidFill>
                <a:latin typeface="Times New Roman" pitchFamily="18" charset="0"/>
              </a:rPr>
              <a:t> </a:t>
            </a:r>
            <a:endParaRPr lang="bg-BG" altLang="en-US" sz="2200" b="1" dirty="0">
              <a:solidFill>
                <a:srgbClr val="003399"/>
              </a:solidFill>
              <a:latin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3608" y="980728"/>
            <a:ext cx="7416824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g-BG" altLang="en-US" sz="800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en-US" altLang="en-US" sz="1600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Finalization </a:t>
            </a:r>
            <a:r>
              <a:rPr lang="en-US" altLang="en-US" sz="1600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of the procedure for approval </a:t>
            </a:r>
            <a:r>
              <a:rPr lang="en-US" altLang="en-US" sz="1600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altLang="en-US" sz="1600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the Project for </a:t>
            </a:r>
            <a:r>
              <a:rPr lang="en-US" altLang="en-US" sz="1600" b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construction of the Gabrovo </a:t>
            </a:r>
            <a:r>
              <a:rPr lang="en-US" altLang="en-US" sz="1600" b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Bypass </a:t>
            </a:r>
            <a:r>
              <a:rPr lang="en-US" altLang="en-US" sz="1600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en-US" sz="1600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Bulgarian Government </a:t>
            </a:r>
            <a:r>
              <a:rPr lang="en-US" altLang="en-US" sz="1600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confirmed its engagement for construction of the </a:t>
            </a:r>
            <a:r>
              <a:rPr lang="en-US" altLang="en-US" sz="1600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Shipka</a:t>
            </a:r>
            <a:r>
              <a:rPr lang="en-US" altLang="en-US" sz="1600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Tunnel </a:t>
            </a:r>
            <a:r>
              <a:rPr lang="en-US" altLang="en-US" sz="1600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(20 </a:t>
            </a:r>
            <a:r>
              <a:rPr lang="en-US" altLang="en-US" sz="1600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May </a:t>
            </a:r>
            <a:r>
              <a:rPr lang="en-US" altLang="en-US" sz="1600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2015)</a:t>
            </a:r>
          </a:p>
          <a:p>
            <a:pPr marL="342900" indent="-342900"/>
            <a:endParaRPr lang="en-US" altLang="en-US" sz="1000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1600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en-US" sz="1600" b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Phasing of OPT Major Projects</a:t>
            </a:r>
            <a:endParaRPr lang="en-US" altLang="en-US" sz="1600" dirty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1600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en-US" sz="1600" b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altLang="en-US" sz="1600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Lot </a:t>
            </a:r>
            <a:r>
              <a:rPr lang="en-US" altLang="en-US" sz="1600" b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2 of the “Western Arc of the Sofia Ring Road” Project </a:t>
            </a:r>
            <a:endParaRPr lang="en-US" altLang="en-US" sz="1600" b="1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1600" b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     B. “Plovdiv-Burgas</a:t>
            </a:r>
            <a:r>
              <a:rPr lang="en-US" altLang="en-US" sz="1600" b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” Railway Project </a:t>
            </a:r>
            <a:r>
              <a:rPr lang="en-US" altLang="en-US" sz="1600" i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(reduction </a:t>
            </a:r>
            <a:r>
              <a:rPr lang="en-US" altLang="en-US" sz="1600" i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of the scope </a:t>
            </a:r>
            <a:r>
              <a:rPr lang="en-US" altLang="en-US" sz="1600" i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altLang="en-US" sz="1600" i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a value of </a:t>
            </a:r>
            <a:r>
              <a:rPr lang="en-US" altLang="en-US" sz="1600" i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en-US" altLang="en-US" sz="1600" i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million </a:t>
            </a:r>
            <a:r>
              <a:rPr lang="en-US" altLang="en-US" sz="1600" i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EUR - three </a:t>
            </a:r>
            <a:r>
              <a:rPr lang="en-US" altLang="en-US" sz="1600" i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sub-stations, </a:t>
            </a:r>
            <a:r>
              <a:rPr lang="en-US" altLang="en-US" sz="1600" i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design </a:t>
            </a:r>
            <a:r>
              <a:rPr lang="en-US" altLang="en-US" sz="1600" i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and build of signaling of </a:t>
            </a:r>
            <a:r>
              <a:rPr lang="en-US" altLang="en-US" sz="1600" i="1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Burgas</a:t>
            </a:r>
            <a:r>
              <a:rPr lang="en-US" altLang="en-US" sz="1600" i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Railway </a:t>
            </a:r>
            <a:r>
              <a:rPr lang="en-US" altLang="en-US" sz="1600" i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junction)</a:t>
            </a:r>
            <a:endParaRPr lang="en-US" altLang="en-US" sz="1600" i="1" dirty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1600" i="1" u="sng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Necessary actions: </a:t>
            </a:r>
            <a:r>
              <a:rPr lang="en-US" altLang="en-US" sz="1600" i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Modification of the </a:t>
            </a:r>
            <a:r>
              <a:rPr lang="en-US" altLang="en-US" sz="1600" i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Decisions </a:t>
            </a:r>
            <a:r>
              <a:rPr lang="en-US" altLang="en-US" sz="1600" i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of the EC for approval of major </a:t>
            </a:r>
            <a:r>
              <a:rPr lang="en-US" altLang="en-US" sz="1600" i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projects and </a:t>
            </a:r>
            <a:r>
              <a:rPr lang="en-US" altLang="en-US" sz="1600" i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re-programming of OPTTI </a:t>
            </a:r>
            <a:r>
              <a:rPr lang="en-US" altLang="en-US" sz="1600" i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2014-2020 - </a:t>
            </a:r>
            <a:r>
              <a:rPr lang="en-US" altLang="en-US" sz="1600" i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end of July</a:t>
            </a:r>
          </a:p>
          <a:p>
            <a:endParaRPr lang="ru-RU" altLang="en-US" sz="1000" i="1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bg-BG" altLang="en-US" sz="1600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bg-BG" altLang="en-US" sz="1600" i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b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Secure </a:t>
            </a:r>
            <a:r>
              <a:rPr lang="en-US" altLang="en-US" sz="1600" b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budget </a:t>
            </a:r>
            <a:r>
              <a:rPr lang="en-US" altLang="en-US" sz="1600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for the Projects not finished within the eligibility period (by the end of 2015</a:t>
            </a:r>
            <a:r>
              <a:rPr lang="en-US" altLang="en-US" sz="1600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bg-BG" altLang="en-US" sz="1600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1600" i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Necessary </a:t>
            </a:r>
            <a:r>
              <a:rPr lang="en-US" altLang="en-US" sz="1600" i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for completion of the projects during </a:t>
            </a:r>
            <a:r>
              <a:rPr lang="en-US" altLang="en-US" sz="1600" i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2016 - </a:t>
            </a:r>
            <a:r>
              <a:rPr lang="en-US" altLang="en-US" sz="1600" b="1" i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EUR 130 </a:t>
            </a:r>
            <a:r>
              <a:rPr lang="en-US" altLang="en-US" sz="1600" b="1" i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million </a:t>
            </a:r>
            <a:r>
              <a:rPr lang="en-US" altLang="en-US" sz="1600" i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(90 </a:t>
            </a:r>
            <a:r>
              <a:rPr lang="en-US" altLang="en-US" sz="1600" i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million </a:t>
            </a:r>
            <a:r>
              <a:rPr lang="en-US" altLang="en-US" sz="1600" i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EUR for rail and 40 </a:t>
            </a:r>
            <a:r>
              <a:rPr lang="en-US" altLang="en-US" sz="1600" i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million </a:t>
            </a:r>
            <a:r>
              <a:rPr lang="en-US" altLang="en-US" sz="1600" i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EUR for road projects)</a:t>
            </a:r>
          </a:p>
          <a:p>
            <a:endParaRPr lang="en-US" altLang="en-US" sz="1000" i="1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1600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en-US" altLang="en-US" sz="1600" i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Decision </a:t>
            </a:r>
            <a:r>
              <a:rPr lang="en-US" altLang="en-US" sz="1600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on increasing the percentage of the Cohesion Fund co-financing up to 85</a:t>
            </a:r>
            <a:r>
              <a:rPr lang="en-US" altLang="en-US" sz="1600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% and </a:t>
            </a:r>
            <a:r>
              <a:rPr lang="en-US" altLang="en-US" sz="1600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reduction of the national co-financing </a:t>
            </a:r>
            <a:r>
              <a:rPr lang="en-US" altLang="en-US" sz="1600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in the </a:t>
            </a:r>
            <a:r>
              <a:rPr lang="en-US" altLang="en-US" sz="1600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formation of Grants </a:t>
            </a:r>
            <a:r>
              <a:rPr lang="en-US" altLang="en-US" sz="1600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altLang="en-US" sz="1600" b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85%/15%</a:t>
            </a:r>
          </a:p>
          <a:p>
            <a:r>
              <a:rPr lang="en-US" altLang="en-US" sz="1600" b="1" i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ERDF – not foreseen</a:t>
            </a:r>
          </a:p>
          <a:p>
            <a:r>
              <a:rPr lang="en-US" altLang="en-US" sz="1600" b="1" i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Cohesion Fund – </a:t>
            </a:r>
            <a:r>
              <a:rPr lang="en-US" altLang="en-US" sz="1600" b="1" i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77 </a:t>
            </a:r>
            <a:r>
              <a:rPr lang="en-US" altLang="en-US" sz="1600" b="1" i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million EUR </a:t>
            </a:r>
            <a:r>
              <a:rPr lang="en-US" altLang="en-US" sz="1600" i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(32 million EUR of railway projects и 45 million EUR of road projects</a:t>
            </a:r>
            <a:r>
              <a:rPr lang="en-US" altLang="en-US" sz="1600" i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altLang="en-US" sz="1600" dirty="0" smtClean="0">
              <a:solidFill>
                <a:srgbClr val="003399"/>
              </a:solidFill>
              <a:latin typeface="Times New Roman" pitchFamily="18" charset="0"/>
            </a:endParaRPr>
          </a:p>
          <a:p>
            <a:r>
              <a:rPr lang="en-US" altLang="en-US" sz="1300" dirty="0" smtClean="0">
                <a:solidFill>
                  <a:srgbClr val="003399"/>
                </a:solidFill>
                <a:latin typeface="Times New Roman" pitchFamily="18" charset="0"/>
              </a:rPr>
              <a:t>               </a:t>
            </a:r>
            <a:r>
              <a:rPr lang="bg-BG" altLang="en-US" sz="1300" dirty="0" smtClean="0">
                <a:solidFill>
                  <a:srgbClr val="003399"/>
                </a:solidFill>
                <a:latin typeface="Times New Roman" pitchFamily="18" charset="0"/>
              </a:rPr>
              <a:t>ХV</a:t>
            </a:r>
            <a:r>
              <a:rPr lang="en-US" altLang="en-US" sz="1300" dirty="0">
                <a:solidFill>
                  <a:srgbClr val="003399"/>
                </a:solidFill>
                <a:latin typeface="Times New Roman" pitchFamily="18" charset="0"/>
              </a:rPr>
              <a:t>III</a:t>
            </a:r>
            <a:r>
              <a:rPr lang="bg-BG" altLang="en-US" sz="1300" dirty="0">
                <a:solidFill>
                  <a:srgbClr val="003399"/>
                </a:solidFill>
                <a:latin typeface="Times New Roman" pitchFamily="18" charset="0"/>
              </a:rPr>
              <a:t> </a:t>
            </a:r>
            <a:r>
              <a:rPr lang="en-US" altLang="en-US" sz="1300" dirty="0">
                <a:solidFill>
                  <a:srgbClr val="003399"/>
                </a:solidFill>
                <a:latin typeface="Times New Roman" pitchFamily="18" charset="0"/>
              </a:rPr>
              <a:t>Meeting of OP “Transport” 2007-2013 Monitoring Committee</a:t>
            </a:r>
          </a:p>
          <a:p>
            <a:endParaRPr lang="en-US" altLang="en-US" sz="1600" i="1" dirty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en-US" sz="1600" b="1" i="1" dirty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en-U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en-US" sz="1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en-U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74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468313" y="1341438"/>
            <a:ext cx="5759450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52450" indent="-5524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Clr>
                <a:srgbClr val="FFFFFF"/>
              </a:buClr>
              <a:buSzPct val="90000"/>
              <a:buFontTx/>
              <a:buChar char="•"/>
            </a:pPr>
            <a:endParaRPr lang="bg-BG" altLang="en-US" sz="1000">
              <a:solidFill>
                <a:srgbClr val="002B82"/>
              </a:solidFill>
              <a:latin typeface="Times New Roman" pitchFamily="18" charset="0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755650" y="6553200"/>
            <a:ext cx="8388350" cy="260350"/>
          </a:xfrm>
          <a:prstGeom prst="rect">
            <a:avLst/>
          </a:prstGeom>
        </p:spPr>
        <p:txBody>
          <a:bodyPr/>
          <a:lstStyle/>
          <a:p>
            <a:pPr algn="l">
              <a:lnSpc>
                <a:spcPct val="50000"/>
              </a:lnSpc>
              <a:spcBef>
                <a:spcPct val="50000"/>
              </a:spcBef>
              <a:defRPr/>
            </a:pPr>
            <a:endParaRPr lang="en-US" altLang="bg-BG" sz="1050" i="1" dirty="0" smtClean="0">
              <a:solidFill>
                <a:schemeClr val="tx2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  <a:defRPr/>
            </a:pPr>
            <a:endParaRPr lang="en-US" altLang="bg-BG" sz="1050" i="1" dirty="0" smtClean="0">
              <a:solidFill>
                <a:schemeClr val="tx2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endParaRPr lang="bg-BG" altLang="en-US" sz="1400" b="1" dirty="0">
              <a:solidFill>
                <a:schemeClr val="tx2"/>
              </a:solidFill>
            </a:endParaRPr>
          </a:p>
          <a:p>
            <a:pPr algn="l">
              <a:buClr>
                <a:srgbClr val="006666"/>
              </a:buClr>
              <a:defRPr/>
            </a:pPr>
            <a:endParaRPr lang="en-US" altLang="en-US" sz="1400" dirty="0" smtClean="0"/>
          </a:p>
          <a:p>
            <a:pPr algn="l">
              <a:buClr>
                <a:srgbClr val="006666"/>
              </a:buClr>
              <a:defRPr/>
            </a:pPr>
            <a:endParaRPr lang="en-US" altLang="en-US" sz="1400" dirty="0" smtClean="0"/>
          </a:p>
          <a:p>
            <a:pPr algn="l">
              <a:buClr>
                <a:srgbClr val="006666"/>
              </a:buClr>
              <a:defRPr/>
            </a:pPr>
            <a:endParaRPr lang="en-US" altLang="en-US" sz="1400" dirty="0" smtClean="0"/>
          </a:p>
          <a:p>
            <a:pPr algn="l">
              <a:buClr>
                <a:srgbClr val="006666"/>
              </a:buClr>
              <a:defRPr/>
            </a:pPr>
            <a:endParaRPr lang="en-US" altLang="en-US" sz="1400" dirty="0" smtClean="0"/>
          </a:p>
          <a:p>
            <a:pPr algn="l">
              <a:buClr>
                <a:srgbClr val="006666"/>
              </a:buClr>
              <a:defRPr/>
            </a:pPr>
            <a:endParaRPr lang="en-US" altLang="en-US" sz="1400" dirty="0" smtClean="0"/>
          </a:p>
          <a:p>
            <a:pPr algn="l">
              <a:buClr>
                <a:srgbClr val="006666"/>
              </a:buClr>
              <a:defRPr/>
            </a:pPr>
            <a:endParaRPr lang="en-US" altLang="en-US" sz="1400" dirty="0" smtClean="0"/>
          </a:p>
          <a:p>
            <a:pPr algn="l">
              <a:buClr>
                <a:srgbClr val="006666"/>
              </a:buClr>
              <a:defRPr/>
            </a:pPr>
            <a:endParaRPr lang="bg-BG" altLang="en-US" dirty="0" smtClean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111375" y="404813"/>
            <a:ext cx="51133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da-DK" altLang="en-US" sz="2200" b="1" dirty="0">
                <a:solidFill>
                  <a:srgbClr val="003399"/>
                </a:solidFill>
                <a:latin typeface="Times New Roman" pitchFamily="18" charset="0"/>
              </a:rPr>
              <a:t>Action Plan for 2015 </a:t>
            </a:r>
          </a:p>
          <a:p>
            <a:pPr algn="ctr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da-DK" altLang="en-US" sz="2200" b="1" dirty="0">
                <a:solidFill>
                  <a:srgbClr val="003399"/>
                </a:solidFill>
                <a:latin typeface="Times New Roman" pitchFamily="18" charset="0"/>
              </a:rPr>
              <a:t>OP “Transport” </a:t>
            </a:r>
            <a:r>
              <a:rPr lang="da-DK" altLang="en-US" sz="2200" b="1" dirty="0" smtClean="0">
                <a:solidFill>
                  <a:srgbClr val="003399"/>
                </a:solidFill>
                <a:latin typeface="Times New Roman" pitchFamily="18" charset="0"/>
              </a:rPr>
              <a:t>2007–2013</a:t>
            </a:r>
            <a:r>
              <a:rPr lang="en-US" altLang="en-US" sz="2200" b="1" dirty="0" smtClean="0">
                <a:solidFill>
                  <a:srgbClr val="003399"/>
                </a:solidFill>
                <a:latin typeface="Times New Roman" pitchFamily="18" charset="0"/>
              </a:rPr>
              <a:t> (2) </a:t>
            </a:r>
            <a:endParaRPr lang="bg-BG" altLang="en-US" sz="2200" b="1" dirty="0">
              <a:solidFill>
                <a:srgbClr val="003399"/>
              </a:solidFill>
              <a:latin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9236" y="990600"/>
            <a:ext cx="7757616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en-US" sz="800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en-US" sz="1600" dirty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1600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en-US" sz="1600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Proposal has been discussed and approved by the </a:t>
            </a:r>
            <a:r>
              <a:rPr lang="en-US" altLang="en-US" sz="1600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Council of Ministers </a:t>
            </a:r>
            <a:r>
              <a:rPr lang="en-US" altLang="en-US" sz="1600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with Protocol </a:t>
            </a:r>
            <a:r>
              <a:rPr lang="en-US" altLang="en-US" sz="1600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 № 18/07.05.2015</a:t>
            </a:r>
            <a:endParaRPr lang="en-US" altLang="en-US" sz="1600" dirty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1600" i="1" u="sng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Necessary </a:t>
            </a:r>
            <a:r>
              <a:rPr lang="en-US" altLang="en-US" sz="1600" i="1" u="sng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actions: </a:t>
            </a:r>
            <a:r>
              <a:rPr lang="en-US" altLang="en-US" sz="1600" i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Modification of the </a:t>
            </a:r>
            <a:r>
              <a:rPr lang="en-US" altLang="en-US" sz="1600" i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OPT and </a:t>
            </a:r>
            <a:r>
              <a:rPr lang="en-US" altLang="en-US" sz="1600" i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the decisions of the EC for approval of the major projects </a:t>
            </a:r>
            <a:r>
              <a:rPr lang="en-US" altLang="en-US" sz="1600" i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(railway </a:t>
            </a:r>
            <a:r>
              <a:rPr lang="en-US" altLang="en-US" sz="1600" i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altLang="en-US" sz="1600" i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road), </a:t>
            </a:r>
            <a:r>
              <a:rPr lang="en-US" altLang="en-US" sz="1600" i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co-financed under the </a:t>
            </a:r>
            <a:r>
              <a:rPr lang="en-US" altLang="en-US" sz="1600" i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CF - </a:t>
            </a:r>
            <a:r>
              <a:rPr lang="en-US" altLang="en-US" sz="1600" i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end of July</a:t>
            </a:r>
          </a:p>
          <a:p>
            <a:endParaRPr lang="bg-BG" sz="800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1600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600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dentification </a:t>
            </a:r>
            <a:r>
              <a:rPr lang="en-US" sz="1600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of Projects with opportunities for </a:t>
            </a:r>
            <a:r>
              <a:rPr lang="en-US" sz="1600" b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“Reverse Phasing” </a:t>
            </a:r>
            <a:r>
              <a:rPr lang="en-US" sz="1600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(earlier start of projects from the programming period 2014 - 2020</a:t>
            </a:r>
            <a:r>
              <a:rPr lang="en-US" sz="1600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1600" dirty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Extension </a:t>
            </a:r>
            <a:r>
              <a:rPr lang="en-US" sz="1600" b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of the second metro line between “James Boucher” Metro Station and “</a:t>
            </a:r>
            <a:r>
              <a:rPr lang="en-US" sz="1600" b="1" dirty="0" err="1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Hladilnika</a:t>
            </a:r>
            <a:r>
              <a:rPr lang="en-US" sz="1600" b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1600" b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District, Metro Station </a:t>
            </a:r>
            <a:r>
              <a:rPr lang="en-US" sz="1600" b="1" dirty="0" err="1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Vitosha</a:t>
            </a:r>
            <a:r>
              <a:rPr lang="en-US" sz="1600" b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(OPTTI </a:t>
            </a:r>
            <a:r>
              <a:rPr lang="en-US" sz="1600" b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Project) </a:t>
            </a:r>
            <a:endParaRPr lang="bg-BG" sz="1600" b="1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i="1" u="sng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Necessary Actions: </a:t>
            </a:r>
          </a:p>
          <a:p>
            <a:r>
              <a:rPr lang="en-US" sz="1600" i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bg-BG" sz="1600" i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Amendment </a:t>
            </a:r>
            <a:r>
              <a:rPr lang="en-US" sz="1600" i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of the OPT Financing </a:t>
            </a:r>
            <a:r>
              <a:rPr lang="en-US" sz="1600" i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Plan</a:t>
            </a:r>
            <a:r>
              <a:rPr lang="bg-BG" sz="1600" i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(transfer </a:t>
            </a:r>
            <a:r>
              <a:rPr lang="en-US" sz="1600" i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of funds from PA 5 to PA 3 within ERDF) - end of July</a:t>
            </a:r>
          </a:p>
          <a:p>
            <a:r>
              <a:rPr lang="en-US" sz="1600" i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bg-BG" sz="1600" i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Approval </a:t>
            </a:r>
            <a:r>
              <a:rPr lang="en-US" sz="1600" i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of a </a:t>
            </a:r>
            <a:r>
              <a:rPr lang="en-US" sz="1600" i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non-major </a:t>
            </a:r>
            <a:r>
              <a:rPr lang="en-US" sz="1600" i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project under OPT and a non-major project under OPTTI</a:t>
            </a:r>
          </a:p>
          <a:p>
            <a:endParaRPr lang="bg-BG" sz="1200" b="1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600" b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proposal for amendment/modification of OPT 2007 – 2013 is foreseen to cover all the amendments up to </a:t>
            </a:r>
            <a:r>
              <a:rPr lang="en-US" sz="1600" b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end</a:t>
            </a:r>
            <a:r>
              <a:rPr lang="bg-BG" sz="1600" b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bg-BG" sz="1600" b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middle </a:t>
            </a:r>
            <a:r>
              <a:rPr lang="en-US" sz="1600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of July 2015.</a:t>
            </a:r>
          </a:p>
          <a:p>
            <a:endParaRPr lang="en-US" sz="1200" b="1" dirty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 6. Using the opportunities foreseen in the provisions of Art. 77, paragraph 2 of Regulation 1083/2006 for 10 % „Flexibility“.</a:t>
            </a:r>
          </a:p>
          <a:p>
            <a:endParaRPr lang="bg-BG" sz="1600" b="1" dirty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600" b="1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600" b="1" dirty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1300" dirty="0">
                <a:solidFill>
                  <a:srgbClr val="003399"/>
                </a:solidFill>
                <a:latin typeface="Times New Roman" pitchFamily="18" charset="0"/>
              </a:rPr>
              <a:t> </a:t>
            </a:r>
            <a:r>
              <a:rPr lang="en-US" altLang="en-US" sz="1300" dirty="0" smtClean="0">
                <a:solidFill>
                  <a:srgbClr val="003399"/>
                </a:solidFill>
                <a:latin typeface="Times New Roman" pitchFamily="18" charset="0"/>
              </a:rPr>
              <a:t>                </a:t>
            </a:r>
            <a:r>
              <a:rPr lang="bg-BG" altLang="en-US" sz="1300" dirty="0" smtClean="0">
                <a:solidFill>
                  <a:srgbClr val="003399"/>
                </a:solidFill>
                <a:latin typeface="Times New Roman" pitchFamily="18" charset="0"/>
              </a:rPr>
              <a:t>ХV</a:t>
            </a:r>
            <a:r>
              <a:rPr lang="en-US" altLang="en-US" sz="1300" dirty="0">
                <a:solidFill>
                  <a:srgbClr val="003399"/>
                </a:solidFill>
                <a:latin typeface="Times New Roman" pitchFamily="18" charset="0"/>
              </a:rPr>
              <a:t>III</a:t>
            </a:r>
            <a:r>
              <a:rPr lang="bg-BG" altLang="en-US" sz="1300" dirty="0">
                <a:solidFill>
                  <a:srgbClr val="003399"/>
                </a:solidFill>
                <a:latin typeface="Times New Roman" pitchFamily="18" charset="0"/>
              </a:rPr>
              <a:t> </a:t>
            </a:r>
            <a:r>
              <a:rPr lang="en-US" altLang="en-US" sz="1300" dirty="0">
                <a:solidFill>
                  <a:srgbClr val="003399"/>
                </a:solidFill>
                <a:latin typeface="Times New Roman" pitchFamily="18" charset="0"/>
              </a:rPr>
              <a:t>Meeting of OP “Transport” 2007-2013 Monitoring Committee</a:t>
            </a:r>
            <a:endParaRPr lang="en-US" altLang="en-US" sz="1600" dirty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en-U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en-US" sz="1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en-U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90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75492" y="476672"/>
            <a:ext cx="415184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buClr>
                <a:schemeClr val="tx2"/>
              </a:buClr>
              <a:buSzPct val="70000"/>
              <a:defRPr/>
            </a:pPr>
            <a:r>
              <a:rPr lang="en-US" sz="2200" b="1" dirty="0">
                <a:solidFill>
                  <a:srgbClr val="003399"/>
                </a:solidFill>
                <a:latin typeface="Times New Roman" pitchFamily="18" charset="0"/>
              </a:rPr>
              <a:t>Decisions closing OPT 2007-2013</a:t>
            </a:r>
            <a:endParaRPr lang="bg-BG" sz="2200" b="1" dirty="0">
              <a:solidFill>
                <a:srgbClr val="003399"/>
              </a:solidFill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560" y="1268760"/>
            <a:ext cx="7416824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eaLnBrk="0" hangingPunct="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1. OPT MC took note of the action plan for completion of the </a:t>
            </a:r>
            <a:r>
              <a:rPr lang="en-US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OPT</a:t>
            </a:r>
          </a:p>
          <a:p>
            <a:pPr lvl="1" eaLnBrk="0" hangingPunct="0">
              <a:spcAft>
                <a:spcPts val="600"/>
              </a:spcAft>
              <a:defRPr/>
            </a:pPr>
            <a:endParaRPr lang="en-US" dirty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1" indent="-285750" eaLnBrk="0" hangingPunct="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2. OPT MC has no objection to the proposed amendment to the financial plan of the program by increasing the contribution of CF </a:t>
            </a:r>
            <a:r>
              <a:rPr lang="en-US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85% respectively reduction of national co-financing </a:t>
            </a:r>
            <a:r>
              <a:rPr lang="en-US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to 15%</a:t>
            </a:r>
          </a:p>
          <a:p>
            <a:pPr lvl="1" eaLnBrk="0" hangingPunct="0">
              <a:spcAft>
                <a:spcPts val="600"/>
              </a:spcAft>
              <a:defRPr/>
            </a:pPr>
            <a:endParaRPr lang="en-US" dirty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1" indent="-285750" eaLnBrk="0" hangingPunct="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3. OPT MC agrees MA OPT to take action to possibly phasing the following projects: West arc of </a:t>
            </a:r>
            <a:r>
              <a:rPr lang="en-US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Sofia Ring Road </a:t>
            </a:r>
            <a:r>
              <a:rPr lang="en-US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- Lot 2 (PA2); Modernization of the railway line Plovdiv-Burgas (PA1); Modernization of the railway line in </a:t>
            </a:r>
            <a:r>
              <a:rPr lang="en-US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Septemvri </a:t>
            </a:r>
            <a:r>
              <a:rPr lang="en-US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- Plovdiv (PA1</a:t>
            </a:r>
            <a:r>
              <a:rPr lang="en-US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742950" lvl="1" indent="-285750" eaLnBrk="0" hangingPunct="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en-US" dirty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1" indent="-285750" eaLnBrk="0" hangingPunct="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4. OPT MC agrees MA OPT to take action to change the budgets of the different priorities by transferring funds between them within the relevant Fund</a:t>
            </a:r>
            <a:endParaRPr lang="bg-BG" dirty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76400" y="6400800"/>
            <a:ext cx="51054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300" dirty="0">
                <a:solidFill>
                  <a:srgbClr val="003399"/>
                </a:solidFill>
                <a:latin typeface="Times New Roman" pitchFamily="18" charset="0"/>
              </a:rPr>
              <a:t> </a:t>
            </a:r>
            <a:r>
              <a:rPr lang="bg-BG" altLang="en-US" sz="1300" dirty="0">
                <a:solidFill>
                  <a:srgbClr val="003399"/>
                </a:solidFill>
                <a:latin typeface="Times New Roman" pitchFamily="18" charset="0"/>
              </a:rPr>
              <a:t>ХV</a:t>
            </a:r>
            <a:r>
              <a:rPr lang="en-US" altLang="en-US" sz="1300" dirty="0">
                <a:solidFill>
                  <a:srgbClr val="003399"/>
                </a:solidFill>
                <a:latin typeface="Times New Roman" pitchFamily="18" charset="0"/>
              </a:rPr>
              <a:t>III</a:t>
            </a:r>
            <a:r>
              <a:rPr lang="bg-BG" altLang="en-US" sz="1300" dirty="0">
                <a:solidFill>
                  <a:srgbClr val="003399"/>
                </a:solidFill>
                <a:latin typeface="Times New Roman" pitchFamily="18" charset="0"/>
              </a:rPr>
              <a:t> </a:t>
            </a:r>
            <a:r>
              <a:rPr lang="en-US" altLang="en-US" sz="1300" dirty="0">
                <a:solidFill>
                  <a:srgbClr val="003399"/>
                </a:solidFill>
                <a:latin typeface="Times New Roman" pitchFamily="18" charset="0"/>
              </a:rPr>
              <a:t>Meeting of OP “Transport” 2007-2013 Monitoring Committee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69350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xfrm>
            <a:off x="1763688" y="360363"/>
            <a:ext cx="6275387" cy="1012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altLang="bg-BG" sz="2200" b="1" kern="1200" dirty="0">
                <a:solidFill>
                  <a:srgbClr val="003399"/>
                </a:solidFill>
                <a:latin typeface="Times New Roman" pitchFamily="18" charset="0"/>
                <a:ea typeface="+mn-ea"/>
                <a:cs typeface="+mn-cs"/>
              </a:rPr>
              <a:t>Annual Report Implementation </a:t>
            </a:r>
            <a:r>
              <a:rPr lang="en-US" altLang="bg-BG" sz="2200" b="1" kern="1200" dirty="0" smtClean="0">
                <a:solidFill>
                  <a:srgbClr val="003399"/>
                </a:solidFill>
                <a:latin typeface="Times New Roman" pitchFamily="18" charset="0"/>
                <a:ea typeface="+mn-ea"/>
                <a:cs typeface="+mn-cs"/>
              </a:rPr>
              <a:t/>
            </a:r>
            <a:br>
              <a:rPr lang="en-US" altLang="bg-BG" sz="2200" b="1" kern="1200" dirty="0" smtClean="0">
                <a:solidFill>
                  <a:srgbClr val="003399"/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lang="en-US" altLang="bg-BG" sz="2200" b="1" kern="1200" dirty="0" smtClean="0">
                <a:solidFill>
                  <a:srgbClr val="003399"/>
                </a:solidFill>
                <a:latin typeface="Times New Roman" pitchFamily="18" charset="0"/>
                <a:ea typeface="+mn-ea"/>
                <a:cs typeface="+mn-cs"/>
              </a:rPr>
              <a:t>of </a:t>
            </a:r>
            <a:r>
              <a:rPr lang="en-US" altLang="bg-BG" sz="2200" b="1" kern="1200" dirty="0">
                <a:solidFill>
                  <a:srgbClr val="003399"/>
                </a:solidFill>
                <a:latin typeface="Times New Roman" pitchFamily="18" charset="0"/>
                <a:ea typeface="+mn-ea"/>
                <a:cs typeface="+mn-cs"/>
              </a:rPr>
              <a:t>OPT for 2014</a:t>
            </a:r>
            <a:endParaRPr lang="bg-BG" altLang="bg-BG" sz="2200" b="1" kern="1200" dirty="0">
              <a:solidFill>
                <a:srgbClr val="003399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052736"/>
            <a:ext cx="8072437" cy="4457700"/>
          </a:xfrm>
        </p:spPr>
        <p:txBody>
          <a:bodyPr/>
          <a:lstStyle/>
          <a:p>
            <a:pPr marL="0" indent="0" algn="just" eaLnBrk="1" hangingPunct="1">
              <a:spcBef>
                <a:spcPct val="0"/>
              </a:spcBef>
              <a:buClr>
                <a:srgbClr val="FFFFFF"/>
              </a:buClr>
              <a:buSzPct val="90000"/>
              <a:buFontTx/>
              <a:buChar char="•"/>
              <a:defRPr/>
            </a:pPr>
            <a:endParaRPr lang="bg-BG" altLang="en-US" sz="1800" b="1" kern="1200" dirty="0">
              <a:solidFill>
                <a:srgbClr val="004B8A"/>
              </a:solidFill>
              <a:latin typeface="Times New Roman" pitchFamily="18" charset="0"/>
            </a:endParaRPr>
          </a:p>
          <a:p>
            <a:pPr marL="0" indent="0" algn="just" eaLnBrk="1" hangingPunct="1">
              <a:buClr>
                <a:srgbClr val="FFFFFF"/>
              </a:buClr>
              <a:buSzPct val="90000"/>
              <a:buFontTx/>
              <a:buChar char="•"/>
              <a:defRPr/>
            </a:pPr>
            <a:r>
              <a:rPr lang="en-US" altLang="en-US" sz="1800" b="1" kern="1200" dirty="0">
                <a:solidFill>
                  <a:srgbClr val="002B82"/>
                </a:solidFill>
                <a:latin typeface="Times New Roman" pitchFamily="18" charset="0"/>
              </a:rPr>
              <a:t>Drafted in accordance with Regulations</a:t>
            </a:r>
            <a:r>
              <a:rPr lang="bg-BG" altLang="en-US" sz="1800" b="1" kern="1200" dirty="0">
                <a:solidFill>
                  <a:srgbClr val="002B82"/>
                </a:solidFill>
                <a:latin typeface="Times New Roman" pitchFamily="18" charset="0"/>
              </a:rPr>
              <a:t> 1083/2006 </a:t>
            </a:r>
            <a:r>
              <a:rPr lang="en-US" altLang="en-US" sz="1800" b="1" kern="1200" dirty="0">
                <a:solidFill>
                  <a:srgbClr val="002B82"/>
                </a:solidFill>
                <a:latin typeface="Times New Roman" pitchFamily="18" charset="0"/>
              </a:rPr>
              <a:t>and</a:t>
            </a:r>
            <a:r>
              <a:rPr lang="bg-BG" altLang="en-US" sz="1800" b="1" kern="1200" dirty="0">
                <a:solidFill>
                  <a:srgbClr val="002B82"/>
                </a:solidFill>
                <a:latin typeface="Times New Roman" pitchFamily="18" charset="0"/>
              </a:rPr>
              <a:t> 1828/2006</a:t>
            </a:r>
          </a:p>
          <a:p>
            <a:pPr marL="0" indent="0" algn="just" eaLnBrk="1" hangingPunct="1">
              <a:buClr>
                <a:srgbClr val="FFFFFF"/>
              </a:buClr>
              <a:buSzPct val="90000"/>
              <a:buFontTx/>
              <a:buChar char="•"/>
              <a:defRPr/>
            </a:pPr>
            <a:r>
              <a:rPr lang="en-US" altLang="en-US" sz="1800" b="1" kern="1200" dirty="0">
                <a:solidFill>
                  <a:srgbClr val="002B82"/>
                </a:solidFill>
                <a:latin typeface="Times New Roman" pitchFamily="18" charset="0"/>
              </a:rPr>
              <a:t>Contents information by the end of 2014 </a:t>
            </a:r>
            <a:r>
              <a:rPr lang="en-US" altLang="en-US" sz="1800" b="1" kern="1200" dirty="0" smtClean="0">
                <a:solidFill>
                  <a:srgbClr val="002B82"/>
                </a:solidFill>
                <a:latin typeface="Times New Roman" pitchFamily="18" charset="0"/>
              </a:rPr>
              <a:t>about:</a:t>
            </a:r>
            <a:r>
              <a:rPr lang="bg-BG" altLang="en-US" sz="1800" b="1" kern="1200" dirty="0" smtClean="0">
                <a:solidFill>
                  <a:srgbClr val="002B82"/>
                </a:solidFill>
                <a:latin typeface="Times New Roman" pitchFamily="18" charset="0"/>
              </a:rPr>
              <a:t> </a:t>
            </a:r>
            <a:endParaRPr lang="bg-BG" altLang="en-US" sz="1800" b="1" kern="1200" dirty="0">
              <a:solidFill>
                <a:srgbClr val="002B82"/>
              </a:solidFill>
              <a:latin typeface="Times New Roman" pitchFamily="18" charset="0"/>
            </a:endParaRPr>
          </a:p>
          <a:p>
            <a:pPr lvl="1" algn="just" eaLnBrk="1" hangingPunct="1">
              <a:spcBef>
                <a:spcPct val="0"/>
              </a:spcBef>
              <a:buClrTx/>
              <a:buSzPct val="90000"/>
              <a:buFont typeface="Wingdings" pitchFamily="2" charset="2"/>
              <a:buChar char="Ø"/>
              <a:defRPr/>
            </a:pPr>
            <a:r>
              <a:rPr lang="en-US" altLang="en-US" sz="1800" kern="1200" dirty="0">
                <a:solidFill>
                  <a:srgbClr val="002B8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Overall physical and financial implementation</a:t>
            </a:r>
          </a:p>
          <a:p>
            <a:pPr lvl="1" algn="just" eaLnBrk="1" hangingPunct="1">
              <a:spcBef>
                <a:spcPct val="0"/>
              </a:spcBef>
              <a:buClrTx/>
              <a:buSzPct val="90000"/>
              <a:buFont typeface="Wingdings" pitchFamily="2" charset="2"/>
              <a:buChar char="Ø"/>
              <a:defRPr/>
            </a:pPr>
            <a:r>
              <a:rPr lang="en-US" altLang="en-US" sz="1800" kern="1200" dirty="0">
                <a:solidFill>
                  <a:srgbClr val="002B8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Monitoring and evaluation measures</a:t>
            </a:r>
          </a:p>
          <a:p>
            <a:pPr lvl="1" algn="just" eaLnBrk="1" hangingPunct="1">
              <a:spcBef>
                <a:spcPct val="0"/>
              </a:spcBef>
              <a:buClrTx/>
              <a:buSzPct val="90000"/>
              <a:buFont typeface="Wingdings" pitchFamily="2" charset="2"/>
              <a:buChar char="Ø"/>
              <a:defRPr/>
            </a:pPr>
            <a:r>
              <a:rPr lang="en-US" altLang="en-US" sz="1800" kern="1200" dirty="0">
                <a:solidFill>
                  <a:srgbClr val="002B8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Physical and financial implementation of investment projects</a:t>
            </a:r>
          </a:p>
          <a:p>
            <a:pPr lvl="1" algn="just" eaLnBrk="1" hangingPunct="1">
              <a:spcBef>
                <a:spcPct val="0"/>
              </a:spcBef>
              <a:buClrTx/>
              <a:buSzPct val="90000"/>
              <a:buFont typeface="Wingdings" pitchFamily="2" charset="2"/>
              <a:buChar char="Ø"/>
              <a:defRPr/>
            </a:pPr>
            <a:r>
              <a:rPr lang="en-US" altLang="en-US" sz="1800" kern="1200" dirty="0">
                <a:solidFill>
                  <a:srgbClr val="002B8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Information and publicity measures </a:t>
            </a:r>
          </a:p>
          <a:p>
            <a:pPr algn="just" eaLnBrk="1" hangingPunct="1">
              <a:spcBef>
                <a:spcPct val="0"/>
              </a:spcBef>
              <a:buClr>
                <a:srgbClr val="FFFFFF"/>
              </a:buClr>
              <a:buSzPct val="90000"/>
              <a:buFont typeface="Wingdings" pitchFamily="2" charset="2"/>
              <a:buChar char="Ø"/>
              <a:defRPr/>
            </a:pPr>
            <a:endParaRPr lang="en-US" altLang="en-US" sz="2000" kern="1200" dirty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indent="0" algn="just" eaLnBrk="1" hangingPunct="1">
              <a:buClr>
                <a:srgbClr val="FFFFFF"/>
              </a:buClr>
              <a:buSzPct val="90000"/>
              <a:buFontTx/>
              <a:buChar char="•"/>
              <a:defRPr/>
            </a:pPr>
            <a:r>
              <a:rPr lang="en-US" sz="1800" b="1" kern="1200" dirty="0">
                <a:solidFill>
                  <a:srgbClr val="002B82"/>
                </a:solidFill>
                <a:latin typeface="Times New Roman" pitchFamily="18" charset="0"/>
                <a:ea typeface="+mn-ea"/>
                <a:cs typeface="+mn-cs"/>
              </a:rPr>
              <a:t>Significant problems:</a:t>
            </a:r>
          </a:p>
          <a:p>
            <a:pPr lvl="1" algn="just" eaLnBrk="1" hangingPunct="1">
              <a:spcBef>
                <a:spcPct val="0"/>
              </a:spcBef>
              <a:buClrTx/>
              <a:buSzPct val="90000"/>
              <a:buFont typeface="Wingdings" pitchFamily="2" charset="2"/>
              <a:buChar char="Ø"/>
              <a:defRPr/>
            </a:pPr>
            <a:r>
              <a:rPr lang="en-US" sz="1800" kern="1200" dirty="0">
                <a:solidFill>
                  <a:srgbClr val="002B8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Land acquisition procedures</a:t>
            </a:r>
          </a:p>
          <a:p>
            <a:pPr lvl="1" algn="just" eaLnBrk="1" hangingPunct="1">
              <a:spcBef>
                <a:spcPct val="0"/>
              </a:spcBef>
              <a:buClrTx/>
              <a:buSzPct val="90000"/>
              <a:buFont typeface="Wingdings" pitchFamily="2" charset="2"/>
              <a:buChar char="Ø"/>
              <a:defRPr/>
            </a:pPr>
            <a:r>
              <a:rPr lang="en-US" sz="1800" kern="1200" dirty="0">
                <a:solidFill>
                  <a:srgbClr val="002B8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Archaeological research</a:t>
            </a:r>
          </a:p>
          <a:p>
            <a:pPr lvl="1" algn="just" eaLnBrk="1" hangingPunct="1">
              <a:spcBef>
                <a:spcPct val="0"/>
              </a:spcBef>
              <a:buClrTx/>
              <a:buSzPct val="90000"/>
              <a:buFont typeface="Wingdings" pitchFamily="2" charset="2"/>
              <a:buChar char="Ø"/>
              <a:defRPr/>
            </a:pPr>
            <a:r>
              <a:rPr lang="en-US" sz="1800" kern="1200" dirty="0">
                <a:solidFill>
                  <a:srgbClr val="002B8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Unfavorable climatic </a:t>
            </a:r>
            <a:r>
              <a:rPr lang="en-US" sz="1800" kern="1200" dirty="0" smtClean="0">
                <a:solidFill>
                  <a:srgbClr val="002B8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conditions</a:t>
            </a:r>
            <a:endParaRPr lang="en-US" sz="1800" kern="1200" dirty="0">
              <a:solidFill>
                <a:srgbClr val="002B82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1" algn="just" eaLnBrk="1" hangingPunct="1">
              <a:spcBef>
                <a:spcPct val="0"/>
              </a:spcBef>
              <a:buClrTx/>
              <a:buSzPct val="90000"/>
              <a:buFont typeface="Wingdings" pitchFamily="2" charset="2"/>
              <a:buChar char="Ø"/>
              <a:defRPr/>
            </a:pPr>
            <a:r>
              <a:rPr lang="en-US" sz="1800" kern="1200" dirty="0" smtClean="0">
                <a:solidFill>
                  <a:srgbClr val="002B8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Delay </a:t>
            </a:r>
            <a:r>
              <a:rPr lang="en-US" sz="1800" kern="1200" dirty="0">
                <a:solidFill>
                  <a:srgbClr val="002B8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coordination between institutions involved</a:t>
            </a:r>
            <a:r>
              <a:rPr lang="bg-BG" sz="1800" kern="1200" dirty="0">
                <a:solidFill>
                  <a:srgbClr val="002B8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1800" kern="1200" dirty="0">
                <a:solidFill>
                  <a:srgbClr val="002B8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in the </a:t>
            </a:r>
            <a:r>
              <a:rPr lang="en-US" sz="1800" kern="1200" dirty="0" smtClean="0">
                <a:solidFill>
                  <a:srgbClr val="002B8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consistency </a:t>
            </a:r>
            <a:r>
              <a:rPr lang="en-US" sz="1800" kern="1200" dirty="0">
                <a:solidFill>
                  <a:srgbClr val="002B8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procedures </a:t>
            </a:r>
            <a:r>
              <a:rPr lang="en-US" sz="1800" kern="1200" dirty="0" smtClean="0">
                <a:solidFill>
                  <a:srgbClr val="002B8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during the </a:t>
            </a:r>
            <a:r>
              <a:rPr lang="en-US" sz="1800" kern="1200" dirty="0">
                <a:solidFill>
                  <a:srgbClr val="002B8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preparation and implementation of projects financed under OPT</a:t>
            </a:r>
          </a:p>
          <a:p>
            <a:pPr lvl="1" algn="just" eaLnBrk="1" hangingPunct="1">
              <a:spcBef>
                <a:spcPct val="0"/>
              </a:spcBef>
              <a:buClrTx/>
              <a:buSzPct val="90000"/>
              <a:buFont typeface="Wingdings" pitchFamily="2" charset="2"/>
              <a:buChar char="Ø"/>
              <a:defRPr/>
            </a:pPr>
            <a:r>
              <a:rPr lang="en-US" sz="1800" kern="1200" dirty="0">
                <a:solidFill>
                  <a:srgbClr val="002B8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Accumulation of delay from the original deadlines for completion</a:t>
            </a:r>
            <a:endParaRPr lang="bg-BG" sz="1800" kern="1200" dirty="0">
              <a:solidFill>
                <a:srgbClr val="002B82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22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bg-BG" altLang="en-US" dirty="0">
              <a:solidFill>
                <a:srgbClr val="003399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dirty="0">
                <a:solidFill>
                  <a:srgbClr val="003399"/>
                </a:solidFill>
                <a:latin typeface="Times New Roman" pitchFamily="18" charset="0"/>
              </a:rPr>
              <a:t>X</a:t>
            </a:r>
            <a:r>
              <a:rPr lang="bg-BG" altLang="en-US" dirty="0">
                <a:solidFill>
                  <a:srgbClr val="003399"/>
                </a:solidFill>
                <a:latin typeface="Times New Roman" pitchFamily="18" charset="0"/>
              </a:rPr>
              <a:t>V</a:t>
            </a:r>
            <a:r>
              <a:rPr lang="en-US" altLang="en-US" dirty="0" smtClean="0">
                <a:solidFill>
                  <a:srgbClr val="003399"/>
                </a:solidFill>
                <a:latin typeface="Times New Roman" pitchFamily="18" charset="0"/>
              </a:rPr>
              <a:t>III</a:t>
            </a:r>
            <a:r>
              <a:rPr lang="bg-BG" altLang="en-US" dirty="0" smtClean="0">
                <a:solidFill>
                  <a:srgbClr val="003399"/>
                </a:solidFill>
                <a:latin typeface="Times New Roman" pitchFamily="18" charset="0"/>
              </a:rPr>
              <a:t> </a:t>
            </a:r>
            <a:r>
              <a:rPr lang="en-US" altLang="en-US" dirty="0">
                <a:solidFill>
                  <a:srgbClr val="003399"/>
                </a:solidFill>
                <a:latin typeface="Times New Roman" pitchFamily="18" charset="0"/>
              </a:rPr>
              <a:t>Meeting of OP “Transport” 2007-2013 Monitoring Committee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lipse">
  <a:themeElements>
    <a:clrScheme name="Eclipse 16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5B9CD1"/>
      </a:accent2>
      <a:accent3>
        <a:srgbClr val="FFFFFF"/>
      </a:accent3>
      <a:accent4>
        <a:srgbClr val="000000"/>
      </a:accent4>
      <a:accent5>
        <a:srgbClr val="ADE2E2"/>
      </a:accent5>
      <a:accent6>
        <a:srgbClr val="528DBD"/>
      </a:accent6>
      <a:hlink>
        <a:srgbClr val="0033CC"/>
      </a:hlink>
      <a:folHlink>
        <a:srgbClr val="B2B2B2"/>
      </a:folHlink>
    </a:clrScheme>
    <a:fontScheme name="E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1">
        <a:dk1>
          <a:srgbClr val="000000"/>
        </a:dk1>
        <a:lt1>
          <a:srgbClr val="66CC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B8E2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12">
        <a:dk1>
          <a:srgbClr val="000000"/>
        </a:dk1>
        <a:lt1>
          <a:srgbClr val="66CC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B8E2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66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13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41A4C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3A94B4"/>
        </a:accent6>
        <a:hlink>
          <a:srgbClr val="66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14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41A4C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3A94B4"/>
        </a:accent6>
        <a:hlink>
          <a:srgbClr val="0033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15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5DB1CF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53A0BB"/>
        </a:accent6>
        <a:hlink>
          <a:srgbClr val="0033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16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5B9CD1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528DBD"/>
        </a:accent6>
        <a:hlink>
          <a:srgbClr val="0033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Level</Template>
  <TotalTime>3353</TotalTime>
  <Words>1163</Words>
  <Application>Microsoft Office PowerPoint</Application>
  <PresentationFormat>On-screen Show (4:3)</PresentationFormat>
  <Paragraphs>179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Eclipse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Annual Report Implementation  of OPT for 2014</vt:lpstr>
      <vt:lpstr>PowerPoint Presentation</vt:lpstr>
    </vt:vector>
  </TitlesOfParts>
  <Company>MTITC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Desislava Nikolova</dc:creator>
  <cp:lastModifiedBy>Maya Todorova</cp:lastModifiedBy>
  <cp:revision>829</cp:revision>
  <cp:lastPrinted>2014-11-17T07:20:17Z</cp:lastPrinted>
  <dcterms:created xsi:type="dcterms:W3CDTF">2013-05-14T07:37:49Z</dcterms:created>
  <dcterms:modified xsi:type="dcterms:W3CDTF">2015-06-05T07:16:46Z</dcterms:modified>
</cp:coreProperties>
</file>