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97" r:id="rId7"/>
    <p:sldId id="268" r:id="rId8"/>
    <p:sldId id="302" r:id="rId9"/>
    <p:sldId id="301" r:id="rId10"/>
    <p:sldId id="293" r:id="rId11"/>
    <p:sldId id="294" r:id="rId12"/>
    <p:sldId id="295" r:id="rId13"/>
    <p:sldId id="296" r:id="rId14"/>
    <p:sldId id="275" r:id="rId15"/>
  </p:sldIdLst>
  <p:sldSz cx="9144000" cy="6858000" type="screen4x3"/>
  <p:notesSz cx="6797675" cy="9926638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B"/>
    <a:srgbClr val="D20000"/>
    <a:srgbClr val="255559"/>
    <a:srgbClr val="002A4C"/>
    <a:srgbClr val="456A1C"/>
    <a:srgbClr val="2F4913"/>
    <a:srgbClr val="004E8C"/>
    <a:srgbClr val="6BA42C"/>
    <a:srgbClr val="004B8A"/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90643" autoAdjust="0"/>
  </p:normalViewPr>
  <p:slideViewPr>
    <p:cSldViewPr>
      <p:cViewPr>
        <p:scale>
          <a:sx n="100" d="100"/>
          <a:sy n="100" d="100"/>
        </p:scale>
        <p:origin x="-123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2007_Workbook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2007_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skaraivanova\Desktop\Prezentaciq\smetki%20prezentaci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1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 изпълнение на ОПТ към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.2014 г.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(млн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евро)</a:t>
            </a:r>
          </a:p>
        </c:rich>
      </c:tx>
      <c:layout>
        <c:manualLayout>
          <c:xMode val="edge"/>
          <c:yMode val="edge"/>
          <c:x val="0.2553080344123651"/>
          <c:y val="4.23940149625935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65826233671772"/>
          <c:y val="0.12718204488778054"/>
          <c:w val="0.83480582288325067"/>
          <c:h val="0.5943474646716542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8064A2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F7964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8446660048525073E-3"/>
                  <c:y val="-0.15739546153713749"/>
                </c:manualLayout>
              </c:layout>
              <c:tx>
                <c:rich>
                  <a:bodyPr/>
                  <a:lstStyle/>
                  <a:p>
                    <a:r>
                      <a:rPr lang="bg-BG"/>
                      <a:t>2 003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893320097050146E-3"/>
                  <c:y val="-0.17034570493732309"/>
                </c:manualLayout>
              </c:layout>
              <c:tx>
                <c:rich>
                  <a:bodyPr/>
                  <a:lstStyle/>
                  <a:p>
                    <a:r>
                      <a:rPr lang="bg-BG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2 008</a:t>
                    </a:r>
                  </a:p>
                  <a:p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45663026688791E-2"/>
                  <c:y val="-0.16507966251011233"/>
                </c:manualLayout>
              </c:layout>
              <c:tx>
                <c:rich>
                  <a:bodyPr/>
                  <a:lstStyle/>
                  <a:p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r>
                      <a:rPr lang="bg-BG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1 918</a:t>
                    </a:r>
                  </a:p>
                  <a:p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9.3801392959467725E-2"/>
                </c:manualLayout>
              </c:layout>
              <c:tx>
                <c:rich>
                  <a:bodyPr/>
                  <a:lstStyle/>
                  <a:p>
                    <a:r>
                      <a:rPr lang="bg-BG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1 343 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446660048525073E-3"/>
                  <c:y val="-0.1312475452649236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</a:t>
                    </a:r>
                    <a:r>
                      <a:rPr lang="bg-BG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bg-BG" sz="10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624</a:t>
                    </a:r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446660048525073E-3"/>
                  <c:y val="-6.2901657249351012E-2"/>
                </c:manualLayout>
              </c:layout>
              <c:tx>
                <c:rich>
                  <a:bodyPr/>
                  <a:lstStyle/>
                  <a:p>
                    <a:r>
                      <a:rPr lang="bg-BG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</a:t>
                    </a:r>
                    <a:r>
                      <a:rPr lang="bg-BG" sz="10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020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223330024261494E-3"/>
                  <c:y val="-6.21018634862167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020</a:t>
                    </a:r>
                    <a:endParaRPr lang="bg-BG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 anchor="ctr" anchorCtr="0"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Лист1!$M$1:$S$1</c:f>
              <c:strCache>
                <c:ptCount val="7"/>
                <c:pt idx="0">
                  <c:v>Бюджет (евро)</c:v>
                </c:pt>
                <c:pt idx="1">
                  <c:v>Размер на предоставената БФП (евро)</c:v>
                </c:pt>
                <c:pt idx="2">
                  <c:v>Размер на сключените договори с изпълнители, допустими по ОПТ (евро)</c:v>
                </c:pt>
                <c:pt idx="3">
                  <c:v>Размер на изплатените средства (евро)</c:v>
                </c:pt>
                <c:pt idx="4">
                  <c:v>Финансиране от ЕС</c:v>
                </c:pt>
                <c:pt idx="5">
                  <c:v>Сертифицирани разходи към ЕК само (ЕС)</c:v>
                </c:pt>
                <c:pt idx="6">
                  <c:v>Получени траншове от ЕК (само ЕС)</c:v>
                </c:pt>
              </c:strCache>
            </c:strRef>
          </c:cat>
          <c:val>
            <c:numRef>
              <c:f>Лист1!$M$2:$S$2</c:f>
              <c:numCache>
                <c:formatCode>#,##0</c:formatCode>
                <c:ptCount val="7"/>
                <c:pt idx="0">
                  <c:v>2003.481166</c:v>
                </c:pt>
                <c:pt idx="1">
                  <c:v>2007.9377034455999</c:v>
                </c:pt>
                <c:pt idx="2">
                  <c:v>1918.3943228943999</c:v>
                </c:pt>
                <c:pt idx="3">
                  <c:v>1343.10609948</c:v>
                </c:pt>
                <c:pt idx="4">
                  <c:v>1624.4796229999999</c:v>
                </c:pt>
                <c:pt idx="5">
                  <c:v>1020.466665</c:v>
                </c:pt>
                <c:pt idx="6">
                  <c:v>1020.466665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Лист1!$M$1:$S$1</c:f>
              <c:strCache>
                <c:ptCount val="7"/>
                <c:pt idx="0">
                  <c:v>Бюджет (евро)</c:v>
                </c:pt>
                <c:pt idx="1">
                  <c:v>Размер на предоставената БФП (евро)</c:v>
                </c:pt>
                <c:pt idx="2">
                  <c:v>Размер на сключените договори с изпълнители, допустими по ОПТ (евро)</c:v>
                </c:pt>
                <c:pt idx="3">
                  <c:v>Размер на изплатените средства (евро)</c:v>
                </c:pt>
                <c:pt idx="4">
                  <c:v>Финансиране от ЕС</c:v>
                </c:pt>
                <c:pt idx="5">
                  <c:v>Сертифицирани разходи към ЕК само (ЕС)</c:v>
                </c:pt>
                <c:pt idx="6">
                  <c:v>Получени траншове от ЕК (само ЕС)</c:v>
                </c:pt>
              </c:strCache>
            </c:strRef>
          </c:cat>
          <c:val>
            <c:numRef>
              <c:f>Лист1!$M$3:$S$3</c:f>
              <c:numCache>
                <c:formatCode>0.00%</c:formatCode>
                <c:ptCount val="7"/>
                <c:pt idx="1">
                  <c:v>1.0022</c:v>
                </c:pt>
                <c:pt idx="2">
                  <c:v>0.95750000000000002</c:v>
                </c:pt>
                <c:pt idx="3">
                  <c:v>0.65139999999999998</c:v>
                </c:pt>
                <c:pt idx="5">
                  <c:v>0.62818064969966081</c:v>
                </c:pt>
                <c:pt idx="6">
                  <c:v>0.62818064969966081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922688"/>
        <c:axId val="183924224"/>
      </c:barChart>
      <c:catAx>
        <c:axId val="18392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83924224"/>
        <c:crosses val="autoZero"/>
        <c:auto val="1"/>
        <c:lblAlgn val="ctr"/>
        <c:lblOffset val="100"/>
        <c:noMultiLvlLbl val="0"/>
      </c:catAx>
      <c:valAx>
        <c:axId val="1839242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8392268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 изпълнение на ОПТ по приоритетни</a:t>
            </a:r>
            <a:r>
              <a:rPr lang="bg-BG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оси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към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.2014 г. (евро) </a:t>
            </a:r>
          </a:p>
        </c:rich>
      </c:tx>
      <c:layout>
        <c:manualLayout>
          <c:xMode val="edge"/>
          <c:yMode val="edge"/>
          <c:x val="0.31043057117860268"/>
          <c:y val="4.728201893156917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262551556055493"/>
          <c:y val="9.4621891588003035E-2"/>
          <c:w val="0.58798150231221102"/>
          <c:h val="0.64024772507386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Лист1!$B$35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ПО 1</c:v>
                </c:pt>
                <c:pt idx="1">
                  <c:v>ПО 2</c:v>
                </c:pt>
                <c:pt idx="2">
                  <c:v>ПО 3</c:v>
                </c:pt>
                <c:pt idx="3">
                  <c:v>ПО 4</c:v>
                </c:pt>
                <c:pt idx="4">
                  <c:v>ПО 5</c:v>
                </c:pt>
              </c:strCache>
            </c:strRef>
          </c:cat>
          <c:val>
            <c:numRef>
              <c:f>Лист1!$B$36:$B$40</c:f>
              <c:numCache>
                <c:formatCode>#,##0</c:formatCode>
                <c:ptCount val="5"/>
                <c:pt idx="0">
                  <c:v>660000000</c:v>
                </c:pt>
                <c:pt idx="1">
                  <c:v>909587365</c:v>
                </c:pt>
                <c:pt idx="2">
                  <c:v>333193801</c:v>
                </c:pt>
                <c:pt idx="3">
                  <c:v>34750000</c:v>
                </c:pt>
                <c:pt idx="4">
                  <c:v>65950000</c:v>
                </c:pt>
              </c:numCache>
            </c:numRef>
          </c:val>
        </c:ser>
        <c:ser>
          <c:idx val="1"/>
          <c:order val="1"/>
          <c:tx>
            <c:strRef>
              <c:f>Лист1!$C$35</c:f>
              <c:strCache>
                <c:ptCount val="1"/>
                <c:pt idx="0">
                  <c:v>Размер на предоставената БФП 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ПО 1</c:v>
                </c:pt>
                <c:pt idx="1">
                  <c:v>ПО 2</c:v>
                </c:pt>
                <c:pt idx="2">
                  <c:v>ПО 3</c:v>
                </c:pt>
                <c:pt idx="3">
                  <c:v>ПО 4</c:v>
                </c:pt>
                <c:pt idx="4">
                  <c:v>ПО 5</c:v>
                </c:pt>
              </c:strCache>
            </c:strRef>
          </c:cat>
          <c:val>
            <c:numRef>
              <c:f>Лист1!$C$36:$C$40</c:f>
              <c:numCache>
                <c:formatCode>#,##0</c:formatCode>
                <c:ptCount val="5"/>
                <c:pt idx="0">
                  <c:v>704630262.88583362</c:v>
                </c:pt>
                <c:pt idx="1">
                  <c:v>871455983.62332106</c:v>
                </c:pt>
                <c:pt idx="2">
                  <c:v>333193801.0000869</c:v>
                </c:pt>
                <c:pt idx="3">
                  <c:v>38810964.03572908</c:v>
                </c:pt>
                <c:pt idx="4">
                  <c:v>59846691.900625311</c:v>
                </c:pt>
              </c:numCache>
            </c:numRef>
          </c:val>
        </c:ser>
        <c:ser>
          <c:idx val="2"/>
          <c:order val="2"/>
          <c:tx>
            <c:strRef>
              <c:f>Лист1!$D$35</c:f>
              <c:strCache>
                <c:ptCount val="1"/>
                <c:pt idx="0">
                  <c:v>Размер на сключените договори с изпълнители, допустими по ОПТ</c:v>
                </c:pt>
              </c:strCache>
            </c:strRef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ПО 1</c:v>
                </c:pt>
                <c:pt idx="1">
                  <c:v>ПО 2</c:v>
                </c:pt>
                <c:pt idx="2">
                  <c:v>ПО 3</c:v>
                </c:pt>
                <c:pt idx="3">
                  <c:v>ПО 4</c:v>
                </c:pt>
                <c:pt idx="4">
                  <c:v>ПО 5</c:v>
                </c:pt>
              </c:strCache>
            </c:strRef>
          </c:cat>
          <c:val>
            <c:numRef>
              <c:f>Лист1!$D$36:$D$40</c:f>
              <c:numCache>
                <c:formatCode>#,##0</c:formatCode>
                <c:ptCount val="5"/>
                <c:pt idx="0">
                  <c:v>675517497.5</c:v>
                </c:pt>
                <c:pt idx="1">
                  <c:v>855719308.75</c:v>
                </c:pt>
                <c:pt idx="2">
                  <c:v>326878049.41176468</c:v>
                </c:pt>
                <c:pt idx="3">
                  <c:v>33902568.409110889</c:v>
                </c:pt>
                <c:pt idx="4">
                  <c:v>26376898.823529411</c:v>
                </c:pt>
              </c:numCache>
            </c:numRef>
          </c:val>
        </c:ser>
        <c:ser>
          <c:idx val="3"/>
          <c:order val="3"/>
          <c:tx>
            <c:strRef>
              <c:f>Лист1!$E$35</c:f>
              <c:strCache>
                <c:ptCount val="1"/>
                <c:pt idx="0">
                  <c:v>Размер на изплатените средства 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ПО 1</c:v>
                </c:pt>
                <c:pt idx="1">
                  <c:v>ПО 2</c:v>
                </c:pt>
                <c:pt idx="2">
                  <c:v>ПО 3</c:v>
                </c:pt>
                <c:pt idx="3">
                  <c:v>ПО 4</c:v>
                </c:pt>
                <c:pt idx="4">
                  <c:v>ПО 5</c:v>
                </c:pt>
              </c:strCache>
            </c:strRef>
          </c:cat>
          <c:val>
            <c:numRef>
              <c:f>Лист1!$E$36:$E$40</c:f>
              <c:numCache>
                <c:formatCode>#,##0</c:formatCode>
                <c:ptCount val="5"/>
                <c:pt idx="0">
                  <c:v>476655932</c:v>
                </c:pt>
                <c:pt idx="1">
                  <c:v>560358388.77999997</c:v>
                </c:pt>
                <c:pt idx="2">
                  <c:v>267062976.58000001</c:v>
                </c:pt>
                <c:pt idx="3">
                  <c:v>13785745.289999999</c:v>
                </c:pt>
                <c:pt idx="4">
                  <c:v>25243056.829999998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270848"/>
        <c:axId val="184272384"/>
      </c:barChart>
      <c:catAx>
        <c:axId val="18427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84272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2723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84270848"/>
        <c:crosses val="autoZero"/>
        <c:crossBetween val="between"/>
      </c:valAx>
      <c:spPr>
        <a:solidFill>
          <a:sysClr val="window" lastClr="FFFFFF">
            <a:lumMod val="75000"/>
          </a:sysClr>
        </a:solidFill>
      </c:spPr>
    </c:plotArea>
    <c:legend>
      <c:legendPos val="l"/>
      <c:layout>
        <c:manualLayout>
          <c:xMode val="edge"/>
          <c:yMode val="edge"/>
          <c:x val="4.6825396825396826E-2"/>
          <c:y val="0.45982173208168814"/>
          <c:w val="0.18116360454943131"/>
          <c:h val="0.2572586813273017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06731136153954"/>
          <c:y val="0.12740636104987799"/>
          <c:w val="0.86700064727107617"/>
          <c:h val="0.6382696600338082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5B5B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3782961313480053E-4"/>
                  <c:y val="-0.178479211940360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746177960908517E-4"/>
                  <c:y val="-0.313475274594088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37706921453171E-3"/>
                  <c:y val="-0.213439981732797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96656893196566E-3"/>
                  <c:y val="-6.17338562291249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083743686046523E-3"/>
                  <c:y val="-0.18445409893697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979666986623368E-3"/>
                  <c:y val="-0.18917181634368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2935583224979228E-3"/>
                  <c:y val="-7.25364274304497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88079022181718E-3"/>
                  <c:y val="-4.23640216620857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Лист1!$A$76:$A$79</c:f>
              <c:strCache>
                <c:ptCount val="4"/>
                <c:pt idx="0">
                  <c:v>ж.п. инфраструктура (вкл. гарови комплекси)</c:v>
                </c:pt>
                <c:pt idx="1">
                  <c:v>пътна инфраструктура</c:v>
                </c:pt>
                <c:pt idx="2">
                  <c:v>метро</c:v>
                </c:pt>
                <c:pt idx="3">
                  <c:v>подобряване на корабоплаването</c:v>
                </c:pt>
              </c:strCache>
            </c:strRef>
          </c:cat>
          <c:val>
            <c:numRef>
              <c:f>Лист1!$B$76:$B$79</c:f>
              <c:numCache>
                <c:formatCode>#,##0</c:formatCode>
                <c:ptCount val="4"/>
                <c:pt idx="0">
                  <c:v>509368774.7145713</c:v>
                </c:pt>
                <c:pt idx="1">
                  <c:v>871455983.62332106</c:v>
                </c:pt>
                <c:pt idx="2">
                  <c:v>528455289.17134929</c:v>
                </c:pt>
                <c:pt idx="3">
                  <c:v>38810964.03572908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0610944"/>
        <c:axId val="181010432"/>
      </c:barChart>
      <c:catAx>
        <c:axId val="18061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81010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0104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18061094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0.5937</cdr:x>
      <cdr:y>0.12676</cdr:y>
    </cdr:from>
    <cdr:to>
      <cdr:x>0.5937</cdr:x>
      <cdr:y>0.71831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5301108" y="648072"/>
          <a:ext cx="0" cy="302433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0.16628</cdr:x>
      <cdr:y>0.21127</cdr:y>
    </cdr:from>
    <cdr:to>
      <cdr:x>0.26868</cdr:x>
      <cdr:y>0.39012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484684" y="10801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  <cdr:relSizeAnchor xmlns:cdr="http://schemas.openxmlformats.org/drawingml/2006/chartDrawing">
    <cdr:from>
      <cdr:x>0.25499</cdr:x>
      <cdr:y>0.1831</cdr:y>
    </cdr:from>
    <cdr:to>
      <cdr:x>0.3437</cdr:x>
      <cdr:y>0.23944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276772" y="93610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100,22%</a:t>
          </a:r>
          <a:endParaRPr lang="bg-BG" sz="1100" dirty="0"/>
        </a:p>
      </cdr:txBody>
    </cdr:sp>
  </cdr:relSizeAnchor>
  <cdr:relSizeAnchor xmlns:cdr="http://schemas.openxmlformats.org/drawingml/2006/chartDrawing">
    <cdr:from>
      <cdr:x>0.37595</cdr:x>
      <cdr:y>0.19718</cdr:y>
    </cdr:from>
    <cdr:to>
      <cdr:x>0.46466</cdr:x>
      <cdr:y>0.25352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356892" y="1008112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95,75 %</a:t>
          </a:r>
          <a:endParaRPr lang="bg-BG" sz="1100" dirty="0"/>
        </a:p>
      </cdr:txBody>
    </cdr:sp>
  </cdr:relSizeAnchor>
  <cdr:relSizeAnchor xmlns:cdr="http://schemas.openxmlformats.org/drawingml/2006/chartDrawing">
    <cdr:from>
      <cdr:x>0.49692</cdr:x>
      <cdr:y>0.35211</cdr:y>
    </cdr:from>
    <cdr:to>
      <cdr:x>0.58563</cdr:x>
      <cdr:y>0.39437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437012" y="1800200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6</a:t>
          </a:r>
          <a:r>
            <a:rPr lang="bg-BG" sz="1100" dirty="0" smtClean="0"/>
            <a:t>7,0</a:t>
          </a:r>
          <a:r>
            <a:rPr lang="en-US" sz="1100" dirty="0" smtClean="0"/>
            <a:t>4 %</a:t>
          </a:r>
          <a:endParaRPr lang="bg-BG" sz="1100" dirty="0"/>
        </a:p>
      </cdr:txBody>
    </cdr:sp>
  </cdr:relSizeAnchor>
  <cdr:relSizeAnchor xmlns:cdr="http://schemas.openxmlformats.org/drawingml/2006/chartDrawing">
    <cdr:from>
      <cdr:x>0.73886</cdr:x>
      <cdr:y>0.42254</cdr:y>
    </cdr:from>
    <cdr:to>
      <cdr:x>0.8195</cdr:x>
      <cdr:y>0.49296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6597252" y="216024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62,82 %</a:t>
          </a:r>
          <a:endParaRPr lang="bg-BG" sz="1100" dirty="0"/>
        </a:p>
      </cdr:txBody>
    </cdr:sp>
  </cdr:relSizeAnchor>
  <cdr:relSizeAnchor xmlns:cdr="http://schemas.openxmlformats.org/drawingml/2006/chartDrawing">
    <cdr:from>
      <cdr:x>0.85786</cdr:x>
      <cdr:y>0.42254</cdr:y>
    </cdr:from>
    <cdr:to>
      <cdr:x>0.92848</cdr:x>
      <cdr:y>0.46479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7659835" y="2160240"/>
          <a:ext cx="630535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62,82 %</a:t>
          </a:r>
          <a:endParaRPr lang="bg-BG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0.35179</cdr:x>
      <cdr:y>0.623</cdr:y>
    </cdr:from>
    <cdr:to>
      <cdr:x>0.4375</cdr:x>
      <cdr:y>0.77636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52850" y="37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0.38619</cdr:x>
      <cdr:y>0.41189</cdr:y>
    </cdr:from>
    <cdr:to>
      <cdr:x>0.40734</cdr:x>
      <cdr:y>0.70689</cdr:y>
    </cdr:to>
    <cdr:sp macro="" textlink="">
      <cdr:nvSpPr>
        <cdr:cNvPr id="6" name="TextBox 5"/>
        <cdr:cNvSpPr txBox="1"/>
      </cdr:nvSpPr>
      <cdr:spPr>
        <a:xfrm xmlns:a="http://schemas.openxmlformats.org/drawingml/2006/main" rot="16200000">
          <a:off x="2906903" y="3321284"/>
          <a:ext cx="1805070" cy="203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102,35 %</a:t>
          </a:r>
        </a:p>
      </cdr:txBody>
    </cdr:sp>
  </cdr:relSizeAnchor>
  <cdr:relSizeAnchor xmlns:cdr="http://schemas.openxmlformats.org/drawingml/2006/chartDrawing">
    <cdr:from>
      <cdr:x>0.40483</cdr:x>
      <cdr:y>0.47444</cdr:y>
    </cdr:from>
    <cdr:to>
      <cdr:x>0.429</cdr:x>
      <cdr:y>0.71246</cdr:y>
    </cdr:to>
    <cdr:sp macro="" textlink="">
      <cdr:nvSpPr>
        <cdr:cNvPr id="7" name="TextBox 6"/>
        <cdr:cNvSpPr txBox="1"/>
      </cdr:nvSpPr>
      <cdr:spPr>
        <a:xfrm xmlns:a="http://schemas.openxmlformats.org/drawingml/2006/main" rot="16200000">
          <a:off x="3359564" y="2796795"/>
          <a:ext cx="1167573" cy="228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>
              <a:solidFill>
                <a:schemeClr val="bg1"/>
              </a:solidFill>
            </a:rPr>
            <a:t>72,22 %</a:t>
          </a:r>
        </a:p>
      </cdr:txBody>
    </cdr:sp>
  </cdr:relSizeAnchor>
  <cdr:relSizeAnchor xmlns:cdr="http://schemas.openxmlformats.org/drawingml/2006/chartDrawing">
    <cdr:from>
      <cdr:x>0.47619</cdr:x>
      <cdr:y>0.23536</cdr:y>
    </cdr:from>
    <cdr:to>
      <cdr:x>0.50196</cdr:x>
      <cdr:y>0.71459</cdr:y>
    </cdr:to>
    <cdr:sp macro="" textlink="">
      <cdr:nvSpPr>
        <cdr:cNvPr id="8" name="TextBox 7"/>
        <cdr:cNvSpPr txBox="1"/>
      </cdr:nvSpPr>
      <cdr:spPr>
        <a:xfrm xmlns:a="http://schemas.openxmlformats.org/drawingml/2006/main" rot="16200000">
          <a:off x="3229531" y="2782630"/>
          <a:ext cx="2932351" cy="247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95,81 %</a:t>
          </a:r>
        </a:p>
      </cdr:txBody>
    </cdr:sp>
  </cdr:relSizeAnchor>
  <cdr:relSizeAnchor xmlns:cdr="http://schemas.openxmlformats.org/drawingml/2006/chartDrawing">
    <cdr:from>
      <cdr:x>0.49869</cdr:x>
      <cdr:y>0.2942</cdr:y>
    </cdr:from>
    <cdr:to>
      <cdr:x>0.52191</cdr:x>
      <cdr:y>0.71113</cdr:y>
    </cdr:to>
    <cdr:sp macro="" textlink="">
      <cdr:nvSpPr>
        <cdr:cNvPr id="9" name="TextBox 8"/>
        <cdr:cNvSpPr txBox="1"/>
      </cdr:nvSpPr>
      <cdr:spPr>
        <a:xfrm xmlns:a="http://schemas.openxmlformats.org/drawingml/2006/main" rot="16200000">
          <a:off x="3623922" y="2964304"/>
          <a:ext cx="2551145" cy="222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94,08 %</a:t>
          </a:r>
        </a:p>
      </cdr:txBody>
    </cdr:sp>
  </cdr:relSizeAnchor>
  <cdr:relSizeAnchor xmlns:cdr="http://schemas.openxmlformats.org/drawingml/2006/chartDrawing">
    <cdr:from>
      <cdr:x>0.52119</cdr:x>
      <cdr:y>0.47073</cdr:y>
    </cdr:from>
    <cdr:to>
      <cdr:x>0.54619</cdr:x>
      <cdr:y>0.70236</cdr:y>
    </cdr:to>
    <cdr:sp macro="" textlink="">
      <cdr:nvSpPr>
        <cdr:cNvPr id="10" name="TextBox 9"/>
        <cdr:cNvSpPr txBox="1"/>
      </cdr:nvSpPr>
      <cdr:spPr>
        <a:xfrm xmlns:a="http://schemas.openxmlformats.org/drawingml/2006/main" rot="16200000">
          <a:off x="4415405" y="3468965"/>
          <a:ext cx="1417316" cy="24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61,</a:t>
          </a:r>
          <a:r>
            <a:rPr lang="bg-BG" sz="1100" dirty="0" err="1">
              <a:solidFill>
                <a:schemeClr val="bg1"/>
              </a:solidFill>
            </a:rPr>
            <a:t>61</a:t>
          </a:r>
          <a:r>
            <a:rPr lang="bg-BG" sz="1100" dirty="0">
              <a:solidFill>
                <a:schemeClr val="bg1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0.58869</cdr:x>
      <cdr:y>0.60018</cdr:y>
    </cdr:from>
    <cdr:to>
      <cdr:x>0.64851</cdr:x>
      <cdr:y>0.71679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652120" y="3672410"/>
          <a:ext cx="574343" cy="71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0.55982</cdr:x>
      <cdr:y>0.53355</cdr:y>
    </cdr:from>
    <cdr:to>
      <cdr:x>0.58482</cdr:x>
      <cdr:y>0.71086</cdr:y>
    </cdr:to>
    <cdr:sp macro="" textlink="">
      <cdr:nvSpPr>
        <cdr:cNvPr id="12" name="TextBox 11"/>
        <cdr:cNvSpPr txBox="1"/>
      </cdr:nvSpPr>
      <cdr:spPr>
        <a:xfrm xmlns:a="http://schemas.openxmlformats.org/drawingml/2006/main" rot="16200000">
          <a:off x="5576890" y="3576638"/>
          <a:ext cx="1057274" cy="266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0.59619</cdr:x>
      <cdr:y>0.56487</cdr:y>
    </cdr:from>
    <cdr:to>
      <cdr:x>0.61851</cdr:x>
      <cdr:y>0.71822</cdr:y>
    </cdr:to>
    <cdr:sp macro="" textlink="">
      <cdr:nvSpPr>
        <cdr:cNvPr id="13" name="TextBox 12"/>
        <cdr:cNvSpPr txBox="1"/>
      </cdr:nvSpPr>
      <cdr:spPr>
        <a:xfrm xmlns:a="http://schemas.openxmlformats.org/drawingml/2006/main" rot="16200000">
          <a:off x="5362113" y="3818401"/>
          <a:ext cx="938330" cy="214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100  %</a:t>
          </a:r>
        </a:p>
      </cdr:txBody>
    </cdr:sp>
  </cdr:relSizeAnchor>
  <cdr:relSizeAnchor xmlns:cdr="http://schemas.openxmlformats.org/drawingml/2006/chartDrawing">
    <cdr:from>
      <cdr:x>0.61869</cdr:x>
      <cdr:y>0.58841</cdr:y>
    </cdr:from>
    <cdr:to>
      <cdr:x>0.6428</cdr:x>
      <cdr:y>0.70343</cdr:y>
    </cdr:to>
    <cdr:sp macro="" textlink="">
      <cdr:nvSpPr>
        <cdr:cNvPr id="14" name="TextBox 13"/>
        <cdr:cNvSpPr txBox="1"/>
      </cdr:nvSpPr>
      <cdr:spPr>
        <a:xfrm xmlns:a="http://schemas.openxmlformats.org/drawingml/2006/main" rot="16200000">
          <a:off x="5703998" y="3836556"/>
          <a:ext cx="703794" cy="231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98,10</a:t>
          </a:r>
          <a:r>
            <a:rPr lang="bg-BG" sz="1100" baseline="0" dirty="0">
              <a:solidFill>
                <a:schemeClr val="bg1"/>
              </a:solidFill>
            </a:rPr>
            <a:t> </a:t>
          </a:r>
          <a:r>
            <a:rPr lang="bg-BG" sz="1100" dirty="0">
              <a:solidFill>
                <a:schemeClr val="bg1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0.64119</cdr:x>
      <cdr:y>0.61194</cdr:y>
    </cdr:from>
    <cdr:to>
      <cdr:x>0.66619</cdr:x>
      <cdr:y>0.71417</cdr:y>
    </cdr:to>
    <cdr:sp macro="" textlink="">
      <cdr:nvSpPr>
        <cdr:cNvPr id="15" name="TextBox 14"/>
        <cdr:cNvSpPr txBox="1"/>
      </cdr:nvSpPr>
      <cdr:spPr>
        <a:xfrm xmlns:a="http://schemas.openxmlformats.org/drawingml/2006/main" rot="16200000">
          <a:off x="5963425" y="3937169"/>
          <a:ext cx="625533" cy="24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bg-BG" sz="1100" dirty="0">
              <a:solidFill>
                <a:schemeClr val="bg1"/>
              </a:solidFill>
            </a:rPr>
            <a:t>80,15 %</a:t>
          </a:r>
        </a:p>
      </cdr:txBody>
    </cdr:sp>
  </cdr:relSizeAnchor>
  <cdr:relSizeAnchor xmlns:cdr="http://schemas.openxmlformats.org/drawingml/2006/chartDrawing">
    <cdr:from>
      <cdr:x>0.68929</cdr:x>
      <cdr:y>0.57348</cdr:y>
    </cdr:from>
    <cdr:to>
      <cdr:x>0.71429</cdr:x>
      <cdr:y>0.71406</cdr:y>
    </cdr:to>
    <cdr:sp macro="" textlink="">
      <cdr:nvSpPr>
        <cdr:cNvPr id="16" name="TextBox 15"/>
        <cdr:cNvSpPr txBox="1"/>
      </cdr:nvSpPr>
      <cdr:spPr>
        <a:xfrm xmlns:a="http://schemas.openxmlformats.org/drawingml/2006/main" rot="16200000">
          <a:off x="7067549" y="3705226"/>
          <a:ext cx="838201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0.71339</cdr:x>
      <cdr:y>0.57508</cdr:y>
    </cdr:from>
    <cdr:to>
      <cdr:x>0.73571</cdr:x>
      <cdr:y>0.71406</cdr:y>
    </cdr:to>
    <cdr:sp macro="" textlink="">
      <cdr:nvSpPr>
        <cdr:cNvPr id="17" name="TextBox 16"/>
        <cdr:cNvSpPr txBox="1"/>
      </cdr:nvSpPr>
      <cdr:spPr>
        <a:xfrm xmlns:a="http://schemas.openxmlformats.org/drawingml/2006/main" rot="16200000">
          <a:off x="7315204" y="3724274"/>
          <a:ext cx="828675" cy="238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bg-BG" sz="1100" dirty="0">
              <a:solidFill>
                <a:schemeClr val="bg1"/>
              </a:solidFill>
            </a:rPr>
            <a:t>111,69  %</a:t>
          </a:r>
        </a:p>
      </cdr:txBody>
    </cdr:sp>
  </cdr:relSizeAnchor>
  <cdr:relSizeAnchor xmlns:cdr="http://schemas.openxmlformats.org/drawingml/2006/chartDrawing">
    <cdr:from>
      <cdr:x>0.73571</cdr:x>
      <cdr:y>0.5607</cdr:y>
    </cdr:from>
    <cdr:to>
      <cdr:x>0.76071</cdr:x>
      <cdr:y>0.71406</cdr:y>
    </cdr:to>
    <cdr:sp macro="" textlink="">
      <cdr:nvSpPr>
        <cdr:cNvPr id="18" name="TextBox 17"/>
        <cdr:cNvSpPr txBox="1"/>
      </cdr:nvSpPr>
      <cdr:spPr>
        <a:xfrm xmlns:a="http://schemas.openxmlformats.org/drawingml/2006/main" rot="16200000">
          <a:off x="7524751" y="3667127"/>
          <a:ext cx="914401" cy="266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bg-BG" sz="1100" dirty="0">
              <a:solidFill>
                <a:schemeClr val="bg1"/>
              </a:solidFill>
            </a:rPr>
            <a:t>97,56%</a:t>
          </a:r>
        </a:p>
      </cdr:txBody>
    </cdr:sp>
  </cdr:relSizeAnchor>
  <cdr:relSizeAnchor xmlns:cdr="http://schemas.openxmlformats.org/drawingml/2006/chartDrawing">
    <cdr:from>
      <cdr:x>0.75804</cdr:x>
      <cdr:y>0.58147</cdr:y>
    </cdr:from>
    <cdr:to>
      <cdr:x>0.78393</cdr:x>
      <cdr:y>0.71406</cdr:y>
    </cdr:to>
    <cdr:sp macro="" textlink="">
      <cdr:nvSpPr>
        <cdr:cNvPr id="19" name="TextBox 18"/>
        <cdr:cNvSpPr txBox="1"/>
      </cdr:nvSpPr>
      <cdr:spPr>
        <a:xfrm xmlns:a="http://schemas.openxmlformats.org/drawingml/2006/main" rot="16200000">
          <a:off x="7829554" y="3724273"/>
          <a:ext cx="790575" cy="276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1100">
              <a:solidFill>
                <a:schemeClr val="bg1"/>
              </a:solidFill>
            </a:rPr>
            <a:t>39,67 %</a:t>
          </a:r>
        </a:p>
      </cdr:txBody>
    </cdr:sp>
  </cdr:relSizeAnchor>
  <cdr:relSizeAnchor xmlns:cdr="http://schemas.openxmlformats.org/drawingml/2006/chartDrawing">
    <cdr:from>
      <cdr:x>0.83125</cdr:x>
      <cdr:y>0.69968</cdr:y>
    </cdr:from>
    <cdr:to>
      <cdr:x>0.91696</cdr:x>
      <cdr:y>0.85304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8867775" y="4171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0.82869</cdr:x>
      <cdr:y>0.57664</cdr:y>
    </cdr:from>
    <cdr:to>
      <cdr:x>0.85458</cdr:x>
      <cdr:y>0.71722</cdr:y>
    </cdr:to>
    <cdr:sp macro="" textlink="">
      <cdr:nvSpPr>
        <cdr:cNvPr id="21" name="TextBox 20"/>
        <cdr:cNvSpPr txBox="1"/>
      </cdr:nvSpPr>
      <cdr:spPr>
        <a:xfrm xmlns:a="http://schemas.openxmlformats.org/drawingml/2006/main" rot="16200000">
          <a:off x="7650568" y="3834202"/>
          <a:ext cx="860192" cy="248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90,75  %</a:t>
          </a:r>
        </a:p>
      </cdr:txBody>
    </cdr:sp>
  </cdr:relSizeAnchor>
  <cdr:relSizeAnchor xmlns:cdr="http://schemas.openxmlformats.org/drawingml/2006/chartDrawing">
    <cdr:from>
      <cdr:x>0.85119</cdr:x>
      <cdr:y>0.60018</cdr:y>
    </cdr:from>
    <cdr:to>
      <cdr:x>0.87441</cdr:x>
      <cdr:y>0.7184</cdr:y>
    </cdr:to>
    <cdr:sp macro="" textlink="">
      <cdr:nvSpPr>
        <cdr:cNvPr id="22" name="TextBox 21"/>
        <cdr:cNvSpPr txBox="1"/>
      </cdr:nvSpPr>
      <cdr:spPr>
        <a:xfrm xmlns:a="http://schemas.openxmlformats.org/drawingml/2006/main" rot="16200000">
          <a:off x="7922183" y="3922627"/>
          <a:ext cx="723374" cy="222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40,00 %</a:t>
          </a:r>
        </a:p>
      </cdr:txBody>
    </cdr:sp>
  </cdr:relSizeAnchor>
  <cdr:relSizeAnchor xmlns:cdr="http://schemas.openxmlformats.org/drawingml/2006/chartDrawing">
    <cdr:from>
      <cdr:x>0.87368</cdr:x>
      <cdr:y>0.58841</cdr:y>
    </cdr:from>
    <cdr:to>
      <cdr:x>0.89779</cdr:x>
      <cdr:y>0.70822</cdr:y>
    </cdr:to>
    <cdr:sp macro="" textlink="">
      <cdr:nvSpPr>
        <cdr:cNvPr id="23" name="TextBox 22"/>
        <cdr:cNvSpPr txBox="1"/>
      </cdr:nvSpPr>
      <cdr:spPr>
        <a:xfrm xmlns:a="http://schemas.openxmlformats.org/drawingml/2006/main" rot="16200000">
          <a:off x="8137615" y="3851211"/>
          <a:ext cx="733103" cy="231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38,28 %</a:t>
          </a:r>
        </a:p>
      </cdr:txBody>
    </cdr:sp>
  </cdr:relSizeAnchor>
  <cdr:relSizeAnchor xmlns:cdr="http://schemas.openxmlformats.org/drawingml/2006/chartDrawing">
    <cdr:from>
      <cdr:x>0.36052</cdr:x>
      <cdr:y>0.35463</cdr:y>
    </cdr:from>
    <cdr:to>
      <cdr:x>0.3857</cdr:x>
      <cdr:y>0.72045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2631764" y="2517744"/>
          <a:ext cx="1794484" cy="238181"/>
        </a:xfrm>
        <a:custGeom xmlns:a="http://schemas.openxmlformats.org/drawingml/2006/main">
          <a:avLst/>
          <a:gdLst>
            <a:gd name="connsiteX0" fmla="*/ 0 w 1794484"/>
            <a:gd name="connsiteY0" fmla="*/ 0 h 209597"/>
            <a:gd name="connsiteX1" fmla="*/ 1794484 w 1794484"/>
            <a:gd name="connsiteY1" fmla="*/ 0 h 209597"/>
            <a:gd name="connsiteX2" fmla="*/ 1794484 w 1794484"/>
            <a:gd name="connsiteY2" fmla="*/ 209597 h 209597"/>
            <a:gd name="connsiteX3" fmla="*/ 0 w 1794484"/>
            <a:gd name="connsiteY3" fmla="*/ 209597 h 209597"/>
            <a:gd name="connsiteX4" fmla="*/ 0 w 1794484"/>
            <a:gd name="connsiteY4" fmla="*/ 0 h 209597"/>
            <a:gd name="connsiteX0" fmla="*/ 0 w 1794484"/>
            <a:gd name="connsiteY0" fmla="*/ 0 h 238175"/>
            <a:gd name="connsiteX1" fmla="*/ 1794484 w 1794484"/>
            <a:gd name="connsiteY1" fmla="*/ 0 h 238175"/>
            <a:gd name="connsiteX2" fmla="*/ 1318231 w 1794484"/>
            <a:gd name="connsiteY2" fmla="*/ 238175 h 238175"/>
            <a:gd name="connsiteX3" fmla="*/ 0 w 1794484"/>
            <a:gd name="connsiteY3" fmla="*/ 209597 h 238175"/>
            <a:gd name="connsiteX4" fmla="*/ 0 w 1794484"/>
            <a:gd name="connsiteY4" fmla="*/ 0 h 238175"/>
            <a:gd name="connsiteX0" fmla="*/ 0 w 1804003"/>
            <a:gd name="connsiteY0" fmla="*/ 0 h 219128"/>
            <a:gd name="connsiteX1" fmla="*/ 1794484 w 1804003"/>
            <a:gd name="connsiteY1" fmla="*/ 0 h 219128"/>
            <a:gd name="connsiteX2" fmla="*/ 1804003 w 1804003"/>
            <a:gd name="connsiteY2" fmla="*/ 219128 h 219128"/>
            <a:gd name="connsiteX3" fmla="*/ 0 w 1804003"/>
            <a:gd name="connsiteY3" fmla="*/ 209597 h 219128"/>
            <a:gd name="connsiteX4" fmla="*/ 0 w 1804003"/>
            <a:gd name="connsiteY4" fmla="*/ 0 h 219128"/>
            <a:gd name="connsiteX0" fmla="*/ 0 w 1794484"/>
            <a:gd name="connsiteY0" fmla="*/ 0 h 238181"/>
            <a:gd name="connsiteX1" fmla="*/ 1794484 w 1794484"/>
            <a:gd name="connsiteY1" fmla="*/ 0 h 238181"/>
            <a:gd name="connsiteX2" fmla="*/ 1794475 w 1794484"/>
            <a:gd name="connsiteY2" fmla="*/ 238181 h 238181"/>
            <a:gd name="connsiteX3" fmla="*/ 0 w 1794484"/>
            <a:gd name="connsiteY3" fmla="*/ 209597 h 238181"/>
            <a:gd name="connsiteX4" fmla="*/ 0 w 1794484"/>
            <a:gd name="connsiteY4" fmla="*/ 0 h 2381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794484" h="238181">
              <a:moveTo>
                <a:pt x="0" y="0"/>
              </a:moveTo>
              <a:lnTo>
                <a:pt x="1794484" y="0"/>
              </a:lnTo>
              <a:cubicBezTo>
                <a:pt x="1794481" y="79394"/>
                <a:pt x="1794478" y="158787"/>
                <a:pt x="1794475" y="238181"/>
              </a:cubicBezTo>
              <a:lnTo>
                <a:pt x="0" y="209597"/>
              </a:lnTo>
              <a:lnTo>
                <a:pt x="0" y="0"/>
              </a:lnTo>
              <a:close/>
            </a:path>
          </a:pathLst>
        </a:cu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bg-BG" sz="1100" dirty="0">
              <a:solidFill>
                <a:schemeClr val="bg1"/>
              </a:solidFill>
            </a:rPr>
            <a:t>106,76%</a:t>
          </a:r>
        </a:p>
      </cdr:txBody>
    </cdr:sp>
  </cdr:relSizeAnchor>
  <cdr:relSizeAnchor xmlns:cdr="http://schemas.openxmlformats.org/drawingml/2006/chartDrawing">
    <cdr:from>
      <cdr:x>0.00537</cdr:x>
      <cdr:y>0.01036</cdr:y>
    </cdr:from>
    <cdr:to>
      <cdr:x>0.03055</cdr:x>
      <cdr:y>0.37618</cdr:y>
    </cdr:to>
    <cdr:sp macro="" textlink="">
      <cdr:nvSpPr>
        <cdr:cNvPr id="24" name="TextBox 1"/>
        <cdr:cNvSpPr txBox="1"/>
      </cdr:nvSpPr>
      <cdr:spPr>
        <a:xfrm xmlns:a="http://schemas.openxmlformats.org/drawingml/2006/main" rot="16200000">
          <a:off x="-727351" y="828951"/>
          <a:ext cx="1794484" cy="238181"/>
        </a:xfrm>
        <a:custGeom xmlns:a="http://schemas.openxmlformats.org/drawingml/2006/main">
          <a:avLst/>
          <a:gdLst>
            <a:gd name="connsiteX0" fmla="*/ 0 w 1794484"/>
            <a:gd name="connsiteY0" fmla="*/ 0 h 209597"/>
            <a:gd name="connsiteX1" fmla="*/ 1794484 w 1794484"/>
            <a:gd name="connsiteY1" fmla="*/ 0 h 209597"/>
            <a:gd name="connsiteX2" fmla="*/ 1794484 w 1794484"/>
            <a:gd name="connsiteY2" fmla="*/ 209597 h 209597"/>
            <a:gd name="connsiteX3" fmla="*/ 0 w 1794484"/>
            <a:gd name="connsiteY3" fmla="*/ 209597 h 209597"/>
            <a:gd name="connsiteX4" fmla="*/ 0 w 1794484"/>
            <a:gd name="connsiteY4" fmla="*/ 0 h 209597"/>
            <a:gd name="connsiteX0" fmla="*/ 0 w 1794484"/>
            <a:gd name="connsiteY0" fmla="*/ 0 h 238175"/>
            <a:gd name="connsiteX1" fmla="*/ 1794484 w 1794484"/>
            <a:gd name="connsiteY1" fmla="*/ 0 h 238175"/>
            <a:gd name="connsiteX2" fmla="*/ 1318231 w 1794484"/>
            <a:gd name="connsiteY2" fmla="*/ 238175 h 238175"/>
            <a:gd name="connsiteX3" fmla="*/ 0 w 1794484"/>
            <a:gd name="connsiteY3" fmla="*/ 209597 h 238175"/>
            <a:gd name="connsiteX4" fmla="*/ 0 w 1794484"/>
            <a:gd name="connsiteY4" fmla="*/ 0 h 238175"/>
            <a:gd name="connsiteX0" fmla="*/ 0 w 1804003"/>
            <a:gd name="connsiteY0" fmla="*/ 0 h 219128"/>
            <a:gd name="connsiteX1" fmla="*/ 1794484 w 1804003"/>
            <a:gd name="connsiteY1" fmla="*/ 0 h 219128"/>
            <a:gd name="connsiteX2" fmla="*/ 1804003 w 1804003"/>
            <a:gd name="connsiteY2" fmla="*/ 219128 h 219128"/>
            <a:gd name="connsiteX3" fmla="*/ 0 w 1804003"/>
            <a:gd name="connsiteY3" fmla="*/ 209597 h 219128"/>
            <a:gd name="connsiteX4" fmla="*/ 0 w 1804003"/>
            <a:gd name="connsiteY4" fmla="*/ 0 h 219128"/>
            <a:gd name="connsiteX0" fmla="*/ 0 w 1794484"/>
            <a:gd name="connsiteY0" fmla="*/ 0 h 238181"/>
            <a:gd name="connsiteX1" fmla="*/ 1794484 w 1794484"/>
            <a:gd name="connsiteY1" fmla="*/ 0 h 238181"/>
            <a:gd name="connsiteX2" fmla="*/ 1794475 w 1794484"/>
            <a:gd name="connsiteY2" fmla="*/ 238181 h 238181"/>
            <a:gd name="connsiteX3" fmla="*/ 0 w 1794484"/>
            <a:gd name="connsiteY3" fmla="*/ 209597 h 238181"/>
            <a:gd name="connsiteX4" fmla="*/ 0 w 1794484"/>
            <a:gd name="connsiteY4" fmla="*/ 0 h 2381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794484" h="238181">
              <a:moveTo>
                <a:pt x="0" y="0"/>
              </a:moveTo>
              <a:lnTo>
                <a:pt x="1794484" y="0"/>
              </a:lnTo>
              <a:cubicBezTo>
                <a:pt x="1794481" y="79394"/>
                <a:pt x="1794478" y="158787"/>
                <a:pt x="1794475" y="238181"/>
              </a:cubicBezTo>
              <a:lnTo>
                <a:pt x="0" y="209597"/>
              </a:lnTo>
              <a:lnTo>
                <a:pt x="0" y="0"/>
              </a:lnTo>
              <a:close/>
            </a:path>
          </a:pathLst>
        </a:cu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bg-BG" sz="1100">
              <a:solidFill>
                <a:schemeClr val="bg1"/>
              </a:solidFill>
            </a:rPr>
            <a:t>106,76%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0.31704</cdr:x>
      <cdr:y>0.01731</cdr:y>
    </cdr:from>
    <cdr:to>
      <cdr:x>0.85936</cdr:x>
      <cdr:y>0.06924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33650" y="66674"/>
          <a:ext cx="43338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0.1913</cdr:x>
      <cdr:y>0.01534</cdr:y>
    </cdr:from>
    <cdr:to>
      <cdr:x>0.92174</cdr:x>
      <cdr:y>0.09348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84176" y="70660"/>
          <a:ext cx="6048671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bg-BG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Размер на предоставената</a:t>
          </a:r>
          <a:r>
            <a:rPr lang="bg-BG" sz="1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и изплатена БФП в евро</a:t>
          </a:r>
          <a:endParaRPr lang="bg-BG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0.62874</cdr:x>
      <cdr:y>0.4761</cdr:y>
    </cdr:from>
    <cdr:to>
      <cdr:x>0.7157</cdr:x>
      <cdr:y>0.76257</cdr:y>
    </cdr:to>
    <cdr:sp macro="" textlink="">
      <cdr:nvSpPr>
        <cdr:cNvPr id="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06535" y="2193451"/>
          <a:ext cx="720109" cy="1319814"/>
        </a:xfrm>
        <a:prstGeom xmlns:a="http://schemas.openxmlformats.org/drawingml/2006/main" prst="rect">
          <a:avLst/>
        </a:prstGeom>
        <a:solidFill xmlns:a="http://schemas.openxmlformats.org/drawingml/2006/main">
          <a:srgbClr val="456A1C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bg-BG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bg-BG" altLang="en-US" sz="600"/>
        </a:p>
      </cdr:txBody>
    </cdr:sp>
  </cdr:relSizeAnchor>
  <cdr:relSizeAnchor xmlns:cdr="http://schemas.openxmlformats.org/drawingml/2006/chartDrawing">
    <cdr:from>
      <cdr:x>0.2</cdr:x>
      <cdr:y>0.51805</cdr:y>
    </cdr:from>
    <cdr:to>
      <cdr:x>0.30435</cdr:x>
      <cdr:y>0.5702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2386741"/>
          <a:ext cx="864114" cy="240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bg-BG" sz="950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0.41739</cdr:x>
      <cdr:y>0.3123</cdr:y>
    </cdr:from>
    <cdr:to>
      <cdr:x>0.51304</cdr:x>
      <cdr:y>0.37482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56384" y="1438812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bg-BG" sz="950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0.61739</cdr:x>
      <cdr:y>0.47117</cdr:y>
    </cdr:from>
    <cdr:to>
      <cdr:x>0.73043</cdr:x>
      <cdr:y>0.51805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12568" y="2170757"/>
          <a:ext cx="936075" cy="215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950" i="1" dirty="0" smtClean="0">
              <a:solidFill>
                <a:schemeClr val="bg1"/>
              </a:solidFill>
            </a:rPr>
            <a:t>492 796 337</a:t>
          </a:r>
          <a:endParaRPr lang="bg-BG" sz="950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0.78261</cdr:x>
      <cdr:y>0.72714</cdr:y>
    </cdr:from>
    <cdr:to>
      <cdr:x>1</cdr:x>
      <cdr:y>0.78963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80720" y="3350049"/>
          <a:ext cx="1800189" cy="287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bg-BG" sz="950" i="1" dirty="0" smtClean="0">
              <a:solidFill>
                <a:schemeClr val="bg1"/>
              </a:solidFill>
            </a:rPr>
            <a:t>13 785 745</a:t>
          </a:r>
          <a:endParaRPr lang="bg-BG" sz="950" i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F6A9740-402B-48C2-87DB-4BE423782466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BA5F1D-E1DB-42D9-84BF-51A04E7AC879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8625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0E251DC-A78A-4D80-A698-3E87AD05AE95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295DAC-E960-4623-8993-D4E93488BDA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42300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329D63A-6F36-4992-80DF-80D0C117D952}" type="slidenum">
              <a:rPr lang="bg-BG" altLang="en-US" smtClean="0"/>
              <a:pPr/>
              <a:t>6</a:t>
            </a:fld>
            <a:endParaRPr lang="bg-BG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95DAC-E960-4623-8993-D4E93488BDA6}" type="slidenum">
              <a:rPr lang="bg-BG" altLang="en-US" smtClean="0"/>
              <a:pPr>
                <a:defRPr/>
              </a:pPr>
              <a:t>12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08077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4" name="AutoShape 4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" name="AutoShape 5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484438" y="333375"/>
            <a:ext cx="4679950" cy="1008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altLang="en-US" sz="1600" i="1" smtClean="0">
              <a:solidFill>
                <a:srgbClr val="004E8C"/>
              </a:solidFill>
              <a:latin typeface="Times New Roman" pitchFamily="18" charset="0"/>
            </a:endParaRPr>
          </a:p>
        </p:txBody>
      </p:sp>
      <p:grpSp>
        <p:nvGrpSpPr>
          <p:cNvPr id="7" name="Group 21"/>
          <p:cNvGrpSpPr>
            <a:grpSpLocks/>
          </p:cNvGrpSpPr>
          <p:nvPr userDrawn="1"/>
        </p:nvGrpSpPr>
        <p:grpSpPr bwMode="auto">
          <a:xfrm>
            <a:off x="539750" y="115888"/>
            <a:ext cx="8208963" cy="1152525"/>
            <a:chOff x="340" y="73"/>
            <a:chExt cx="5171" cy="726"/>
          </a:xfrm>
        </p:grpSpPr>
        <p:pic>
          <p:nvPicPr>
            <p:cNvPr id="8" name="Picture 16" descr="eu_2funds_b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10"/>
              <a:ext cx="1270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opt_logo_b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73"/>
              <a:ext cx="907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19"/>
            <p:cNvSpPr>
              <a:spLocks noChangeShapeType="1"/>
            </p:cNvSpPr>
            <p:nvPr userDrawn="1"/>
          </p:nvSpPr>
          <p:spPr bwMode="auto">
            <a:xfrm>
              <a:off x="476" y="799"/>
              <a:ext cx="4899" cy="0"/>
            </a:xfrm>
            <a:prstGeom prst="line">
              <a:avLst/>
            </a:prstGeom>
            <a:noFill/>
            <a:ln w="38100">
              <a:solidFill>
                <a:srgbClr val="002B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11" name="Picture 20" descr="nex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21388"/>
            <a:ext cx="1152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44675"/>
            <a:ext cx="7239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i="1">
                <a:solidFill>
                  <a:srgbClr val="004E8C"/>
                </a:solidFill>
                <a:latin typeface="Times New Roman" pitchFamily="18" charset="0"/>
              </a:defRPr>
            </a:lvl1pPr>
          </a:lstStyle>
          <a:p>
            <a:r>
              <a:rPr lang="bg-BG"/>
              <a:t>ХІV – то заседание </a:t>
            </a:r>
          </a:p>
          <a:p>
            <a:r>
              <a:rPr lang="bg-BG"/>
              <a:t>на Комитета за наблюдение  на </a:t>
            </a:r>
          </a:p>
          <a:p>
            <a:r>
              <a:rPr lang="bg-BG"/>
              <a:t>Оперативна програма  “Транспорт” 2007 -2013 г.</a:t>
            </a:r>
            <a:endParaRPr lang="en-US"/>
          </a:p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143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64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7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11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6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665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F0EF7-5170-4F98-9D3B-0261A39AB3D6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ECA7-F5BE-4273-ACC0-D19CD5A7ECF7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3822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54047-DCB5-41A5-8DC2-C554460AE22C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88DC7-58C1-4131-878E-C8400938F147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22603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4497-FDDF-4BDA-A07C-AD386D27DA29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1365-FEE2-44AC-8C11-95F30D213D7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18984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690A-B209-4ABD-B25A-EAF42B24B7FC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C8B6-3B7D-44BE-B008-C118061485B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0091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42167-2DA6-4150-A701-0D7D6D86C809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6A5F3-6E56-450B-8C3C-28470853CE51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02336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301F1-1B2D-47C7-B1DF-424BF42506F4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048E-A8F6-4EE7-8D90-A6697DEB1BE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9608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r>
              <a:rPr lang="en-US" altLang="en-US" dirty="0" smtClean="0"/>
              <a:t>X</a:t>
            </a:r>
            <a:r>
              <a:rPr lang="bg-BG" altLang="en-US" dirty="0" smtClean="0"/>
              <a:t>V</a:t>
            </a:r>
            <a:r>
              <a:rPr lang="en-US" altLang="en-US" dirty="0" smtClean="0"/>
              <a:t>II</a:t>
            </a:r>
            <a:r>
              <a:rPr lang="bg-BG" altLang="en-US" dirty="0" smtClean="0"/>
              <a:t> заседание на Комитета за наблюдение на</a:t>
            </a:r>
            <a:r>
              <a:rPr lang="en-US" altLang="en-US" dirty="0" smtClean="0"/>
              <a:t> </a:t>
            </a:r>
            <a:r>
              <a:rPr lang="bg-BG" altLang="en-US" dirty="0" smtClean="0"/>
              <a:t>Оперативна програма  “Транспорт” 2007-2013 г.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3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E318C-1BF3-41AA-BFA3-3BC801AA31CE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22D76-2B43-4BD2-8D02-E7CBB1F7910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796915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0610-D1BF-407E-AD89-B6332F6DCE70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D172-08F1-49A0-939A-0222637C87D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71153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17EAC-941A-4365-A3D2-4183F214EC26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E6D4-54BD-45F3-BC01-773F489FCC9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551073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685B-034C-4DFD-8DDF-2822FB9DC471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F3B9-F80E-4439-B11E-728D16FAED8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08636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115E-8CBF-4262-8642-2C83096DE7E3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33288-771A-4064-B27D-7B1CD70E0291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7688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05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40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7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89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63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1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34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grpSp>
        <p:nvGrpSpPr>
          <p:cNvPr id="1027" name="Group 11"/>
          <p:cNvGrpSpPr>
            <a:grpSpLocks/>
          </p:cNvGrpSpPr>
          <p:nvPr userDrawn="1"/>
        </p:nvGrpSpPr>
        <p:grpSpPr bwMode="auto">
          <a:xfrm>
            <a:off x="539750" y="115888"/>
            <a:ext cx="8208963" cy="1152525"/>
            <a:chOff x="340" y="73"/>
            <a:chExt cx="5171" cy="726"/>
          </a:xfrm>
        </p:grpSpPr>
        <p:pic>
          <p:nvPicPr>
            <p:cNvPr id="1034" name="Picture 12" descr="eu_2funds_b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10"/>
              <a:ext cx="1270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3" descr="opt_logo_bg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73"/>
              <a:ext cx="907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Line 14"/>
            <p:cNvSpPr>
              <a:spLocks noChangeShapeType="1"/>
            </p:cNvSpPr>
            <p:nvPr userDrawn="1"/>
          </p:nvSpPr>
          <p:spPr bwMode="auto">
            <a:xfrm>
              <a:off x="476" y="799"/>
              <a:ext cx="4899" cy="0"/>
            </a:xfrm>
            <a:prstGeom prst="line">
              <a:avLst/>
            </a:prstGeom>
            <a:noFill/>
            <a:ln w="38100">
              <a:solidFill>
                <a:srgbClr val="002B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028" name="Line 15"/>
          <p:cNvSpPr>
            <a:spLocks noChangeShapeType="1"/>
          </p:cNvSpPr>
          <p:nvPr userDrawn="1"/>
        </p:nvSpPr>
        <p:spPr bwMode="auto">
          <a:xfrm>
            <a:off x="323850" y="6308725"/>
            <a:ext cx="7561263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1029" name="Picture 16" descr="next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21388"/>
            <a:ext cx="1152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164263"/>
            <a:ext cx="8172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 sz="1300">
                <a:solidFill>
                  <a:srgbClr val="003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  <p:grpSp>
        <p:nvGrpSpPr>
          <p:cNvPr id="1031" name="Group 18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1032" name="AutoShape 19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33" name="AutoShape 20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FA097AB6-2F87-446D-984D-290BC142EAA8}" type="datetimeFigureOut">
              <a:rPr lang="bg-BG"/>
              <a:pPr>
                <a:defRPr/>
              </a:pPr>
              <a:t>18.11.2014 г.</a:t>
            </a:fld>
            <a:endParaRPr lang="bg-BG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C31E84-54C0-4459-B872-CC51DD4678F4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123950"/>
            <a:ext cx="7056438" cy="18002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bg-BG" altLang="en-US" sz="2400" b="1" i="0" dirty="0" smtClean="0">
                <a:solidFill>
                  <a:srgbClr val="002B82"/>
                </a:solidFill>
              </a:rPr>
              <a:t>ХV</a:t>
            </a:r>
            <a:r>
              <a:rPr lang="en-US" altLang="en-US" sz="2400" b="1" i="0" dirty="0" smtClean="0">
                <a:solidFill>
                  <a:srgbClr val="002B82"/>
                </a:solidFill>
              </a:rPr>
              <a:t>II</a:t>
            </a:r>
            <a:r>
              <a:rPr lang="bg-BG" altLang="en-US" sz="2400" b="1" i="0" dirty="0" smtClean="0">
                <a:solidFill>
                  <a:srgbClr val="002B82"/>
                </a:solidFill>
              </a:rPr>
              <a:t> заседание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bg-BG" altLang="en-US" sz="2400" b="1" i="0" dirty="0" smtClean="0">
                <a:solidFill>
                  <a:srgbClr val="002B82"/>
                </a:solidFill>
              </a:rPr>
              <a:t>на Комитета за наблюдение  на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bg-BG" altLang="en-US" sz="2400" b="1" i="0" dirty="0" smtClean="0">
                <a:solidFill>
                  <a:srgbClr val="002B82"/>
                </a:solidFill>
              </a:rPr>
              <a:t>Оперативна програма  “Транспорт” 2007 - 2013 г</a:t>
            </a:r>
            <a:r>
              <a:rPr lang="bg-BG" altLang="en-US" sz="2400" i="0" dirty="0" smtClean="0">
                <a:solidFill>
                  <a:srgbClr val="002B8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bg-BG" altLang="en-US" sz="2400" i="0" dirty="0" smtClean="0">
              <a:solidFill>
                <a:srgbClr val="004B8A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bg-BG" altLang="en-US" sz="1200" i="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altLang="en-US" dirty="0" smtClean="0"/>
              <a:t>19</a:t>
            </a:r>
            <a:r>
              <a:rPr lang="bg-BG" altLang="en-US" dirty="0" smtClean="0"/>
              <a:t> - </a:t>
            </a:r>
            <a:r>
              <a:rPr lang="en-US" altLang="en-US" dirty="0" smtClean="0"/>
              <a:t>20</a:t>
            </a:r>
            <a:r>
              <a:rPr lang="bg-BG" altLang="en-US" dirty="0" smtClean="0"/>
              <a:t> ноември 2014 г.</a:t>
            </a:r>
          </a:p>
          <a:p>
            <a:pPr algn="l" eaLnBrk="1" hangingPunct="1">
              <a:lnSpc>
                <a:spcPct val="80000"/>
              </a:lnSpc>
            </a:pPr>
            <a:r>
              <a:rPr lang="bg-BG" altLang="en-US" dirty="0" smtClean="0"/>
              <a:t>гр. Правец</a:t>
            </a:r>
          </a:p>
          <a:p>
            <a:pPr algn="l" eaLnBrk="1" hangingPunct="1">
              <a:lnSpc>
                <a:spcPct val="80000"/>
              </a:lnSpc>
            </a:pPr>
            <a:endParaRPr lang="bg-BG" altLang="en-US" dirty="0" smtClean="0"/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</p:txBody>
      </p:sp>
      <p:graphicFrame>
        <p:nvGraphicFramePr>
          <p:cNvPr id="2073" name="Group 25"/>
          <p:cNvGraphicFramePr>
            <a:graphicFrameLocks noGrp="1"/>
          </p:cNvGraphicFramePr>
          <p:nvPr/>
        </p:nvGraphicFramePr>
        <p:xfrm>
          <a:off x="0" y="0"/>
          <a:ext cx="833440" cy="1051206"/>
        </p:xfrm>
        <a:graphic>
          <a:graphicData uri="http://schemas.openxmlformats.org/drawingml/2006/table">
            <a:tbl>
              <a:tblPr/>
              <a:tblGrid>
                <a:gridCol w="208360"/>
                <a:gridCol w="208360"/>
                <a:gridCol w="208360"/>
                <a:gridCol w="208360"/>
              </a:tblGrid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75" marR="91475" marT="45543" marB="45543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75" marR="91475" marT="45543" marB="4554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</a:txBody>
                  <a:tcPr marL="91475" marR="91475" marT="45543" marB="4554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75" marR="91475" marT="45543" marB="45543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2905125"/>
            <a:ext cx="4732337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bg-BG" altLang="en-US" sz="1800" b="1" dirty="0">
                <a:solidFill>
                  <a:srgbClr val="003399"/>
                </a:solidFill>
                <a:latin typeface="Times New Roman" pitchFamily="18" charset="0"/>
              </a:rPr>
              <a:t>Пътна инфраструктура </a:t>
            </a:r>
            <a:endParaRPr lang="bg-BG" altLang="en-US" sz="1800" dirty="0">
              <a:latin typeface="Times New Roman" pitchFamily="18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68312" y="1341438"/>
            <a:ext cx="583188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r>
              <a:rPr lang="bg-BG" altLang="en-US" sz="1600" dirty="0" err="1" smtClean="0">
                <a:solidFill>
                  <a:srgbClr val="002B82"/>
                </a:solidFill>
                <a:latin typeface="Times New Roman" pitchFamily="18" charset="0"/>
              </a:rPr>
              <a:t>Новоизградени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са </a:t>
            </a:r>
            <a:r>
              <a:rPr lang="bg-BG" altLang="en-US" sz="1600" dirty="0">
                <a:solidFill>
                  <a:srgbClr val="003399"/>
                </a:solidFill>
                <a:latin typeface="Times New Roman" pitchFamily="18" charset="0"/>
              </a:rPr>
              <a:t>над 140 км автомагистрали </a:t>
            </a:r>
          </a:p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r>
              <a:rPr lang="bg-BG" altLang="en-US" sz="1600" dirty="0" err="1">
                <a:solidFill>
                  <a:srgbClr val="003399"/>
                </a:solidFill>
                <a:latin typeface="Times New Roman" pitchFamily="18" charset="0"/>
              </a:rPr>
              <a:t>Новоизградени</a:t>
            </a:r>
            <a:r>
              <a:rPr lang="bg-BG" altLang="en-US" sz="1600" dirty="0">
                <a:solidFill>
                  <a:srgbClr val="003399"/>
                </a:solidFill>
                <a:latin typeface="Times New Roman" pitchFamily="18" charset="0"/>
              </a:rPr>
              <a:t> и </a:t>
            </a:r>
            <a:r>
              <a:rPr lang="bg-BG" altLang="en-US" sz="1600" dirty="0" err="1">
                <a:solidFill>
                  <a:srgbClr val="002B82"/>
                </a:solidFill>
                <a:latin typeface="Times New Roman" pitchFamily="18" charset="0"/>
              </a:rPr>
              <a:t>рехабилитирани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са над 4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</a:rPr>
              <a:t>9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 км 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</a:rPr>
              <a:t>I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клас пътища</a:t>
            </a:r>
          </a:p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В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процес на строителство са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още над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125 км автомагистрали и 28 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</a:rPr>
              <a:t>к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м 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</a:rPr>
              <a:t>I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клас пътища</a:t>
            </a:r>
          </a:p>
          <a:p>
            <a:pPr eaLnBrk="1" hangingPunct="1">
              <a:buClr>
                <a:srgbClr val="002B82"/>
              </a:buClr>
              <a:buSzPct val="90000"/>
              <a:buFontTx/>
              <a:buChar char="•"/>
            </a:pP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В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периода от предходното заседание завърши изпълнението на проекта </a:t>
            </a:r>
            <a:r>
              <a:rPr lang="bg-BG" altLang="bg-BG" sz="1600" dirty="0">
                <a:solidFill>
                  <a:srgbClr val="002B82"/>
                </a:solidFill>
                <a:latin typeface="Times New Roman" pitchFamily="18" charset="0"/>
              </a:rPr>
              <a:t>„Обходен път на гр. Враца - Път I-1 (E79)”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</a:rPr>
              <a:t>(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06.07.2014 г.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)</a:t>
            </a:r>
            <a:endParaRPr lang="bg-BG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002B82"/>
              </a:buClr>
              <a:buSzPct val="90000"/>
              <a:buFontTx/>
              <a:buChar char="•"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Извършва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се засилен мониторинг на определените като високорискови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проекти - </a:t>
            </a:r>
            <a:r>
              <a:rPr lang="bg-BG" sz="1600" i="1" dirty="0">
                <a:solidFill>
                  <a:srgbClr val="002B82"/>
                </a:solidFill>
                <a:latin typeface="Times New Roman" pitchFamily="18" charset="0"/>
              </a:rPr>
              <a:t>АМ „Марица” </a:t>
            </a:r>
            <a:r>
              <a:rPr 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(</a:t>
            </a:r>
            <a:r>
              <a:rPr lang="bg-BG" sz="1600" i="1" dirty="0" err="1" smtClean="0">
                <a:solidFill>
                  <a:srgbClr val="002B82"/>
                </a:solidFill>
                <a:latin typeface="Times New Roman" pitchFamily="18" charset="0"/>
              </a:rPr>
              <a:t>лот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 1</a:t>
            </a:r>
            <a:r>
              <a:rPr 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)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; АМ </a:t>
            </a:r>
            <a:r>
              <a:rPr lang="bg-BG" sz="1600" i="1" dirty="0">
                <a:solidFill>
                  <a:srgbClr val="002B82"/>
                </a:solidFill>
                <a:latin typeface="Times New Roman" pitchFamily="18" charset="0"/>
              </a:rPr>
              <a:t>„Струма” (</a:t>
            </a:r>
            <a:r>
              <a:rPr lang="bg-BG" sz="1600" i="1" dirty="0" err="1">
                <a:solidFill>
                  <a:srgbClr val="002B82"/>
                </a:solidFill>
                <a:latin typeface="Times New Roman" pitchFamily="18" charset="0"/>
              </a:rPr>
              <a:t>лот</a:t>
            </a:r>
            <a:r>
              <a:rPr lang="bg-BG" sz="1600" i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2 и 4); </a:t>
            </a:r>
            <a:r>
              <a:rPr lang="en-US" sz="1600" i="1" dirty="0">
                <a:solidFill>
                  <a:srgbClr val="002B82"/>
                </a:solidFill>
                <a:latin typeface="Times New Roman" pitchFamily="18" charset="0"/>
              </a:rPr>
              <a:t>„</a:t>
            </a:r>
            <a:r>
              <a:rPr lang="en-US" sz="1600" i="1" dirty="0" err="1">
                <a:solidFill>
                  <a:srgbClr val="002B82"/>
                </a:solidFill>
                <a:latin typeface="Times New Roman" pitchFamily="18" charset="0"/>
              </a:rPr>
              <a:t>Изграждане</a:t>
            </a:r>
            <a:r>
              <a:rPr lang="en-US" sz="1600" i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B82"/>
                </a:solidFill>
                <a:latin typeface="Times New Roman" pitchFamily="18" charset="0"/>
              </a:rPr>
              <a:t>на</a:t>
            </a:r>
            <a:r>
              <a:rPr lang="en-US" sz="1600" i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002B82"/>
                </a:solidFill>
                <a:latin typeface="Times New Roman" pitchFamily="18" charset="0"/>
              </a:rPr>
              <a:t>Западна</a:t>
            </a:r>
            <a:r>
              <a:rPr lang="ru-RU" sz="1600" i="1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2B82"/>
                </a:solidFill>
                <a:latin typeface="Times New Roman" pitchFamily="18" charset="0"/>
              </a:rPr>
              <a:t>дъга</a:t>
            </a:r>
            <a:r>
              <a:rPr lang="ru-RU" sz="1600" i="1" dirty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sz="1600" i="1" dirty="0" smtClean="0">
                <a:solidFill>
                  <a:srgbClr val="002B82"/>
                </a:solidFill>
                <a:latin typeface="Times New Roman" pitchFamily="18" charset="0"/>
              </a:rPr>
              <a:t>СОП” 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(</a:t>
            </a:r>
            <a:r>
              <a:rPr lang="bg-BG" sz="1600" i="1" dirty="0" err="1">
                <a:solidFill>
                  <a:srgbClr val="002B82"/>
                </a:solidFill>
                <a:latin typeface="Times New Roman" pitchFamily="18" charset="0"/>
              </a:rPr>
              <a:t>лот</a:t>
            </a:r>
            <a:r>
              <a:rPr lang="bg-BG" sz="1600" i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1)</a:t>
            </a:r>
            <a:r>
              <a:rPr 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 и </a:t>
            </a:r>
            <a:r>
              <a:rPr lang="en-US" sz="1600" i="1" dirty="0">
                <a:solidFill>
                  <a:srgbClr val="002B82"/>
                </a:solidFill>
                <a:latin typeface="Times New Roman" pitchFamily="18" charset="0"/>
              </a:rPr>
              <a:t>„</a:t>
            </a:r>
            <a:r>
              <a:rPr lang="en-US" sz="1600" i="1" dirty="0" err="1">
                <a:solidFill>
                  <a:srgbClr val="002B82"/>
                </a:solidFill>
                <a:latin typeface="Times New Roman" pitchFamily="18" charset="0"/>
              </a:rPr>
              <a:t>Обходен</a:t>
            </a:r>
            <a:r>
              <a:rPr lang="en-US" sz="1600" i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B82"/>
                </a:solidFill>
                <a:latin typeface="Times New Roman" pitchFamily="18" charset="0"/>
              </a:rPr>
              <a:t>път</a:t>
            </a:r>
            <a:r>
              <a:rPr lang="en-US" sz="1600" i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B82"/>
                </a:solidFill>
                <a:latin typeface="Times New Roman" pitchFamily="18" charset="0"/>
              </a:rPr>
              <a:t>на</a:t>
            </a:r>
            <a:r>
              <a:rPr lang="en-US" sz="1600" i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B82"/>
                </a:solidFill>
                <a:latin typeface="Times New Roman" pitchFamily="18" charset="0"/>
              </a:rPr>
              <a:t>гр</a:t>
            </a:r>
            <a:r>
              <a:rPr lang="en-US" sz="1600" i="1" dirty="0">
                <a:solidFill>
                  <a:srgbClr val="002B82"/>
                </a:solidFill>
                <a:latin typeface="Times New Roman" pitchFamily="18" charset="0"/>
              </a:rPr>
              <a:t>. </a:t>
            </a:r>
            <a:r>
              <a:rPr lang="en-US" sz="1600" i="1" dirty="0" err="1">
                <a:solidFill>
                  <a:srgbClr val="002B82"/>
                </a:solidFill>
                <a:latin typeface="Times New Roman" pitchFamily="18" charset="0"/>
              </a:rPr>
              <a:t>Габрово</a:t>
            </a:r>
            <a:r>
              <a:rPr lang="en-US" sz="1600" i="1" dirty="0">
                <a:solidFill>
                  <a:srgbClr val="002B82"/>
                </a:solidFill>
                <a:latin typeface="Times New Roman" pitchFamily="18" charset="0"/>
              </a:rPr>
              <a:t>”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 –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провеждат се оперативни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срещи,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проверки  на място         (5 бр.) и посещения на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ниво Ръководител на УО на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ОПТ   (6 бр.).</a:t>
            </a:r>
            <a:endParaRPr lang="en-US" altLang="en-US" sz="160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0" indent="0" eaLnBrk="1" hangingPunct="1">
              <a:buClr>
                <a:srgbClr val="002B82"/>
              </a:buClr>
              <a:buSzPct val="90000"/>
              <a:buNone/>
            </a:pPr>
            <a:endParaRPr lang="bg-BG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002B82"/>
              </a:buClr>
              <a:buSzPct val="90000"/>
              <a:buFontTx/>
              <a:buNone/>
            </a:pP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2292" name="Picture 6" descr="AM_Hemus-photo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02635"/>
            <a:ext cx="2376487" cy="15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Documents and Settings\skaraivanova\Desktop\Prezentaciq\Vrats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7" y="2996952"/>
            <a:ext cx="2376487" cy="18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skaraivanova\Desktop\Prezentaciq\Struma_8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68760"/>
            <a:ext cx="237648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164263"/>
            <a:ext cx="8172450" cy="504825"/>
          </a:xfrm>
        </p:spPr>
        <p:txBody>
          <a:bodyPr/>
          <a:lstStyle/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r>
              <a:rPr lang="en-US" altLang="en-US" dirty="0" smtClean="0"/>
              <a:t>X</a:t>
            </a:r>
            <a:r>
              <a:rPr lang="bg-BG" altLang="en-US" dirty="0" smtClean="0"/>
              <a:t>V</a:t>
            </a:r>
            <a:r>
              <a:rPr lang="en-US" altLang="en-US" dirty="0" smtClean="0"/>
              <a:t>II</a:t>
            </a:r>
            <a:r>
              <a:rPr lang="bg-BG" altLang="en-US" dirty="0" smtClean="0"/>
              <a:t> заседание на Комитета за наблюдение на</a:t>
            </a:r>
            <a:r>
              <a:rPr lang="en-US" altLang="en-US" dirty="0" smtClean="0"/>
              <a:t> </a:t>
            </a:r>
            <a:r>
              <a:rPr lang="bg-BG" altLang="en-US" dirty="0" smtClean="0"/>
              <a:t>Оперативна програма  “Транспорт” 2007-2013 г.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749300" y="409575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bg-BG" altLang="en-US" sz="1800" b="1" dirty="0">
                <a:solidFill>
                  <a:srgbClr val="003399"/>
                </a:solidFill>
                <a:latin typeface="Times New Roman" pitchFamily="18" charset="0"/>
              </a:rPr>
              <a:t>Метро </a:t>
            </a:r>
            <a:endParaRPr lang="bg-BG" altLang="en-US" sz="1800" dirty="0">
              <a:latin typeface="Times New Roman" pitchFamily="18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827584" y="1320801"/>
            <a:ext cx="48101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bg-BG" altLang="en-US" sz="100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0" indent="0" eaLnBrk="1" hangingPunct="1">
              <a:buClr>
                <a:schemeClr val="bg1"/>
              </a:buClr>
              <a:buSzPct val="90000"/>
              <a:buNone/>
            </a:pPr>
            <a:endParaRPr lang="bg-BG" altLang="en-US" sz="18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Tx/>
              <a:buSzPct val="90000"/>
              <a:buFont typeface="Arial" panose="020B0604020202020204" pitchFamily="34" charset="0"/>
              <a:buChar char="•"/>
            </a:pP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Изградени 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са 13 нови метро станции и </a:t>
            </a: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 13 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км нови метро линии</a:t>
            </a:r>
          </a:p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bg-BG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Tx/>
              <a:buSzPct val="90000"/>
              <a:buFontTx/>
              <a:buChar char="•"/>
            </a:pP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В процес на строителство са още 7.6 км метро линии и 7 метро станции</a:t>
            </a:r>
            <a:r>
              <a:rPr lang="en-US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със срок на завършване – </a:t>
            </a: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първата 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половина на </a:t>
            </a: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2015 г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.</a:t>
            </a:r>
            <a:endParaRPr lang="en-US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en-US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Tx/>
              <a:buSzPct val="90000"/>
              <a:buFontTx/>
              <a:buChar char="•"/>
            </a:pP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Очаква се 60 000 пътника на ден да пътуват само по </a:t>
            </a:r>
            <a:r>
              <a:rPr lang="bg-BG" altLang="en-US" sz="1800" dirty="0" err="1">
                <a:solidFill>
                  <a:srgbClr val="002B82"/>
                </a:solidFill>
                <a:latin typeface="Times New Roman" pitchFamily="18" charset="0"/>
              </a:rPr>
              <a:t>новоизградения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 участък</a:t>
            </a:r>
          </a:p>
        </p:txBody>
      </p:sp>
      <p:pic>
        <p:nvPicPr>
          <p:cNvPr id="13318" name="Picture 9" descr="MS Mladost I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68760"/>
            <a:ext cx="2520950" cy="14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Documents and Settings\skaraivanova\Desktop\Prezentaciq\Metropoli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35475"/>
            <a:ext cx="2530475" cy="187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skaraivanova\Desktop\Prezentaciq\Metropoliten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55900"/>
            <a:ext cx="2520950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164263"/>
            <a:ext cx="8172450" cy="504825"/>
          </a:xfrm>
        </p:spPr>
        <p:txBody>
          <a:bodyPr/>
          <a:lstStyle/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r>
              <a:rPr lang="en-US" altLang="en-US" dirty="0" smtClean="0"/>
              <a:t>X</a:t>
            </a:r>
            <a:r>
              <a:rPr lang="bg-BG" altLang="en-US" dirty="0" smtClean="0"/>
              <a:t>V</a:t>
            </a:r>
            <a:r>
              <a:rPr lang="en-US" altLang="en-US" dirty="0" smtClean="0"/>
              <a:t>II</a:t>
            </a:r>
            <a:r>
              <a:rPr lang="bg-BG" altLang="en-US" dirty="0" smtClean="0"/>
              <a:t> заседание на Комитета за наблюдение на</a:t>
            </a:r>
            <a:r>
              <a:rPr lang="en-US" altLang="en-US" dirty="0" smtClean="0"/>
              <a:t> </a:t>
            </a:r>
            <a:r>
              <a:rPr lang="bg-BG" altLang="en-US" dirty="0" smtClean="0"/>
              <a:t>Оперативна програма  “Транспорт” 2007-2013 г.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bg-BG" altLang="en-US" sz="1800" b="1" dirty="0">
                <a:solidFill>
                  <a:srgbClr val="003399"/>
                </a:solidFill>
                <a:latin typeface="Times New Roman" pitchFamily="18" charset="0"/>
              </a:rPr>
              <a:t>Подобряване на корабоплаването </a:t>
            </a:r>
            <a:endParaRPr lang="bg-BG" altLang="en-US" sz="1800" dirty="0">
              <a:latin typeface="Times New Roman" pitchFamily="18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68312" y="1341438"/>
            <a:ext cx="5759872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bg-BG" altLang="en-US" sz="10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002B82"/>
              </a:buClr>
              <a:buSzPct val="90000"/>
              <a:buFontTx/>
              <a:buChar char="•"/>
            </a:pP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В 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периода от предходното заседание завърши грубият строеж на трафик кулите във Варна и Бургас</a:t>
            </a:r>
            <a:r>
              <a:rPr lang="en-US" altLang="en-US" sz="1800" dirty="0">
                <a:solidFill>
                  <a:srgbClr val="002B82"/>
                </a:solidFill>
                <a:latin typeface="Times New Roman" pitchFamily="18" charset="0"/>
              </a:rPr>
              <a:t>, 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част от проекта VTMIS – фаза </a:t>
            </a: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3</a:t>
            </a:r>
          </a:p>
          <a:p>
            <a:pPr eaLnBrk="1" hangingPunct="1">
              <a:buClr>
                <a:srgbClr val="002B82"/>
              </a:buClr>
              <a:buSzPct val="90000"/>
              <a:buFontTx/>
              <a:buChar char="•"/>
            </a:pP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В периода от предходното заседание строителството, техническото оборудване и обзавеждането на сградата на РИС център Русе е  приключило на 100 %– подписан акт 15 на 17.10.2014 г.</a:t>
            </a:r>
          </a:p>
          <a:p>
            <a:pPr eaLnBrk="1" hangingPunct="1">
              <a:buClr>
                <a:srgbClr val="002B82"/>
              </a:buClr>
              <a:buSzPct val="90000"/>
              <a:buFontTx/>
              <a:buChar char="•"/>
            </a:pP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Успешно приключи изпълнението на проект </a:t>
            </a:r>
            <a:r>
              <a:rPr lang="bg-BG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„Проектиране и внедряване на географска информационна система (ГИС) за управление на пристанищната инфраструктура“ </a:t>
            </a: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– септември 2014 г.</a:t>
            </a:r>
            <a:r>
              <a:rPr lang="bg-BG" altLang="en-US" sz="1800" dirty="0" smtClean="0">
                <a:solidFill>
                  <a:schemeClr val="bg1"/>
                </a:solidFill>
                <a:latin typeface="Times New Roman" pitchFamily="18" charset="0"/>
              </a:rPr>
              <a:t>; самата система е въведена в експлоатация през м. август 2014 г.</a:t>
            </a:r>
            <a:endParaRPr lang="bg-BG" altLang="en-US" sz="20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Clr>
                <a:schemeClr val="bg1"/>
              </a:buClr>
              <a:buSzPct val="90000"/>
              <a:buFontTx/>
              <a:buNone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10243" name="Picture 3" descr="D:\snimki\snimki 16 KN\__NE__\Photo 4_Traffic kula Var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780927"/>
            <a:ext cx="2343151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skaraivanova\Desktop\Prezentaciq\G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581127"/>
            <a:ext cx="2343151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164263"/>
            <a:ext cx="8172450" cy="504825"/>
          </a:xfrm>
        </p:spPr>
        <p:txBody>
          <a:bodyPr/>
          <a:lstStyle/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r>
              <a:rPr lang="en-US" altLang="en-US" dirty="0" smtClean="0"/>
              <a:t>X</a:t>
            </a:r>
            <a:r>
              <a:rPr lang="bg-BG" altLang="en-US" dirty="0" smtClean="0"/>
              <a:t>V</a:t>
            </a:r>
            <a:r>
              <a:rPr lang="en-US" altLang="en-US" dirty="0" smtClean="0"/>
              <a:t>II</a:t>
            </a:r>
            <a:r>
              <a:rPr lang="bg-BG" altLang="en-US" dirty="0" smtClean="0"/>
              <a:t> заседание на Комитета за наблюдение на</a:t>
            </a:r>
            <a:r>
              <a:rPr lang="en-US" altLang="en-US" dirty="0" smtClean="0"/>
              <a:t> </a:t>
            </a:r>
            <a:r>
              <a:rPr lang="bg-BG" altLang="en-US" dirty="0" smtClean="0"/>
              <a:t>Оперативна програма  “Транспорт” 2007-2013 г.</a:t>
            </a:r>
            <a:endParaRPr lang="en-US" altLang="en-US" dirty="0"/>
          </a:p>
        </p:txBody>
      </p:sp>
      <p:pic>
        <p:nvPicPr>
          <p:cNvPr id="11266" name="Picture 2" descr="C:\Documents and Settings\skaraivanova\Desktop\Prezentaciq\snimki\IMG_3197-Var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196752"/>
            <a:ext cx="2343151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ХV</a:t>
            </a:r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II</a:t>
            </a: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 заседание на Комитета за наблюдение на</a:t>
            </a:r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Оперативна програма  “Транспорт”</a:t>
            </a:r>
            <a:endParaRPr lang="en-US" altLang="en-US" sz="1300" dirty="0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771775" y="3284538"/>
            <a:ext cx="38163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1800" b="1" dirty="0">
                <a:solidFill>
                  <a:srgbClr val="002B8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Благодаря за вниманието!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1800" b="1" dirty="0">
              <a:solidFill>
                <a:srgbClr val="002B82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1800" dirty="0">
              <a:solidFill>
                <a:srgbClr val="002B82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1800" dirty="0">
              <a:solidFill>
                <a:srgbClr val="002B82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2B8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2B8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</a:rPr>
              <a:t>www.optransport.bg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ХV</a:t>
            </a:r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II</a:t>
            </a: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 заседание на Комитета за наблюдение на</a:t>
            </a:r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Оперативна програма  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“Транспорт” 2007-2013</a:t>
            </a:r>
            <a:endParaRPr lang="en-US" altLang="en-US" sz="13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351837" cy="4895850"/>
          </a:xfrm>
        </p:spPr>
        <p:txBody>
          <a:bodyPr/>
          <a:lstStyle/>
          <a:p>
            <a:pPr marL="552450" indent="-55245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en-US" sz="2100" b="1" dirty="0" smtClean="0">
                <a:solidFill>
                  <a:srgbClr val="003399"/>
                </a:solidFill>
                <a:latin typeface="Times New Roman" pitchFamily="18" charset="0"/>
              </a:rPr>
              <a:t>Дневен ред 19 ноември 2014 г.</a:t>
            </a:r>
          </a:p>
          <a:p>
            <a:pPr marL="552450" indent="-55245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altLang="en-US" sz="2100" b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Статус на изпълнението на проекти с бенефициент Национална компания “Железопътна инфраструктура”</a:t>
            </a: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None/>
            </a:pPr>
            <a:endParaRPr lang="bg-BG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 startAt="2"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Статус на изпълнението на проекти с бенефициент </a:t>
            </a:r>
            <a:r>
              <a:rPr lang="bg-BG" altLang="bg-BG" sz="1600" dirty="0" smtClean="0">
                <a:solidFill>
                  <a:srgbClr val="002B82"/>
                </a:solidFill>
                <a:latin typeface="Times New Roman" pitchFamily="18" charset="0"/>
              </a:rPr>
              <a:t>НК “Стратегически инфраструктурни проекти”</a:t>
            </a: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 startAt="2"/>
            </a:pPr>
            <a:endParaRPr lang="bg-BG" altLang="bg-BG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 startAt="2"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Статус на изпълнението на проекти с бенефициент Агенция “Пътна инфраструктура”</a:t>
            </a: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None/>
            </a:pPr>
            <a:endParaRPr lang="bg-BG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		</a:t>
            </a:r>
            <a:r>
              <a:rPr lang="bg-BG" altLang="en-US" sz="1600" b="1" i="1" dirty="0" smtClean="0">
                <a:solidFill>
                  <a:srgbClr val="002B82"/>
                </a:solidFill>
                <a:latin typeface="Times New Roman" pitchFamily="18" charset="0"/>
              </a:rPr>
              <a:t>Кафе-пауза: 16:00 – 16:30</a:t>
            </a: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Tx/>
              <a:buFont typeface="Wingdings" pitchFamily="2" charset="2"/>
              <a:buNone/>
            </a:pPr>
            <a:endParaRPr lang="bg-BG" altLang="en-US" sz="1600" b="1" i="1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bg-BG" altLang="bg-BG" sz="1600" dirty="0" smtClean="0">
                <a:solidFill>
                  <a:srgbClr val="002B82"/>
                </a:solidFill>
                <a:latin typeface="Times New Roman" pitchFamily="18" charset="0"/>
              </a:rPr>
              <a:t>4.        Статус на изпълнението на проекти с бенефициент “Метрополитен” ЕАД</a:t>
            </a:r>
            <a:endParaRPr lang="bg-BG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ХV</a:t>
            </a:r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II</a:t>
            </a: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 заседание на Комитета за наблюдение на</a:t>
            </a:r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Оперативна програма  “Транспорт” </a:t>
            </a:r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2007-2013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351837" cy="4895850"/>
          </a:xfrm>
        </p:spPr>
        <p:txBody>
          <a:bodyPr/>
          <a:lstStyle/>
          <a:p>
            <a:pPr marL="552450" indent="-552450" algn="ctr" eaLnBrk="1" hangingPunct="1">
              <a:buFont typeface="Wingdings" pitchFamily="2" charset="2"/>
              <a:buNone/>
              <a:defRPr/>
            </a:pPr>
            <a:r>
              <a:rPr lang="bg-BG" altLang="en-US" sz="2100" b="1" dirty="0" smtClean="0">
                <a:solidFill>
                  <a:srgbClr val="003399"/>
                </a:solidFill>
                <a:latin typeface="Times New Roman" pitchFamily="18" charset="0"/>
              </a:rPr>
              <a:t>Дневен ред 19 ноември 2014 г.</a:t>
            </a:r>
          </a:p>
          <a:p>
            <a:pPr marL="552450" indent="-552450" eaLnBrk="1" hangingPunct="1">
              <a:buClr>
                <a:schemeClr val="bg1"/>
              </a:buClr>
              <a:buSzTx/>
              <a:buFont typeface="Wingdings" pitchFamily="2" charset="2"/>
              <a:buNone/>
              <a:defRPr/>
            </a:pPr>
            <a:endParaRPr lang="bg-BG" altLang="en-US" sz="2100" b="1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0" indent="0" algn="just" eaLnBrk="1" hangingPunct="1">
              <a:buClr>
                <a:schemeClr val="bg1"/>
              </a:buClr>
              <a:buSzPct val="90000"/>
              <a:buNone/>
              <a:defRPr/>
            </a:pPr>
            <a:endParaRPr lang="bg-BG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Tx/>
              <a:buNone/>
              <a:defRPr/>
            </a:pPr>
            <a:r>
              <a:rPr lang="bg-BG" altLang="en-US" sz="1600" dirty="0" smtClean="0">
                <a:solidFill>
                  <a:schemeClr val="bg1"/>
                </a:solidFill>
                <a:latin typeface="Times New Roman" pitchFamily="18" charset="0"/>
              </a:rPr>
              <a:t>5. 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	Статус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на изпълнението на проекти с бенефициент Държавно предприятие “Пристанищна инфраструктура”</a:t>
            </a: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 typeface="Wingdings" pitchFamily="2" charset="2"/>
              <a:buAutoNum type="arabicPeriod" startAt="6"/>
              <a:defRPr/>
            </a:pPr>
            <a:endParaRPr lang="bg-BG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 typeface="Wingdings" pitchFamily="2" charset="2"/>
              <a:buAutoNum type="arabicPeriod" startAt="6"/>
              <a:defRPr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Статус на изпълнението на проекти с бенефициент Изпълнителна агенция “Проучване и поддържане на р. Дунав”</a:t>
            </a: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 typeface="Wingdings" pitchFamily="2" charset="2"/>
              <a:buAutoNum type="arabicPeriod" startAt="6"/>
              <a:defRPr/>
            </a:pPr>
            <a:endParaRPr lang="en-US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 typeface="Wingdings" pitchFamily="2" charset="2"/>
              <a:buAutoNum type="arabicPeriod" startAt="6"/>
              <a:defRPr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Закриване на </a:t>
            </a:r>
            <a:r>
              <a:rPr lang="bg-BG" altLang="en-US" sz="1600" dirty="0" err="1" smtClean="0">
                <a:solidFill>
                  <a:srgbClr val="002B82"/>
                </a:solidFill>
                <a:latin typeface="Times New Roman" pitchFamily="18" charset="0"/>
              </a:rPr>
              <a:t>експерната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 сесия</a:t>
            </a: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 typeface="Wingdings" pitchFamily="2" charset="2"/>
              <a:buNone/>
              <a:defRPr/>
            </a:pPr>
            <a:endParaRPr lang="bg-BG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buFont typeface="Wingdings" pitchFamily="2" charset="2"/>
              <a:buNone/>
              <a:defRPr/>
            </a:pPr>
            <a:r>
              <a:rPr lang="bg-BG" altLang="en-US" sz="1600" b="1" dirty="0" smtClean="0">
                <a:solidFill>
                  <a:srgbClr val="002B82"/>
                </a:solidFill>
                <a:latin typeface="Times New Roman" pitchFamily="18" charset="0"/>
              </a:rPr>
              <a:t>		</a:t>
            </a:r>
            <a:r>
              <a:rPr lang="bg-BG" altLang="en-US" sz="1600" b="1" i="1" dirty="0" smtClean="0">
                <a:solidFill>
                  <a:srgbClr val="002B82"/>
                </a:solidFill>
                <a:latin typeface="Times New Roman" pitchFamily="18" charset="0"/>
              </a:rPr>
              <a:t>Вечеря: 19:30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bg-BG" altLang="en-US" sz="1600" b="1" dirty="0" smtClean="0">
              <a:solidFill>
                <a:srgbClr val="002B8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ХV</a:t>
            </a:r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II</a:t>
            </a: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 заседание на Комитета за наблюдение на</a:t>
            </a:r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Оперативна програма  “Транспорт”</a:t>
            </a:r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 2007-2013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414463"/>
            <a:ext cx="8351837" cy="4967287"/>
          </a:xfrm>
          <a:noFill/>
        </p:spPr>
        <p:txBody>
          <a:bodyPr/>
          <a:lstStyle/>
          <a:p>
            <a:pPr marL="552450" indent="-55245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en-US" sz="2100" b="1" dirty="0" smtClean="0">
                <a:solidFill>
                  <a:srgbClr val="003399"/>
                </a:solidFill>
                <a:latin typeface="Times New Roman" pitchFamily="18" charset="0"/>
              </a:rPr>
              <a:t>Дневен ред 20 ноември 2014 г.</a:t>
            </a:r>
          </a:p>
          <a:p>
            <a:pPr marL="552450" indent="-552450" algn="ctr" eaLnBrk="1" hangingPunct="1">
              <a:lnSpc>
                <a:spcPct val="80000"/>
              </a:lnSpc>
              <a:buSzPct val="90000"/>
              <a:buFont typeface="Wingdings" pitchFamily="2" charset="2"/>
              <a:buNone/>
            </a:pPr>
            <a:endParaRPr lang="bg-BG" altLang="en-US" sz="1200" b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Приемане на дневен ред и протокол от предходното заседание</a:t>
            </a: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None/>
            </a:pPr>
            <a:endParaRPr lang="en-US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 startAt="2"/>
            </a:pPr>
            <a:r>
              <a:rPr lang="bg-BG" altLang="bg-BG" sz="1600" dirty="0" smtClean="0">
                <a:solidFill>
                  <a:srgbClr val="002B82"/>
                </a:solidFill>
                <a:latin typeface="Times New Roman" pitchFamily="18" charset="0"/>
              </a:rPr>
              <a:t>Представяне на дейностите на ЕИБ за железопътния сектор в Р. България </a:t>
            </a: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 startAt="2"/>
            </a:pPr>
            <a:endParaRPr lang="bg-BG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 startAt="3"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Статус на изпълнението на ОПТ и подготовка на програмния период 2014-2020 г.</a:t>
            </a:r>
            <a:r>
              <a:rPr lang="bg-BG" altLang="en-US" sz="1600" dirty="0" smtClean="0">
                <a:latin typeface="Times New Roman" pitchFamily="18" charset="0"/>
              </a:rPr>
              <a:t> </a:t>
            </a:r>
            <a:endParaRPr lang="bg-BG" altLang="en-US" sz="1600" b="1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SzPct val="90000"/>
              <a:buFont typeface="Wingdings" pitchFamily="2" charset="2"/>
              <a:buAutoNum type="arabicPeriod" startAt="3"/>
            </a:pPr>
            <a:endParaRPr lang="bg-BG" altLang="en-US" sz="1600" b="1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SzPct val="90000"/>
              <a:buFont typeface="Wingdings" pitchFamily="2" charset="2"/>
              <a:buNone/>
            </a:pPr>
            <a:r>
              <a:rPr lang="bg-BG" altLang="en-US" sz="1600" b="1" dirty="0" smtClean="0">
                <a:solidFill>
                  <a:srgbClr val="002B82"/>
                </a:solidFill>
                <a:latin typeface="Times New Roman" pitchFamily="18" charset="0"/>
              </a:rPr>
              <a:t>		</a:t>
            </a:r>
            <a:r>
              <a:rPr lang="bg-BG" altLang="en-US" sz="1600" b="1" i="1" dirty="0" smtClean="0">
                <a:solidFill>
                  <a:srgbClr val="002B82"/>
                </a:solidFill>
                <a:latin typeface="Times New Roman" pitchFamily="18" charset="0"/>
              </a:rPr>
              <a:t>Кафе-пауза: 11:05 – 11:30</a:t>
            </a:r>
            <a:r>
              <a:rPr lang="bg-BG" altLang="en-US" sz="1600" b="1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</a:p>
          <a:p>
            <a:pPr marL="552450" indent="-552450" algn="just" eaLnBrk="1" hangingPunct="1">
              <a:lnSpc>
                <a:spcPct val="80000"/>
              </a:lnSpc>
              <a:buSzPct val="90000"/>
              <a:buFont typeface="Wingdings" pitchFamily="2" charset="2"/>
              <a:buNone/>
            </a:pPr>
            <a:endParaRPr lang="bg-BG" altLang="en-US" sz="1600" b="1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chemeClr val="bg1"/>
              </a:buClr>
              <a:buSzPct val="90000"/>
              <a:buFont typeface="Wingdings" pitchFamily="2" charset="2"/>
              <a:buAutoNum type="arabicPeriod" startAt="4"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Изпълнение на Комуникационния план и мерките за информация и публичност</a:t>
            </a:r>
          </a:p>
          <a:p>
            <a:pPr marL="552450" indent="-552450"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Clr>
                <a:srgbClr val="004E8C"/>
              </a:buClr>
              <a:buSzPct val="90000"/>
              <a:buFont typeface="Wingdings" pitchFamily="2" charset="2"/>
              <a:buAutoNum type="arabicPeriod" startAt="5"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Закриване на заседанието</a:t>
            </a:r>
          </a:p>
          <a:p>
            <a:pPr marL="552450" indent="-552450" algn="just" eaLnBrk="1" hangingPunct="1">
              <a:lnSpc>
                <a:spcPct val="80000"/>
              </a:lnSpc>
              <a:buClr>
                <a:srgbClr val="004E8C"/>
              </a:buClr>
              <a:buSzTx/>
              <a:buFont typeface="Wingdings" pitchFamily="2" charset="2"/>
              <a:buAutoNum type="arabicPeriod" startAt="6"/>
            </a:pPr>
            <a:endParaRPr lang="bg-BG" altLang="en-US" sz="14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en-US" sz="1400" b="1" i="1" dirty="0" smtClean="0">
                <a:solidFill>
                  <a:srgbClr val="002B82"/>
                </a:solidFill>
                <a:latin typeface="Times New Roman" pitchFamily="18" charset="0"/>
              </a:rPr>
              <a:t>	</a:t>
            </a:r>
            <a:r>
              <a:rPr lang="bg-BG" altLang="en-US" sz="1600" b="1" i="1" dirty="0" smtClean="0">
                <a:solidFill>
                  <a:srgbClr val="002B82"/>
                </a:solidFill>
                <a:latin typeface="Times New Roman" pitchFamily="18" charset="0"/>
              </a:rPr>
              <a:t>Обяд: 12:15 – 13:30</a:t>
            </a:r>
            <a:r>
              <a:rPr lang="bg-BG" altLang="en-US" sz="1600" b="1" dirty="0" smtClean="0">
                <a:solidFill>
                  <a:srgbClr val="002B82"/>
                </a:solidFill>
                <a:latin typeface="Times New Roman" pitchFamily="18" charset="0"/>
              </a:rPr>
              <a:t>	</a:t>
            </a:r>
          </a:p>
          <a:p>
            <a:pPr marL="552450" indent="-55245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altLang="en-US" sz="1600" b="1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altLang="en-US" sz="1600" b="1" i="1" dirty="0" smtClean="0">
                <a:solidFill>
                  <a:srgbClr val="002B82"/>
                </a:solidFill>
                <a:latin typeface="Times New Roman" pitchFamily="18" charset="0"/>
              </a:rPr>
              <a:t>	Отпътуване за гр. София: 13:30</a:t>
            </a:r>
          </a:p>
          <a:p>
            <a:pPr marL="552450" indent="-55245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072065" cy="4457229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>
                <a:srgbClr val="FFFFFF"/>
              </a:buClr>
              <a:buSzPct val="90000"/>
              <a:buFontTx/>
              <a:buNone/>
              <a:defRPr/>
            </a:pPr>
            <a:r>
              <a:rPr lang="bg-BG" altLang="en-US" sz="1800" b="1" kern="1200" dirty="0" smtClean="0">
                <a:solidFill>
                  <a:srgbClr val="002B82"/>
                </a:solidFill>
                <a:latin typeface="Times New Roman" pitchFamily="18" charset="0"/>
              </a:rPr>
              <a:t>Годишен доклад за изпълнението на ОПТ за 2013 г.</a:t>
            </a:r>
          </a:p>
          <a:p>
            <a:pPr marL="0" lvl="0" indent="0" algn="just" eaLnBrk="1" hangingPunct="1">
              <a:spcBef>
                <a:spcPct val="0"/>
              </a:spcBef>
              <a:buClr>
                <a:srgbClr val="FFFFFF"/>
              </a:buClr>
              <a:buSzPct val="90000"/>
              <a:buFontTx/>
              <a:buChar char="•"/>
              <a:defRPr/>
            </a:pPr>
            <a:endParaRPr lang="bg-BG" altLang="en-US" sz="1800" b="1" kern="120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Tx/>
              <a:buChar char="•"/>
              <a:defRPr/>
            </a:pPr>
            <a:r>
              <a:rPr lang="bg-BG" altLang="en-US" sz="1800" b="1" kern="1200" dirty="0">
                <a:solidFill>
                  <a:srgbClr val="002B82"/>
                </a:solidFill>
                <a:latin typeface="Times New Roman" pitchFamily="18" charset="0"/>
              </a:rPr>
              <a:t>Изготвя се съгласно изискванията на Регламенти 1083/2006 и 1828/2006</a:t>
            </a:r>
          </a:p>
          <a:p>
            <a:pPr marL="552450" indent="-552450" algn="just" eaLnBrk="1" hangingPunct="1">
              <a:buClr>
                <a:schemeClr val="bg1"/>
              </a:buClr>
              <a:buSzPct val="90000"/>
              <a:buFontTx/>
              <a:buChar char="•"/>
              <a:defRPr/>
            </a:pPr>
            <a:r>
              <a:rPr lang="bg-BG" altLang="en-US" sz="1800" b="1" kern="1200" dirty="0" smtClean="0">
                <a:solidFill>
                  <a:srgbClr val="002B82"/>
                </a:solidFill>
                <a:latin typeface="Times New Roman" pitchFamily="18" charset="0"/>
              </a:rPr>
              <a:t>Съдържа </a:t>
            </a:r>
            <a:r>
              <a:rPr lang="bg-BG" altLang="en-US" sz="1800" b="1" kern="1200" dirty="0">
                <a:solidFill>
                  <a:srgbClr val="002B82"/>
                </a:solidFill>
                <a:latin typeface="Times New Roman" pitchFamily="18" charset="0"/>
              </a:rPr>
              <a:t>информация към края на 2013 г. за: </a:t>
            </a: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lang="bg-BG" altLang="en-US" sz="1800" kern="1200" dirty="0" smtClean="0">
                <a:solidFill>
                  <a:srgbClr val="002B82"/>
                </a:solidFill>
                <a:latin typeface="Times New Roman" pitchFamily="18" charset="0"/>
                <a:ea typeface="+mn-ea"/>
                <a:cs typeface="+mn-cs"/>
              </a:rPr>
              <a:t>физически </a:t>
            </a:r>
            <a:r>
              <a:rPr lang="bg-BG" alt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+mn-cs"/>
              </a:rPr>
              <a:t>и финансов напредък по програмата</a:t>
            </a: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lang="bg-BG" altLang="en-US" sz="1800" kern="1200" dirty="0" smtClean="0">
                <a:solidFill>
                  <a:srgbClr val="002B82"/>
                </a:solidFill>
                <a:latin typeface="Times New Roman" pitchFamily="18" charset="0"/>
                <a:ea typeface="+mn-ea"/>
                <a:cs typeface="+mn-cs"/>
              </a:rPr>
              <a:t>предприетите мерки </a:t>
            </a:r>
            <a:r>
              <a:rPr lang="bg-BG" alt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+mn-cs"/>
              </a:rPr>
              <a:t>за мониторинг и оценка</a:t>
            </a: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lang="bg-BG" alt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+mn-cs"/>
              </a:rPr>
              <a:t>физически и финансов напредък по отделните инвестиционни проекти</a:t>
            </a: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lang="bg-BG" alt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+mn-cs"/>
              </a:rPr>
              <a:t>мерките за информация и публичност</a:t>
            </a:r>
            <a:endParaRPr lang="en-US" altLang="en-US" sz="1800" kern="1200" dirty="0">
              <a:solidFill>
                <a:srgbClr val="002B82"/>
              </a:solidFill>
              <a:latin typeface="Times New Roman" pitchFamily="18" charset="0"/>
              <a:ea typeface="+mn-ea"/>
              <a:cs typeface="+mn-cs"/>
            </a:endParaRPr>
          </a:p>
          <a:p>
            <a:pPr lvl="0" algn="just" eaLnBrk="1" hangingPunct="1">
              <a:spcBef>
                <a:spcPct val="0"/>
              </a:spcBef>
              <a:buClr>
                <a:srgbClr val="FFFFFF"/>
              </a:buClr>
              <a:buSzPct val="90000"/>
              <a:buFont typeface="Wingdings" panose="05000000000000000000" pitchFamily="2" charset="2"/>
              <a:buChar char="Ø"/>
              <a:defRPr/>
            </a:pPr>
            <a:endParaRPr lang="en-US" altLang="en-US" sz="1800" kern="1200" dirty="0">
              <a:latin typeface="Times New Roman" pitchFamily="18" charset="0"/>
            </a:endParaRPr>
          </a:p>
          <a:p>
            <a:pPr marL="552450" lvl="0" indent="-552450" algn="just" eaLnBrk="1" hangingPunct="1">
              <a:buClr>
                <a:srgbClr val="002B82"/>
              </a:buClr>
              <a:buSzPct val="90000"/>
              <a:buFontTx/>
              <a:buChar char="•"/>
              <a:defRPr/>
            </a:pPr>
            <a:r>
              <a:rPr lang="bg-BG" sz="1800" b="1" kern="1200" dirty="0">
                <a:solidFill>
                  <a:srgbClr val="002B82"/>
                </a:solidFill>
                <a:latin typeface="Times New Roman" pitchFamily="18" charset="0"/>
              </a:rPr>
              <a:t>Официално изпратен до ЕК на 27.06.2014 г. чрез системата за електронен обмен </a:t>
            </a:r>
            <a:r>
              <a:rPr lang="en-US" sz="1800" b="1" kern="1200" dirty="0">
                <a:solidFill>
                  <a:srgbClr val="002B82"/>
                </a:solidFill>
                <a:latin typeface="Times New Roman" pitchFamily="18" charset="0"/>
              </a:rPr>
              <a:t>SFC 2007. </a:t>
            </a:r>
            <a:endParaRPr lang="bg-BG" sz="1800" b="1" kern="120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552450" lvl="0" indent="-552450" algn="just" eaLnBrk="1" hangingPunct="1">
              <a:buClr>
                <a:srgbClr val="002B82"/>
              </a:buClr>
              <a:buSzPct val="90000"/>
              <a:buFontTx/>
              <a:buChar char="•"/>
              <a:defRPr/>
            </a:pPr>
            <a:r>
              <a:rPr lang="en-US" sz="1800" b="1" kern="1200" dirty="0">
                <a:solidFill>
                  <a:srgbClr val="002B82"/>
                </a:solidFill>
                <a:latin typeface="Times New Roman" pitchFamily="18" charset="0"/>
              </a:rPr>
              <a:t>0</a:t>
            </a:r>
            <a:r>
              <a:rPr lang="bg-BG" sz="1800" b="1" kern="1200" dirty="0">
                <a:solidFill>
                  <a:srgbClr val="002B82"/>
                </a:solidFill>
                <a:latin typeface="Times New Roman" pitchFamily="18" charset="0"/>
              </a:rPr>
              <a:t>7</a:t>
            </a:r>
            <a:r>
              <a:rPr lang="en-US" sz="1800" b="1" kern="1200" dirty="0">
                <a:solidFill>
                  <a:srgbClr val="002B82"/>
                </a:solidFill>
                <a:latin typeface="Times New Roman" pitchFamily="18" charset="0"/>
              </a:rPr>
              <a:t>.07.2014</a:t>
            </a:r>
            <a:r>
              <a:rPr lang="bg-BG" sz="1800" b="1" kern="12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sz="1800" b="1" kern="1200" dirty="0" smtClean="0">
                <a:solidFill>
                  <a:srgbClr val="002B82"/>
                </a:solidFill>
                <a:latin typeface="Times New Roman" pitchFamily="18" charset="0"/>
              </a:rPr>
              <a:t>г. –</a:t>
            </a:r>
            <a:r>
              <a:rPr lang="en-US" sz="1800" b="1" kern="12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sz="1800" b="1" kern="1200" dirty="0" smtClean="0">
                <a:solidFill>
                  <a:srgbClr val="002B82"/>
                </a:solidFill>
                <a:latin typeface="Times New Roman" pitchFamily="18" charset="0"/>
              </a:rPr>
              <a:t>обявен </a:t>
            </a:r>
            <a:r>
              <a:rPr lang="bg-BG" sz="1800" b="1" kern="1200" dirty="0">
                <a:solidFill>
                  <a:srgbClr val="002B82"/>
                </a:solidFill>
                <a:latin typeface="Times New Roman" pitchFamily="18" charset="0"/>
              </a:rPr>
              <a:t>за допустим от службите на ЕК </a:t>
            </a:r>
          </a:p>
          <a:p>
            <a:pPr marL="552450" lvl="0" indent="-552450" algn="just" eaLnBrk="1" hangingPunct="1">
              <a:buClr>
                <a:srgbClr val="002B82"/>
              </a:buClr>
              <a:buSzPct val="90000"/>
              <a:buFontTx/>
              <a:buChar char="•"/>
              <a:defRPr/>
            </a:pPr>
            <a:r>
              <a:rPr lang="bg-BG" sz="1800" b="1" kern="1200" dirty="0">
                <a:solidFill>
                  <a:srgbClr val="002B82"/>
                </a:solidFill>
                <a:latin typeface="Times New Roman" pitchFamily="18" charset="0"/>
              </a:rPr>
              <a:t>13.08.2014 г.  - одобрен от службите на ЕК 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r>
              <a:rPr lang="en-US" altLang="en-US" dirty="0" smtClean="0"/>
              <a:t>X</a:t>
            </a:r>
            <a:r>
              <a:rPr lang="bg-BG" altLang="en-US" dirty="0" smtClean="0"/>
              <a:t>V</a:t>
            </a:r>
            <a:r>
              <a:rPr lang="en-US" altLang="en-US" dirty="0" smtClean="0"/>
              <a:t>II</a:t>
            </a:r>
            <a:r>
              <a:rPr lang="bg-BG" altLang="en-US" dirty="0" smtClean="0"/>
              <a:t> заседание на Комитета за наблюдение на</a:t>
            </a:r>
            <a:r>
              <a:rPr lang="en-US" altLang="en-US" dirty="0" smtClean="0"/>
              <a:t> </a:t>
            </a:r>
            <a:r>
              <a:rPr lang="bg-BG" altLang="en-US" dirty="0" smtClean="0"/>
              <a:t>Оперативна програма  “Транспорт” 2007-2013 г.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1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531612"/>
              </p:ext>
            </p:extLst>
          </p:nvPr>
        </p:nvGraphicFramePr>
        <p:xfrm>
          <a:off x="107504" y="764704"/>
          <a:ext cx="892899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56401"/>
              </p:ext>
            </p:extLst>
          </p:nvPr>
        </p:nvGraphicFramePr>
        <p:xfrm>
          <a:off x="0" y="332654"/>
          <a:ext cx="9601200" cy="611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504" y="5157193"/>
            <a:ext cx="8928992" cy="1511896"/>
          </a:xfrm>
        </p:spPr>
        <p:txBody>
          <a:bodyPr/>
          <a:lstStyle/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86619"/>
              </p:ext>
            </p:extLst>
          </p:nvPr>
        </p:nvGraphicFramePr>
        <p:xfrm>
          <a:off x="467544" y="5229200"/>
          <a:ext cx="8352928" cy="1417481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1146480"/>
                <a:gridCol w="1474046"/>
                <a:gridCol w="2292961"/>
                <a:gridCol w="1637829"/>
                <a:gridCol w="1801612"/>
              </a:tblGrid>
              <a:tr h="579281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>
                          <a:effectLst/>
                        </a:rPr>
                        <a:t>Приоритетна ос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>
                          <a:effectLst/>
                        </a:rPr>
                        <a:t>Бюджет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>
                          <a:effectLst/>
                        </a:rPr>
                        <a:t>Размер на предоставената БФП 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Размер на </a:t>
                      </a:r>
                      <a:r>
                        <a:rPr lang="ru-RU" sz="1000" u="none" strike="noStrike" dirty="0" err="1">
                          <a:effectLst/>
                        </a:rPr>
                        <a:t>сключените</a:t>
                      </a:r>
                      <a:r>
                        <a:rPr lang="ru-RU" sz="1000" u="none" strike="noStrike" dirty="0">
                          <a:effectLst/>
                        </a:rPr>
                        <a:t> договори с </a:t>
                      </a:r>
                      <a:r>
                        <a:rPr lang="ru-RU" sz="1000" u="none" strike="noStrike" dirty="0" err="1">
                          <a:effectLst/>
                        </a:rPr>
                        <a:t>изпълнители</a:t>
                      </a:r>
                      <a:r>
                        <a:rPr lang="ru-RU" sz="1000" u="none" strike="noStrike" dirty="0">
                          <a:effectLst/>
                        </a:rPr>
                        <a:t>, </a:t>
                      </a:r>
                      <a:r>
                        <a:rPr lang="ru-RU" sz="1000" u="none" strike="noStrike" dirty="0" err="1">
                          <a:effectLst/>
                        </a:rPr>
                        <a:t>допустими</a:t>
                      </a:r>
                      <a:r>
                        <a:rPr lang="ru-RU" sz="1000" u="none" strike="noStrike" dirty="0">
                          <a:effectLst/>
                        </a:rPr>
                        <a:t> по ОПТ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>
                          <a:effectLst/>
                        </a:rPr>
                        <a:t>Размер на изплатените средства 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</a:tr>
              <a:tr h="15930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>
                          <a:effectLst/>
                        </a:rPr>
                        <a:t>ПО 1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 dirty="0">
                          <a:effectLst/>
                        </a:rPr>
                        <a:t>660 000 </a:t>
                      </a:r>
                      <a:r>
                        <a:rPr lang="bg-BG" sz="1000" u="none" strike="noStrike" dirty="0" err="1">
                          <a:effectLst/>
                        </a:rPr>
                        <a:t>000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effectLst/>
                        </a:rPr>
                        <a:t>704 630 263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675 517 498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476 655 932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</a:tr>
              <a:tr h="15930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>
                          <a:effectLst/>
                        </a:rPr>
                        <a:t>ПО 2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 dirty="0">
                          <a:effectLst/>
                        </a:rPr>
                        <a:t>909 587 365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effectLst/>
                        </a:rPr>
                        <a:t>871 455 984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>
                          <a:effectLst/>
                        </a:rPr>
                        <a:t>855 719 309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560 358 389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</a:tr>
              <a:tr h="15930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>
                          <a:effectLst/>
                        </a:rPr>
                        <a:t>ПО 3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 dirty="0">
                          <a:effectLst/>
                        </a:rPr>
                        <a:t>333 193 801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effectLst/>
                        </a:rPr>
                        <a:t>333 193 801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326 878 049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267 062 977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</a:tr>
              <a:tr h="15930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>
                          <a:effectLst/>
                        </a:rPr>
                        <a:t>ПО 4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 dirty="0">
                          <a:effectLst/>
                        </a:rPr>
                        <a:t>34 750 000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effectLst/>
                        </a:rPr>
                        <a:t>38 810 964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33 902 568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13 785 745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</a:tr>
              <a:tr h="15930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>
                          <a:effectLst/>
                        </a:rPr>
                        <a:t>ПО 5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 dirty="0">
                          <a:effectLst/>
                        </a:rPr>
                        <a:t>65 950 000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effectLst/>
                        </a:rPr>
                        <a:t>59 846 692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26 376 899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 dirty="0">
                          <a:effectLst/>
                        </a:rPr>
                        <a:t>25 243 057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3923928" y="3068960"/>
            <a:ext cx="720080" cy="10802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60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779912" y="2420888"/>
            <a:ext cx="720080" cy="1895859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60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580112" y="2708920"/>
            <a:ext cx="792000" cy="1607827"/>
          </a:xfrm>
          <a:prstGeom prst="rect">
            <a:avLst/>
          </a:prstGeom>
          <a:solidFill>
            <a:srgbClr val="456A1C"/>
          </a:solidFill>
          <a:ln>
            <a:noFill/>
          </a:ln>
          <a:effectLst/>
          <a:ex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60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057489"/>
              </p:ext>
            </p:extLst>
          </p:nvPr>
        </p:nvGraphicFramePr>
        <p:xfrm>
          <a:off x="467544" y="982076"/>
          <a:ext cx="8280920" cy="460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086714" y="3795402"/>
            <a:ext cx="720000" cy="70765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60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866771" y="2959523"/>
            <a:ext cx="720000" cy="1535818"/>
          </a:xfrm>
          <a:prstGeom prst="rect">
            <a:avLst/>
          </a:prstGeom>
          <a:solidFill>
            <a:srgbClr val="D20000"/>
          </a:solidFill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6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600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3861048"/>
            <a:ext cx="108012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950" i="1" dirty="0">
                <a:solidFill>
                  <a:schemeClr val="bg1"/>
                </a:solidFill>
                <a:latin typeface="+mj-lt"/>
              </a:rPr>
              <a:t>250 922 </a:t>
            </a:r>
            <a:r>
              <a:rPr lang="bg-BG" sz="950" i="1" dirty="0" smtClean="0">
                <a:solidFill>
                  <a:schemeClr val="bg1"/>
                </a:solidFill>
                <a:latin typeface="+mj-lt"/>
              </a:rPr>
              <a:t>577</a:t>
            </a:r>
            <a:endParaRPr lang="bg-BG" sz="95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1900" y="2884294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950" i="1" dirty="0" smtClean="0">
                <a:solidFill>
                  <a:schemeClr val="bg1"/>
                </a:solidFill>
                <a:latin typeface="+mj-lt"/>
              </a:rPr>
              <a:t>560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bg-BG" sz="950" i="1" dirty="0" smtClean="0">
                <a:solidFill>
                  <a:schemeClr val="bg1"/>
                </a:solidFill>
                <a:latin typeface="+mj-lt"/>
              </a:rPr>
              <a:t>358 </a:t>
            </a:r>
            <a:r>
              <a:rPr lang="bg-BG" sz="950" i="1" dirty="0">
                <a:solidFill>
                  <a:schemeClr val="bg1"/>
                </a:solidFill>
                <a:latin typeface="+mj-lt"/>
              </a:rPr>
              <a:t>389</a:t>
            </a:r>
          </a:p>
        </p:txBody>
      </p:sp>
    </p:spTree>
    <p:extLst>
      <p:ext uri="{BB962C8B-B14F-4D97-AF65-F5344CB8AC3E}">
        <p14:creationId xmlns:p14="http://schemas.microsoft.com/office/powerpoint/2010/main" val="299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003399"/>
                </a:solidFill>
                <a:latin typeface="Times New Roman" pitchFamily="18" charset="0"/>
              </a:rPr>
              <a:t>Ж</a:t>
            </a:r>
            <a:r>
              <a:rPr lang="bg-BG" altLang="en-US" sz="1800" b="1" dirty="0" err="1">
                <a:solidFill>
                  <a:srgbClr val="003399"/>
                </a:solidFill>
                <a:latin typeface="Times New Roman" pitchFamily="18" charset="0"/>
              </a:rPr>
              <a:t>елезопътна</a:t>
            </a:r>
            <a:r>
              <a:rPr lang="bg-BG" altLang="en-US" sz="1800" b="1" dirty="0">
                <a:solidFill>
                  <a:srgbClr val="003399"/>
                </a:solidFill>
                <a:latin typeface="Times New Roman" pitchFamily="18" charset="0"/>
              </a:rPr>
              <a:t> инфраструктура </a:t>
            </a:r>
            <a:endParaRPr lang="bg-BG" altLang="en-US" sz="1800" dirty="0">
              <a:latin typeface="Times New Roman" pitchFamily="18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67544" y="1556792"/>
            <a:ext cx="5832648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r>
              <a:rPr lang="bg-BG" altLang="en-US" sz="1600" dirty="0" err="1" smtClean="0">
                <a:solidFill>
                  <a:srgbClr val="002B82"/>
                </a:solidFill>
                <a:latin typeface="Times New Roman" pitchFamily="18" charset="0"/>
              </a:rPr>
              <a:t>Рехабилитирани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са над 24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</a:rPr>
              <a:t>2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 км ж.п. линии (разгъната дължина), в процес на рехабилитация се още над 260 км ж.п.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линии</a:t>
            </a:r>
          </a:p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</a:rPr>
              <a:t>В периода от </a:t>
            </a:r>
            <a:r>
              <a:rPr lang="ru-RU" altLang="en-US" sz="1600" dirty="0" err="1">
                <a:solidFill>
                  <a:srgbClr val="002B82"/>
                </a:solidFill>
                <a:latin typeface="Times New Roman" pitchFamily="18" charset="0"/>
              </a:rPr>
              <a:t>предходното</a:t>
            </a:r>
            <a:r>
              <a:rPr lang="ru-RU" altLang="en-US" sz="16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заседание:</a:t>
            </a:r>
          </a:p>
          <a:p>
            <a:pPr lvl="1" eaLnBrk="1" hangingPunct="1">
              <a:buClrTx/>
              <a:buSzPct val="90000"/>
              <a:buFont typeface="Times New Roman" panose="02020603050405020304" pitchFamily="18" charset="0"/>
              <a:buChar char="–"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Започна и</a:t>
            </a:r>
            <a:r>
              <a:rPr lang="ru-RU" altLang="bg-BG" sz="1600" dirty="0" err="1" smtClean="0">
                <a:solidFill>
                  <a:srgbClr val="002B82"/>
                </a:solidFill>
                <a:latin typeface="Times New Roman" pitchFamily="18" charset="0"/>
              </a:rPr>
              <a:t>зграждането</a:t>
            </a:r>
            <a:r>
              <a:rPr lang="ru-RU" altLang="bg-BG" sz="16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bg-BG" sz="1600" dirty="0">
                <a:solidFill>
                  <a:srgbClr val="002B82"/>
                </a:solidFill>
                <a:latin typeface="Times New Roman" pitchFamily="18" charset="0"/>
              </a:rPr>
              <a:t>на </a:t>
            </a:r>
            <a:r>
              <a:rPr lang="ru-RU" altLang="bg-BG" sz="1600" dirty="0" err="1">
                <a:solidFill>
                  <a:srgbClr val="002B82"/>
                </a:solidFill>
                <a:latin typeface="Times New Roman" pitchFamily="18" charset="0"/>
              </a:rPr>
              <a:t>системите</a:t>
            </a:r>
            <a:r>
              <a:rPr lang="ru-RU" altLang="bg-BG" sz="1600" dirty="0">
                <a:solidFill>
                  <a:srgbClr val="002B82"/>
                </a:solidFill>
                <a:latin typeface="Times New Roman" pitchFamily="18" charset="0"/>
              </a:rPr>
              <a:t> за сигнализация в </a:t>
            </a:r>
            <a:r>
              <a:rPr lang="ru-RU" altLang="bg-BG" sz="1600" dirty="0" err="1" smtClean="0">
                <a:solidFill>
                  <a:srgbClr val="002B82"/>
                </a:solidFill>
                <a:latin typeface="Times New Roman" pitchFamily="18" charset="0"/>
              </a:rPr>
              <a:t>железопътния</a:t>
            </a:r>
            <a:r>
              <a:rPr lang="ru-RU" altLang="bg-BG" sz="16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bg-BG" sz="1600" dirty="0" err="1">
                <a:solidFill>
                  <a:srgbClr val="002B82"/>
                </a:solidFill>
                <a:latin typeface="Times New Roman" pitchFamily="18" charset="0"/>
              </a:rPr>
              <a:t>участък</a:t>
            </a:r>
            <a:r>
              <a:rPr lang="ru-RU" altLang="bg-BG" sz="16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bg-BG" sz="1600" dirty="0" err="1">
                <a:solidFill>
                  <a:srgbClr val="002B82"/>
                </a:solidFill>
                <a:latin typeface="Times New Roman" pitchFamily="18" charset="0"/>
              </a:rPr>
              <a:t>Септември</a:t>
            </a:r>
            <a:r>
              <a:rPr lang="ru-RU" altLang="bg-BG" sz="1600" dirty="0">
                <a:solidFill>
                  <a:srgbClr val="002B82"/>
                </a:solidFill>
                <a:latin typeface="Times New Roman" pitchFamily="18" charset="0"/>
              </a:rPr>
              <a:t>-Пловдив и </a:t>
            </a:r>
            <a:r>
              <a:rPr lang="ru-RU" altLang="bg-BG" sz="1600" dirty="0" err="1" smtClean="0">
                <a:solidFill>
                  <a:srgbClr val="002B82"/>
                </a:solidFill>
                <a:latin typeface="Times New Roman" pitchFamily="18" charset="0"/>
              </a:rPr>
              <a:t>телекомуникации</a:t>
            </a:r>
            <a:r>
              <a:rPr lang="ru-RU" altLang="bg-BG" sz="16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bg-BG" sz="1600" dirty="0">
                <a:solidFill>
                  <a:srgbClr val="002B82"/>
                </a:solidFill>
                <a:latin typeface="Times New Roman" pitchFamily="18" charset="0"/>
              </a:rPr>
              <a:t>по </a:t>
            </a:r>
            <a:r>
              <a:rPr lang="ru-RU" altLang="bg-BG" sz="1600" dirty="0" err="1">
                <a:solidFill>
                  <a:srgbClr val="002B82"/>
                </a:solidFill>
                <a:latin typeface="Times New Roman" pitchFamily="18" charset="0"/>
              </a:rPr>
              <a:t>трасето</a:t>
            </a:r>
            <a:r>
              <a:rPr lang="ru-RU" altLang="bg-BG" sz="1600" dirty="0">
                <a:solidFill>
                  <a:srgbClr val="002B82"/>
                </a:solidFill>
                <a:latin typeface="Times New Roman" pitchFamily="18" charset="0"/>
              </a:rPr>
              <a:t> София-Пловдив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(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04.08.2014 г. ) и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модернизацията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на жп гара Бургас (14.07.2014 г.) </a:t>
            </a:r>
            <a:endParaRPr lang="bg-BG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lvl="1" eaLnBrk="1" hangingPunct="1">
              <a:buClrTx/>
              <a:buSzPct val="90000"/>
              <a:buFont typeface="Times New Roman" panose="02020603050405020304" pitchFamily="18" charset="0"/>
              <a:buChar char="–"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Ж.п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. гара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Пазарджик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беше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официално открита на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19.09.2014 г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. </a:t>
            </a:r>
            <a:endParaRPr lang="en-US" altLang="en-US" sz="16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002B82"/>
              </a:buClr>
              <a:buSzPct val="90000"/>
              <a:buFontTx/>
              <a:buChar char="•"/>
            </a:pP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Извършва се засилен </a:t>
            </a:r>
            <a:r>
              <a:rPr lang="bg-BG" altLang="en-US" sz="1600" dirty="0">
                <a:solidFill>
                  <a:srgbClr val="002B82"/>
                </a:solidFill>
                <a:latin typeface="Times New Roman" pitchFamily="18" charset="0"/>
              </a:rPr>
              <a:t>мониторинг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на определените като високорискови проекти - 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„ </a:t>
            </a:r>
            <a:r>
              <a:rPr lang="bg-BG" sz="1600" i="1" dirty="0">
                <a:solidFill>
                  <a:srgbClr val="002B82"/>
                </a:solidFill>
                <a:latin typeface="Times New Roman" pitchFamily="18" charset="0"/>
              </a:rPr>
              <a:t>Първомай-Свиленград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”</a:t>
            </a:r>
            <a:r>
              <a:rPr 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 (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Позиция 1 и 2</a:t>
            </a:r>
            <a:r>
              <a:rPr 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)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, „Септември </a:t>
            </a:r>
            <a:r>
              <a:rPr lang="bg-BG" sz="1600" i="1" dirty="0">
                <a:solidFill>
                  <a:srgbClr val="002B82"/>
                </a:solidFill>
                <a:latin typeface="Times New Roman" pitchFamily="18" charset="0"/>
              </a:rPr>
              <a:t>- 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Пловдив</a:t>
            </a:r>
            <a:r>
              <a:rPr lang="bg-BG" sz="1600" i="1" dirty="0">
                <a:solidFill>
                  <a:srgbClr val="002B82"/>
                </a:solidFill>
                <a:latin typeface="Times New Roman" pitchFamily="18" charset="0"/>
              </a:rPr>
              <a:t>” (Позиция 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2) и „Пловдив – </a:t>
            </a:r>
            <a:r>
              <a:rPr lang="bg-BG" sz="1600" i="1" dirty="0">
                <a:solidFill>
                  <a:srgbClr val="002B82"/>
                </a:solidFill>
                <a:latin typeface="Times New Roman" pitchFamily="18" charset="0"/>
              </a:rPr>
              <a:t>Бургас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“ (</a:t>
            </a:r>
            <a:r>
              <a:rPr lang="bg-BG" sz="1600" i="1" dirty="0">
                <a:solidFill>
                  <a:srgbClr val="002B82"/>
                </a:solidFill>
                <a:latin typeface="Times New Roman" pitchFamily="18" charset="0"/>
              </a:rPr>
              <a:t>Позиция 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</a:rPr>
              <a:t>3)</a:t>
            </a:r>
            <a:r>
              <a:rPr 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1600" i="1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</a:rPr>
              <a:t>– провеждат се оперативни срещи, проверки на място  (2 бр.) и посещения на ниво Ръководител на УО на ОПТ (3 бр.)</a:t>
            </a:r>
            <a:endParaRPr lang="en-US" altLang="en-US" sz="16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002B82"/>
              </a:buClr>
              <a:buSzPct val="90000"/>
              <a:buFontTx/>
              <a:buChar char="•"/>
            </a:pPr>
            <a:endParaRPr lang="en-US" altLang="en-US" sz="16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bg-BG" altLang="en-US" sz="20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bg-BG" altLang="en-US" sz="20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buClr>
                <a:schemeClr val="bg1"/>
              </a:buClr>
              <a:buSzPct val="90000"/>
              <a:buFontTx/>
              <a:buNone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2" name="Picture 2" descr="C:\Documents and Settings\skaraivanova\Desktop\Prezentaciq\GBurgas_6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86065"/>
            <a:ext cx="2472779" cy="164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skaraivanova\Desktop\Prezentaciq\Gara Pazardj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29126"/>
            <a:ext cx="2472780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Documents and Settings\skaraivanova\Desktop\Prezentaciq\Plovdiv Burgas GBO_5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70000"/>
            <a:ext cx="2472779" cy="15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164263"/>
            <a:ext cx="8172450" cy="504825"/>
          </a:xfrm>
        </p:spPr>
        <p:txBody>
          <a:bodyPr/>
          <a:lstStyle/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r>
              <a:rPr lang="en-US" altLang="en-US" dirty="0" smtClean="0"/>
              <a:t>X</a:t>
            </a:r>
            <a:r>
              <a:rPr lang="bg-BG" altLang="en-US" dirty="0" smtClean="0"/>
              <a:t>V</a:t>
            </a:r>
            <a:r>
              <a:rPr lang="en-US" altLang="en-US" dirty="0" smtClean="0"/>
              <a:t>II</a:t>
            </a:r>
            <a:r>
              <a:rPr lang="bg-BG" altLang="en-US" dirty="0" smtClean="0"/>
              <a:t> заседание на Комитета за наблюдение на</a:t>
            </a:r>
            <a:r>
              <a:rPr lang="en-US" altLang="en-US" dirty="0" smtClean="0"/>
              <a:t> </a:t>
            </a:r>
            <a:r>
              <a:rPr lang="bg-BG" altLang="en-US" dirty="0" smtClean="0"/>
              <a:t>Оперативна програма  “Транспорт” 2007-2013 г.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6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5B9CD1"/>
      </a:accent2>
      <a:accent3>
        <a:srgbClr val="FFFFFF"/>
      </a:accent3>
      <a:accent4>
        <a:srgbClr val="000000"/>
      </a:accent4>
      <a:accent5>
        <a:srgbClr val="ADE2E2"/>
      </a:accent5>
      <a:accent6>
        <a:srgbClr val="528DBD"/>
      </a:accent6>
      <a:hlink>
        <a:srgbClr val="0033CC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1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2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3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4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5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DB1CF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3A0BB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6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B9CD1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28DBD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2456</TotalTime>
  <Words>1005</Words>
  <Application>Microsoft Office PowerPoint</Application>
  <PresentationFormat>On-screen Show (4:3)</PresentationFormat>
  <Paragraphs>253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Eclipse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MTITC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Desislava Nikolova</dc:creator>
  <cp:lastModifiedBy>Steliana Prodanova Karaivanova</cp:lastModifiedBy>
  <cp:revision>740</cp:revision>
  <cp:lastPrinted>2014-11-14T09:56:30Z</cp:lastPrinted>
  <dcterms:created xsi:type="dcterms:W3CDTF">2013-05-14T07:37:49Z</dcterms:created>
  <dcterms:modified xsi:type="dcterms:W3CDTF">2014-11-18T07:18:54Z</dcterms:modified>
</cp:coreProperties>
</file>